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5.xml" ContentType="application/vnd.openxmlformats-officedocument.drawingml.chart+xml"/>
  <Override PartName="/ppt/drawings/drawing4.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6.xml" ContentType="application/vnd.openxmlformats-officedocument.drawingml.chart+xml"/>
  <Override PartName="/ppt/drawings/drawing5.xml" ContentType="application/vnd.openxmlformats-officedocument.drawingml.chartshapes+xml"/>
  <Override PartName="/ppt/notesSlides/notesSlide33.xml" ContentType="application/vnd.openxmlformats-officedocument.presentationml.notesSlide+xml"/>
  <Override PartName="/ppt/charts/chart17.xml" ContentType="application/vnd.openxmlformats-officedocument.drawingml.chart+xml"/>
  <Override PartName="/ppt/drawings/drawing6.xml" ContentType="application/vnd.openxmlformats-officedocument.drawingml.chartshapes+xml"/>
  <Override PartName="/ppt/notesSlides/notesSlide34.xml" ContentType="application/vnd.openxmlformats-officedocument.presentationml.notesSlide+xml"/>
  <Override PartName="/ppt/charts/chart18.xml" ContentType="application/vnd.openxmlformats-officedocument.drawingml.chart+xml"/>
  <Override PartName="/ppt/drawings/drawing7.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9.xml" ContentType="application/vnd.openxmlformats-officedocument.drawingml.chart+xml"/>
  <Override PartName="/ppt/notesSlides/notesSlide39.xml" ContentType="application/vnd.openxmlformats-officedocument.presentationml.notesSlide+xml"/>
  <Override PartName="/ppt/charts/chart20.xml" ContentType="application/vnd.openxmlformats-officedocument.drawingml.chart+xml"/>
  <Override PartName="/ppt/drawings/drawing8.xml" ContentType="application/vnd.openxmlformats-officedocument.drawingml.chartshapes+xml"/>
  <Override PartName="/ppt/notesSlides/notesSlide40.xml" ContentType="application/vnd.openxmlformats-officedocument.presentationml.notesSlide+xml"/>
  <Override PartName="/ppt/charts/chart21.xml" ContentType="application/vnd.openxmlformats-officedocument.drawingml.chart+xml"/>
  <Override PartName="/ppt/drawings/drawing9.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67" r:id="rId3"/>
    <p:sldMasterId id="2147483680" r:id="rId4"/>
    <p:sldMasterId id="2147483693" r:id="rId5"/>
    <p:sldMasterId id="2147483706" r:id="rId6"/>
    <p:sldMasterId id="2147483716" r:id="rId7"/>
  </p:sldMasterIdLst>
  <p:notesMasterIdLst>
    <p:notesMasterId r:id="rId65"/>
  </p:notesMasterIdLst>
  <p:sldIdLst>
    <p:sldId id="385" r:id="rId8"/>
    <p:sldId id="497" r:id="rId9"/>
    <p:sldId id="496" r:id="rId10"/>
    <p:sldId id="499" r:id="rId11"/>
    <p:sldId id="483" r:id="rId12"/>
    <p:sldId id="389" r:id="rId13"/>
    <p:sldId id="390" r:id="rId14"/>
    <p:sldId id="388" r:id="rId15"/>
    <p:sldId id="391" r:id="rId16"/>
    <p:sldId id="490" r:id="rId17"/>
    <p:sldId id="420" r:id="rId18"/>
    <p:sldId id="421" r:id="rId19"/>
    <p:sldId id="422" r:id="rId20"/>
    <p:sldId id="392" r:id="rId21"/>
    <p:sldId id="434" r:id="rId22"/>
    <p:sldId id="394" r:id="rId23"/>
    <p:sldId id="427" r:id="rId24"/>
    <p:sldId id="433" r:id="rId25"/>
    <p:sldId id="436" r:id="rId26"/>
    <p:sldId id="437" r:id="rId27"/>
    <p:sldId id="442" r:id="rId28"/>
    <p:sldId id="489" r:id="rId29"/>
    <p:sldId id="491" r:id="rId30"/>
    <p:sldId id="492" r:id="rId31"/>
    <p:sldId id="493" r:id="rId32"/>
    <p:sldId id="505" r:id="rId33"/>
    <p:sldId id="405" r:id="rId34"/>
    <p:sldId id="406" r:id="rId35"/>
    <p:sldId id="484" r:id="rId36"/>
    <p:sldId id="467" r:id="rId37"/>
    <p:sldId id="454" r:id="rId38"/>
    <p:sldId id="480" r:id="rId39"/>
    <p:sldId id="487" r:id="rId40"/>
    <p:sldId id="488" r:id="rId41"/>
    <p:sldId id="485" r:id="rId42"/>
    <p:sldId id="410" r:id="rId43"/>
    <p:sldId id="411" r:id="rId44"/>
    <p:sldId id="399" r:id="rId45"/>
    <p:sldId id="429" r:id="rId46"/>
    <p:sldId id="468" r:id="rId47"/>
    <p:sldId id="469" r:id="rId48"/>
    <p:sldId id="470" r:id="rId49"/>
    <p:sldId id="486" r:id="rId50"/>
    <p:sldId id="403" r:id="rId51"/>
    <p:sldId id="404" r:id="rId52"/>
    <p:sldId id="430" r:id="rId53"/>
    <p:sldId id="476" r:id="rId54"/>
    <p:sldId id="477" r:id="rId55"/>
    <p:sldId id="478" r:id="rId56"/>
    <p:sldId id="479" r:id="rId57"/>
    <p:sldId id="501" r:id="rId58"/>
    <p:sldId id="414" r:id="rId59"/>
    <p:sldId id="413" r:id="rId60"/>
    <p:sldId id="471" r:id="rId61"/>
    <p:sldId id="472" r:id="rId62"/>
    <p:sldId id="473" r:id="rId63"/>
    <p:sldId id="474" r:id="rId6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hlert Jeannine" initials="JO" lastIdx="3" clrIdx="0"/>
  <p:cmAuthor id="1" name="Schröer, Meike" initials="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CC66"/>
    <a:srgbClr val="FF9933"/>
    <a:srgbClr val="CC6600"/>
    <a:srgbClr val="66FFFF"/>
    <a:srgbClr val="FFFFCC"/>
    <a:srgbClr val="FFFF66"/>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4444" autoAdjust="0"/>
  </p:normalViewPr>
  <p:slideViewPr>
    <p:cSldViewPr>
      <p:cViewPr varScale="1">
        <p:scale>
          <a:sx n="74" d="100"/>
          <a:sy n="74" d="100"/>
        </p:scale>
        <p:origin x="1714" y="67"/>
      </p:cViewPr>
      <p:guideLst>
        <p:guide orient="horz" pos="2160"/>
        <p:guide pos="2880"/>
      </p:guideLst>
    </p:cSldViewPr>
  </p:slideViewPr>
  <p:notesTextViewPr>
    <p:cViewPr>
      <p:scale>
        <a:sx n="1" d="1"/>
        <a:sy n="1" d="1"/>
      </p:scale>
      <p:origin x="0" y="0"/>
    </p:cViewPr>
  </p:notesTextViewPr>
  <p:sorterViewPr>
    <p:cViewPr>
      <p:scale>
        <a:sx n="160" d="100"/>
        <a:sy n="160" d="100"/>
      </p:scale>
      <p:origin x="0" y="11700"/>
    </p:cViewPr>
  </p:sorterViewPr>
  <p:notesViewPr>
    <p:cSldViewPr>
      <p:cViewPr>
        <p:scale>
          <a:sx n="112" d="100"/>
          <a:sy n="112" d="100"/>
        </p:scale>
        <p:origin x="-1608" y="3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Arbeitsblat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beitsblat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Arbeitsblat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Arbeitsblat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Arbeitsblat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Arbeitsblat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Diagramm%20in%20Microsoft%20PowerPoint"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embeddings/oleObject9.bin"/></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embeddings/oleObject10.bin"/></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Arbeitsblatt15.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Arbeitsblat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gs0843\Desktop\Grafiken%20f&#252;r%20ppp%20erste%20ergbnisse.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gs0843\Desktop\Grafiken%20f&#252;r%20ppp%20erste%20ergbnisse.xlsx" TargetMode="Externa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Arbeitsblatt16.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Arbeitsblat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Arbeitsblat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Arbeitsblat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144354178834831E-3"/>
          <c:y val="1.2080088513757251E-2"/>
          <c:w val="0.52645421194335351"/>
          <c:h val="0.72774567689899006"/>
        </c:manualLayout>
      </c:layout>
      <c:pieChart>
        <c:varyColors val="1"/>
        <c:ser>
          <c:idx val="0"/>
          <c:order val="0"/>
          <c:tx>
            <c:strRef>
              <c:f>Tabelle1!$B$1</c:f>
              <c:strCache>
                <c:ptCount val="1"/>
                <c:pt idx="0">
                  <c:v>Spalte1</c:v>
                </c:pt>
              </c:strCache>
            </c:strRef>
          </c:tx>
          <c:spPr>
            <a:solidFill>
              <a:schemeClr val="accent2">
                <a:lumMod val="40000"/>
                <a:lumOff val="60000"/>
              </a:schemeClr>
            </a:solidFill>
            <a:ln>
              <a:solidFill>
                <a:schemeClr val="bg1">
                  <a:lumMod val="50000"/>
                </a:schemeClr>
              </a:solidFill>
            </a:ln>
            <a:effectLst/>
          </c:spPr>
          <c:dPt>
            <c:idx val="0"/>
            <c:bubble3D val="0"/>
            <c:spPr>
              <a:solidFill>
                <a:srgbClr val="FFE682"/>
              </a:solidFill>
              <a:ln>
                <a:solidFill>
                  <a:schemeClr val="bg1">
                    <a:lumMod val="50000"/>
                  </a:schemeClr>
                </a:solidFill>
              </a:ln>
              <a:effectLst/>
            </c:spPr>
            <c:extLst>
              <c:ext xmlns:c16="http://schemas.microsoft.com/office/drawing/2014/chart" uri="{C3380CC4-5D6E-409C-BE32-E72D297353CC}">
                <c16:uniqueId val="{00000001-5947-4E54-8183-3C1A27F2EA79}"/>
              </c:ext>
            </c:extLst>
          </c:dPt>
          <c:dPt>
            <c:idx val="1"/>
            <c:bubble3D val="0"/>
            <c:spPr>
              <a:solidFill>
                <a:srgbClr val="FFCC00"/>
              </a:solidFill>
              <a:ln>
                <a:solidFill>
                  <a:schemeClr val="bg1">
                    <a:lumMod val="50000"/>
                  </a:schemeClr>
                </a:solidFill>
              </a:ln>
              <a:effectLst/>
            </c:spPr>
            <c:extLst>
              <c:ext xmlns:c16="http://schemas.microsoft.com/office/drawing/2014/chart" uri="{C3380CC4-5D6E-409C-BE32-E72D297353CC}">
                <c16:uniqueId val="{00000003-5947-4E54-8183-3C1A27F2EA79}"/>
              </c:ext>
            </c:extLst>
          </c:dPt>
          <c:dPt>
            <c:idx val="2"/>
            <c:bubble3D val="0"/>
            <c:spPr>
              <a:solidFill>
                <a:srgbClr val="FFE682">
                  <a:lumMod val="50000"/>
                </a:srgbClr>
              </a:solidFill>
              <a:ln>
                <a:solidFill>
                  <a:schemeClr val="bg1">
                    <a:lumMod val="50000"/>
                  </a:schemeClr>
                </a:solidFill>
              </a:ln>
              <a:effectLst/>
            </c:spPr>
            <c:extLst>
              <c:ext xmlns:c16="http://schemas.microsoft.com/office/drawing/2014/chart" uri="{C3380CC4-5D6E-409C-BE32-E72D297353CC}">
                <c16:uniqueId val="{00000005-5947-4E54-8183-3C1A27F2EA79}"/>
              </c:ext>
            </c:extLst>
          </c:dPt>
          <c:dPt>
            <c:idx val="3"/>
            <c:bubble3D val="0"/>
            <c:spPr>
              <a:solidFill>
                <a:srgbClr val="777777">
                  <a:lumMod val="60000"/>
                  <a:lumOff val="40000"/>
                </a:srgbClr>
              </a:solidFill>
              <a:ln>
                <a:solidFill>
                  <a:schemeClr val="bg1">
                    <a:lumMod val="50000"/>
                  </a:schemeClr>
                </a:solidFill>
              </a:ln>
              <a:effectLst/>
            </c:spPr>
            <c:extLst>
              <c:ext xmlns:c16="http://schemas.microsoft.com/office/drawing/2014/chart" uri="{C3380CC4-5D6E-409C-BE32-E72D297353CC}">
                <c16:uniqueId val="{00000007-5947-4E54-8183-3C1A27F2EA79}"/>
              </c:ext>
            </c:extLst>
          </c:dPt>
          <c:dLbls>
            <c:dLbl>
              <c:idx val="2"/>
              <c:layout>
                <c:manualLayout>
                  <c:x val="-5.9206071077019924E-2"/>
                  <c:y val="-5.654014089758671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47-4E54-8183-3C1A27F2EA79}"/>
                </c:ext>
              </c:extLst>
            </c:dLbl>
            <c:dLbl>
              <c:idx val="13"/>
              <c:delete val="1"/>
              <c:extLst>
                <c:ext xmlns:c15="http://schemas.microsoft.com/office/drawing/2012/chart" uri="{CE6537A1-D6FC-4f65-9D91-7224C49458BB}"/>
                <c:ext xmlns:c16="http://schemas.microsoft.com/office/drawing/2014/chart" uri="{C3380CC4-5D6E-409C-BE32-E72D297353CC}">
                  <c16:uniqueId val="{00000008-5947-4E54-8183-3C1A27F2EA79}"/>
                </c:ext>
              </c:extLst>
            </c:dLbl>
            <c:spPr>
              <a:noFill/>
              <a:ln w="17363">
                <a:noFill/>
              </a:ln>
            </c:spPr>
            <c:txPr>
              <a:bodyPr rot="0" vert="horz"/>
              <a:lstStyle/>
              <a:p>
                <a:pPr>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Tabelle1!$A$2:$A$5</c:f>
              <c:strCache>
                <c:ptCount val="4"/>
                <c:pt idx="0">
                  <c:v>Sexualisierte Gewalt ohne Körperkontakt</c:v>
                </c:pt>
                <c:pt idx="1">
                  <c:v>Sexuelle Grenzverletzungen</c:v>
                </c:pt>
                <c:pt idx="2">
                  <c:v>Sexualisierte Gewalt mit Körperkontakt</c:v>
                </c:pt>
                <c:pt idx="3">
                  <c:v>Kein Ereignis sexualisierter Gewalt</c:v>
                </c:pt>
              </c:strCache>
            </c:strRef>
          </c:cat>
          <c:val>
            <c:numRef>
              <c:f>Tabelle1!$B$2:$B$5</c:f>
              <c:numCache>
                <c:formatCode>0%</c:formatCode>
                <c:ptCount val="4"/>
                <c:pt idx="0">
                  <c:v>0.16000000000000009</c:v>
                </c:pt>
                <c:pt idx="1">
                  <c:v>0.17900000000000021</c:v>
                </c:pt>
                <c:pt idx="2">
                  <c:v>3.3000000000000002E-2</c:v>
                </c:pt>
                <c:pt idx="3">
                  <c:v>0.628000000000001</c:v>
                </c:pt>
              </c:numCache>
            </c:numRef>
          </c:val>
          <c:extLst>
            <c:ext xmlns:c16="http://schemas.microsoft.com/office/drawing/2014/chart" uri="{C3380CC4-5D6E-409C-BE32-E72D297353CC}">
              <c16:uniqueId val="{00000009-5947-4E54-8183-3C1A27F2EA79}"/>
            </c:ext>
          </c:extLst>
        </c:ser>
        <c:dLbls>
          <c:showLegendKey val="0"/>
          <c:showVal val="0"/>
          <c:showCatName val="0"/>
          <c:showSerName val="0"/>
          <c:showPercent val="0"/>
          <c:showBubbleSize val="0"/>
          <c:showLeaderLines val="0"/>
        </c:dLbls>
        <c:firstSliceAng val="0"/>
      </c:pieChart>
      <c:spPr>
        <a:noFill/>
        <a:ln w="17386">
          <a:noFill/>
        </a:ln>
      </c:spPr>
    </c:plotArea>
    <c:legend>
      <c:legendPos val="b"/>
      <c:layout>
        <c:manualLayout>
          <c:xMode val="edge"/>
          <c:yMode val="edge"/>
          <c:x val="0.40834957731969201"/>
          <c:y val="0.63109521316505224"/>
          <c:w val="0.58721237197055254"/>
          <c:h val="0.24641554286966633"/>
        </c:manualLayout>
      </c:layout>
      <c:overlay val="0"/>
    </c:legend>
    <c:plotVisOnly val="1"/>
    <c:dispBlanksAs val="zero"/>
    <c:showDLblsOverMax val="0"/>
  </c:chart>
  <c:spPr>
    <a:noFill/>
    <a:ln>
      <a:noFill/>
    </a:ln>
  </c:spPr>
  <c:txPr>
    <a:bodyPr/>
    <a:lstStyle/>
    <a:p>
      <a:pPr>
        <a:defRPr sz="1600" b="1">
          <a:latin typeface="+mn-lt"/>
          <a:cs typeface="Calibri" panose="020F0502020204030204" pitchFamily="34" charset="0"/>
        </a:defRPr>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Spalte1</c:v>
                </c:pt>
              </c:strCache>
            </c:strRef>
          </c:tx>
          <c:spPr>
            <a:solidFill>
              <a:srgbClr val="FF9933"/>
            </a:solidFill>
            <a:ln>
              <a:solidFill>
                <a:schemeClr val="tx1"/>
              </a:solid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0-AF36-4BEF-AFB9-84E9C59A71AD}"/>
                </c:ext>
              </c:extLst>
            </c:dLbl>
            <c:spPr>
              <a:noFill/>
              <a:ln w="25367">
                <a:noFill/>
              </a:ln>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Sportverein</c:v>
                </c:pt>
                <c:pt idx="1">
                  <c:v>Sportverband</c:v>
                </c:pt>
                <c:pt idx="2">
                  <c:v>Olympiastützpunkt</c:v>
                </c:pt>
                <c:pt idx="3">
                  <c:v>Eliteschule des Sports</c:v>
                </c:pt>
                <c:pt idx="4">
                  <c:v>Sportinternat</c:v>
                </c:pt>
                <c:pt idx="5">
                  <c:v>Nachwuchsleistungszentrum</c:v>
                </c:pt>
                <c:pt idx="6">
                  <c:v>Anderer/unklarer Kontext</c:v>
                </c:pt>
              </c:strCache>
            </c:strRef>
          </c:cat>
          <c:val>
            <c:numRef>
              <c:f>Tabelle1!$B$2:$B$8</c:f>
              <c:numCache>
                <c:formatCode>0%</c:formatCode>
                <c:ptCount val="7"/>
                <c:pt idx="0">
                  <c:v>0.62100000000000011</c:v>
                </c:pt>
                <c:pt idx="1">
                  <c:v>0.221</c:v>
                </c:pt>
                <c:pt idx="2">
                  <c:v>8.1000000000000003E-2</c:v>
                </c:pt>
                <c:pt idx="3">
                  <c:v>7.0999999999999994E-2</c:v>
                </c:pt>
                <c:pt idx="4">
                  <c:v>6.900000000000002E-2</c:v>
                </c:pt>
                <c:pt idx="5">
                  <c:v>3.1000000000000003E-2</c:v>
                </c:pt>
                <c:pt idx="6">
                  <c:v>0.114</c:v>
                </c:pt>
              </c:numCache>
            </c:numRef>
          </c:val>
          <c:extLst>
            <c:ext xmlns:c16="http://schemas.microsoft.com/office/drawing/2014/chart" uri="{C3380CC4-5D6E-409C-BE32-E72D297353CC}">
              <c16:uniqueId val="{00000001-AF36-4BEF-AFB9-84E9C59A71AD}"/>
            </c:ext>
          </c:extLst>
        </c:ser>
        <c:dLbls>
          <c:showLegendKey val="0"/>
          <c:showVal val="0"/>
          <c:showCatName val="0"/>
          <c:showSerName val="0"/>
          <c:showPercent val="0"/>
          <c:showBubbleSize val="0"/>
        </c:dLbls>
        <c:gapWidth val="59"/>
        <c:axId val="114550656"/>
        <c:axId val="114552192"/>
      </c:barChart>
      <c:catAx>
        <c:axId val="114550656"/>
        <c:scaling>
          <c:orientation val="maxMin"/>
        </c:scaling>
        <c:delete val="0"/>
        <c:axPos val="l"/>
        <c:numFmt formatCode="General" sourceLinked="1"/>
        <c:majorTickMark val="none"/>
        <c:minorTickMark val="none"/>
        <c:tickLblPos val="nextTo"/>
        <c:spPr>
          <a:noFill/>
          <a:ln w="19244" cap="flat" cmpd="sng" algn="ctr">
            <a:solidFill>
              <a:schemeClr val="tx1">
                <a:lumMod val="15000"/>
                <a:lumOff val="85000"/>
              </a:schemeClr>
            </a:solidFill>
            <a:round/>
          </a:ln>
          <a:effectLst/>
        </c:spPr>
        <c:txPr>
          <a:bodyPr rot="-60000000" vert="horz"/>
          <a:lstStyle/>
          <a:p>
            <a:pPr>
              <a:defRPr/>
            </a:pPr>
            <a:endParaRPr lang="de-DE"/>
          </a:p>
        </c:txPr>
        <c:crossAx val="114552192"/>
        <c:crosses val="autoZero"/>
        <c:auto val="1"/>
        <c:lblAlgn val="ctr"/>
        <c:lblOffset val="100"/>
        <c:noMultiLvlLbl val="0"/>
      </c:catAx>
      <c:valAx>
        <c:axId val="114552192"/>
        <c:scaling>
          <c:orientation val="minMax"/>
          <c:min val="0"/>
        </c:scaling>
        <c:delete val="0"/>
        <c:axPos val="b"/>
        <c:majorGridlines>
          <c:spPr>
            <a:ln w="19244" cap="flat" cmpd="sng" algn="ctr">
              <a:solidFill>
                <a:schemeClr val="tx1">
                  <a:lumMod val="15000"/>
                  <a:lumOff val="85000"/>
                </a:schemeClr>
              </a:solidFill>
              <a:round/>
            </a:ln>
            <a:effectLst/>
          </c:spPr>
        </c:majorGridlines>
        <c:numFmt formatCode="0%" sourceLinked="1"/>
        <c:majorTickMark val="none"/>
        <c:minorTickMark val="none"/>
        <c:tickLblPos val="nextTo"/>
        <c:spPr>
          <a:ln w="6342">
            <a:noFill/>
          </a:ln>
        </c:spPr>
        <c:txPr>
          <a:bodyPr rot="-60000000" vert="horz"/>
          <a:lstStyle/>
          <a:p>
            <a:pPr>
              <a:defRPr/>
            </a:pPr>
            <a:endParaRPr lang="de-DE"/>
          </a:p>
        </c:txPr>
        <c:crossAx val="114550656"/>
        <c:crosses val="max"/>
        <c:crossBetween val="between"/>
      </c:valAx>
      <c:spPr>
        <a:noFill/>
        <a:ln w="25367">
          <a:noFill/>
        </a:ln>
      </c:spPr>
    </c:plotArea>
    <c:plotVisOnly val="1"/>
    <c:dispBlanksAs val="gap"/>
    <c:showDLblsOverMax val="0"/>
  </c:chart>
  <c:spPr>
    <a:noFill/>
    <a:ln>
      <a:noFill/>
    </a:ln>
  </c:spPr>
  <c:txPr>
    <a:bodyPr/>
    <a:lstStyle/>
    <a:p>
      <a:pPr>
        <a:defRPr sz="1398">
          <a:latin typeface="Calibri" panose="020F0502020204030204" pitchFamily="34" charset="0"/>
          <a:cs typeface="Calibri" panose="020F050202020403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74083045140842"/>
          <c:y val="0.18171642496039045"/>
          <c:w val="0.73246530645466335"/>
          <c:h val="0.6946166033722817"/>
        </c:manualLayout>
      </c:layout>
      <c:barChart>
        <c:barDir val="bar"/>
        <c:grouping val="percentStacked"/>
        <c:varyColors val="0"/>
        <c:ser>
          <c:idx val="0"/>
          <c:order val="0"/>
          <c:tx>
            <c:strRef>
              <c:f>Tabelle1!$B$1</c:f>
              <c:strCache>
                <c:ptCount val="1"/>
                <c:pt idx="0">
                  <c:v>Einmaliges Ereignis</c:v>
                </c:pt>
              </c:strCache>
            </c:strRef>
          </c:tx>
          <c:spPr>
            <a:solidFill>
              <a:schemeClr val="bg1">
                <a:lumMod val="85000"/>
              </a:schemeClr>
            </a:solidFill>
            <a:ln>
              <a:solidFill>
                <a:schemeClr val="bg1">
                  <a:lumMod val="50000"/>
                </a:schemeClr>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Hands off (n = 195)</c:v>
                </c:pt>
                <c:pt idx="1">
                  <c:v>Grenzverletzung (n = 162)</c:v>
                </c:pt>
                <c:pt idx="2">
                  <c:v>Hands on (n = 21)</c:v>
                </c:pt>
              </c:strCache>
            </c:strRef>
          </c:cat>
          <c:val>
            <c:numRef>
              <c:f>Tabelle1!$B$2:$B$4</c:f>
              <c:numCache>
                <c:formatCode>0%</c:formatCode>
                <c:ptCount val="3"/>
                <c:pt idx="0">
                  <c:v>0.7400000000000001</c:v>
                </c:pt>
                <c:pt idx="1">
                  <c:v>0.7400000000000001</c:v>
                </c:pt>
                <c:pt idx="2">
                  <c:v>0.48000000000000004</c:v>
                </c:pt>
              </c:numCache>
            </c:numRef>
          </c:val>
          <c:extLst>
            <c:ext xmlns:c16="http://schemas.microsoft.com/office/drawing/2014/chart" uri="{C3380CC4-5D6E-409C-BE32-E72D297353CC}">
              <c16:uniqueId val="{00000000-6725-4DFF-9C0F-0EEA704D02D2}"/>
            </c:ext>
          </c:extLst>
        </c:ser>
        <c:ser>
          <c:idx val="1"/>
          <c:order val="1"/>
          <c:tx>
            <c:strRef>
              <c:f>Tabelle1!$C$1</c:f>
              <c:strCache>
                <c:ptCount val="1"/>
                <c:pt idx="0">
                  <c:v>Bis ein Monat</c:v>
                </c:pt>
              </c:strCache>
            </c:strRef>
          </c:tx>
          <c:spPr>
            <a:solidFill>
              <a:srgbClr val="FFFF00"/>
            </a:solidFill>
            <a:ln>
              <a:solidFill>
                <a:schemeClr val="bg1">
                  <a:lumMod val="50000"/>
                </a:schemeClr>
              </a:solidFill>
            </a:ln>
          </c:spPr>
          <c:invertIfNegative val="0"/>
          <c:cat>
            <c:strRef>
              <c:f>Tabelle1!$A$2:$A$4</c:f>
              <c:strCache>
                <c:ptCount val="3"/>
                <c:pt idx="0">
                  <c:v>Hands off (n = 195)</c:v>
                </c:pt>
                <c:pt idx="1">
                  <c:v>Grenzverletzung (n = 162)</c:v>
                </c:pt>
                <c:pt idx="2">
                  <c:v>Hands on (n = 21)</c:v>
                </c:pt>
              </c:strCache>
            </c:strRef>
          </c:cat>
          <c:val>
            <c:numRef>
              <c:f>Tabelle1!$C$2:$C$4</c:f>
              <c:numCache>
                <c:formatCode>0%</c:formatCode>
                <c:ptCount val="3"/>
                <c:pt idx="0">
                  <c:v>7.0000000000000021E-2</c:v>
                </c:pt>
                <c:pt idx="1">
                  <c:v>8.0000000000000016E-2</c:v>
                </c:pt>
                <c:pt idx="2">
                  <c:v>0.05</c:v>
                </c:pt>
              </c:numCache>
            </c:numRef>
          </c:val>
          <c:extLst>
            <c:ext xmlns:c16="http://schemas.microsoft.com/office/drawing/2014/chart" uri="{C3380CC4-5D6E-409C-BE32-E72D297353CC}">
              <c16:uniqueId val="{00000001-6725-4DFF-9C0F-0EEA704D02D2}"/>
            </c:ext>
          </c:extLst>
        </c:ser>
        <c:ser>
          <c:idx val="2"/>
          <c:order val="2"/>
          <c:tx>
            <c:strRef>
              <c:f>Tabelle1!$D$1</c:f>
              <c:strCache>
                <c:ptCount val="1"/>
                <c:pt idx="0">
                  <c:v>Bis ein Jahr</c:v>
                </c:pt>
              </c:strCache>
            </c:strRef>
          </c:tx>
          <c:spPr>
            <a:solidFill>
              <a:srgbClr val="FFC000"/>
            </a:solidFill>
            <a:ln w="0">
              <a:solidFill>
                <a:schemeClr val="bg1">
                  <a:lumMod val="5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Hands off (n = 195)</c:v>
                </c:pt>
                <c:pt idx="1">
                  <c:v>Grenzverletzung (n = 162)</c:v>
                </c:pt>
                <c:pt idx="2">
                  <c:v>Hands on (n = 21)</c:v>
                </c:pt>
              </c:strCache>
            </c:strRef>
          </c:cat>
          <c:val>
            <c:numRef>
              <c:f>Tabelle1!$D$2:$D$4</c:f>
              <c:numCache>
                <c:formatCode>0%</c:formatCode>
                <c:ptCount val="3"/>
                <c:pt idx="0">
                  <c:v>0.1</c:v>
                </c:pt>
                <c:pt idx="1">
                  <c:v>0.11</c:v>
                </c:pt>
                <c:pt idx="2">
                  <c:v>0.33000000000000007</c:v>
                </c:pt>
              </c:numCache>
            </c:numRef>
          </c:val>
          <c:extLst>
            <c:ext xmlns:c16="http://schemas.microsoft.com/office/drawing/2014/chart" uri="{C3380CC4-5D6E-409C-BE32-E72D297353CC}">
              <c16:uniqueId val="{00000002-6725-4DFF-9C0F-0EEA704D02D2}"/>
            </c:ext>
          </c:extLst>
        </c:ser>
        <c:ser>
          <c:idx val="3"/>
          <c:order val="3"/>
          <c:tx>
            <c:strRef>
              <c:f>Tabelle1!$E$1</c:f>
              <c:strCache>
                <c:ptCount val="1"/>
                <c:pt idx="0">
                  <c:v>Länger als ein Jahr</c:v>
                </c:pt>
              </c:strCache>
            </c:strRef>
          </c:tx>
          <c:spPr>
            <a:solidFill>
              <a:srgbClr val="FF9933"/>
            </a:solidFill>
            <a:ln>
              <a:solidFill>
                <a:schemeClr val="bg1">
                  <a:lumMod val="5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Hands off (n = 195)</c:v>
                </c:pt>
                <c:pt idx="1">
                  <c:v>Grenzverletzung (n = 162)</c:v>
                </c:pt>
                <c:pt idx="2">
                  <c:v>Hands on (n = 21)</c:v>
                </c:pt>
              </c:strCache>
            </c:strRef>
          </c:cat>
          <c:val>
            <c:numRef>
              <c:f>Tabelle1!$E$2:$E$4</c:f>
              <c:numCache>
                <c:formatCode>0%</c:formatCode>
                <c:ptCount val="3"/>
                <c:pt idx="0">
                  <c:v>9.0000000000000011E-2</c:v>
                </c:pt>
                <c:pt idx="1">
                  <c:v>7.0000000000000021E-2</c:v>
                </c:pt>
                <c:pt idx="2">
                  <c:v>0.14000000000000001</c:v>
                </c:pt>
              </c:numCache>
            </c:numRef>
          </c:val>
          <c:extLst>
            <c:ext xmlns:c16="http://schemas.microsoft.com/office/drawing/2014/chart" uri="{C3380CC4-5D6E-409C-BE32-E72D297353CC}">
              <c16:uniqueId val="{00000003-6725-4DFF-9C0F-0EEA704D02D2}"/>
            </c:ext>
          </c:extLst>
        </c:ser>
        <c:dLbls>
          <c:showLegendKey val="0"/>
          <c:showVal val="0"/>
          <c:showCatName val="0"/>
          <c:showSerName val="0"/>
          <c:showPercent val="0"/>
          <c:showBubbleSize val="0"/>
        </c:dLbls>
        <c:gapWidth val="59"/>
        <c:overlap val="100"/>
        <c:axId val="115829376"/>
        <c:axId val="115847552"/>
      </c:barChart>
      <c:catAx>
        <c:axId val="115829376"/>
        <c:scaling>
          <c:orientation val="maxMin"/>
        </c:scaling>
        <c:delete val="1"/>
        <c:axPos val="l"/>
        <c:numFmt formatCode="General" sourceLinked="1"/>
        <c:majorTickMark val="none"/>
        <c:minorTickMark val="none"/>
        <c:tickLblPos val="none"/>
        <c:crossAx val="115847552"/>
        <c:crosses val="autoZero"/>
        <c:auto val="1"/>
        <c:lblAlgn val="ctr"/>
        <c:lblOffset val="100"/>
        <c:noMultiLvlLbl val="0"/>
      </c:catAx>
      <c:valAx>
        <c:axId val="115847552"/>
        <c:scaling>
          <c:orientation val="minMax"/>
          <c:max val="1"/>
          <c:min val="0"/>
        </c:scaling>
        <c:delete val="0"/>
        <c:axPos val="b"/>
        <c:majorGridlines>
          <c:spPr>
            <a:ln w="19244" cap="flat" cmpd="sng" algn="ctr">
              <a:solidFill>
                <a:schemeClr val="tx1">
                  <a:lumMod val="15000"/>
                  <a:lumOff val="85000"/>
                </a:schemeClr>
              </a:solidFill>
              <a:round/>
            </a:ln>
            <a:effectLst/>
          </c:spPr>
        </c:majorGridlines>
        <c:numFmt formatCode="0%" sourceLinked="1"/>
        <c:majorTickMark val="none"/>
        <c:minorTickMark val="none"/>
        <c:tickLblPos val="nextTo"/>
        <c:spPr>
          <a:ln w="6342">
            <a:noFill/>
          </a:ln>
        </c:spPr>
        <c:txPr>
          <a:bodyPr rot="-60000000" vert="horz"/>
          <a:lstStyle/>
          <a:p>
            <a:pPr>
              <a:defRPr/>
            </a:pPr>
            <a:endParaRPr lang="de-DE"/>
          </a:p>
        </c:txPr>
        <c:crossAx val="115829376"/>
        <c:crosses val="max"/>
        <c:crossBetween val="between"/>
      </c:valAx>
      <c:spPr>
        <a:noFill/>
        <a:ln w="25367">
          <a:noFill/>
        </a:ln>
      </c:spPr>
    </c:plotArea>
    <c:legend>
      <c:legendPos val="t"/>
      <c:layout>
        <c:manualLayout>
          <c:xMode val="edge"/>
          <c:yMode val="edge"/>
          <c:x val="0.17625879240107606"/>
          <c:y val="8.5697088458289175E-2"/>
          <c:w val="0.68894024159638956"/>
          <c:h val="7.8479099357339321E-2"/>
        </c:manualLayout>
      </c:layout>
      <c:overlay val="0"/>
    </c:legend>
    <c:plotVisOnly val="1"/>
    <c:dispBlanksAs val="gap"/>
    <c:showDLblsOverMax val="0"/>
  </c:chart>
  <c:spPr>
    <a:noFill/>
    <a:ln>
      <a:noFill/>
    </a:ln>
  </c:spPr>
  <c:txPr>
    <a:bodyPr/>
    <a:lstStyle/>
    <a:p>
      <a:pPr>
        <a:defRPr sz="1398">
          <a:latin typeface="Calibri" panose="020F0502020204030204" pitchFamily="34" charset="0"/>
          <a:cs typeface="Calibri" panose="020F0502020204030204" pitchFamily="34" charset="0"/>
        </a:defRPr>
      </a:pPr>
      <a:endParaRPr lang="de-D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74083045140842"/>
          <c:y val="0.18171642496039045"/>
          <c:w val="0.73246530645466335"/>
          <c:h val="0.6946166033722817"/>
        </c:manualLayout>
      </c:layout>
      <c:barChart>
        <c:barDir val="bar"/>
        <c:grouping val="percentStacked"/>
        <c:varyColors val="0"/>
        <c:ser>
          <c:idx val="0"/>
          <c:order val="0"/>
          <c:tx>
            <c:strRef>
              <c:f>Tabelle1!$B$1</c:f>
              <c:strCache>
                <c:ptCount val="1"/>
                <c:pt idx="0">
                  <c:v>Ein/-e Täter/-in</c:v>
                </c:pt>
              </c:strCache>
            </c:strRef>
          </c:tx>
          <c:spPr>
            <a:solidFill>
              <a:srgbClr val="FFFF00"/>
            </a:solidFill>
            <a:ln>
              <a:solidFill>
                <a:schemeClr val="bg1">
                  <a:lumMod val="50000"/>
                </a:schemeClr>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Hands off (n = 195)</c:v>
                </c:pt>
                <c:pt idx="1">
                  <c:v>Grenzverletzung (n = 162)</c:v>
                </c:pt>
                <c:pt idx="2">
                  <c:v>Hands on (n = 21)</c:v>
                </c:pt>
              </c:strCache>
            </c:strRef>
          </c:cat>
          <c:val>
            <c:numRef>
              <c:f>Tabelle1!$B$2:$B$4</c:f>
              <c:numCache>
                <c:formatCode>0%</c:formatCode>
                <c:ptCount val="3"/>
                <c:pt idx="0">
                  <c:v>0.50600000000000001</c:v>
                </c:pt>
                <c:pt idx="1">
                  <c:v>0.95500000000000007</c:v>
                </c:pt>
                <c:pt idx="2">
                  <c:v>1</c:v>
                </c:pt>
              </c:numCache>
            </c:numRef>
          </c:val>
          <c:extLst>
            <c:ext xmlns:c16="http://schemas.microsoft.com/office/drawing/2014/chart" uri="{C3380CC4-5D6E-409C-BE32-E72D297353CC}">
              <c16:uniqueId val="{00000000-C482-4307-9592-416E632EA948}"/>
            </c:ext>
          </c:extLst>
        </c:ser>
        <c:ser>
          <c:idx val="1"/>
          <c:order val="1"/>
          <c:tx>
            <c:strRef>
              <c:f>Tabelle1!$C$1</c:f>
              <c:strCache>
                <c:ptCount val="1"/>
                <c:pt idx="0">
                  <c:v>Mehrere Täter/-innen</c:v>
                </c:pt>
              </c:strCache>
            </c:strRef>
          </c:tx>
          <c:spPr>
            <a:solidFill>
              <a:srgbClr val="FFC000"/>
            </a:solidFill>
            <a:ln>
              <a:solidFill>
                <a:schemeClr val="bg1">
                  <a:lumMod val="50000"/>
                </a:schemeClr>
              </a:solidFill>
            </a:ln>
          </c:spPr>
          <c:invertIfNegative val="0"/>
          <c:cat>
            <c:strRef>
              <c:f>Tabelle1!$A$2:$A$4</c:f>
              <c:strCache>
                <c:ptCount val="3"/>
                <c:pt idx="0">
                  <c:v>Hands off (n = 195)</c:v>
                </c:pt>
                <c:pt idx="1">
                  <c:v>Grenzverletzung (n = 162)</c:v>
                </c:pt>
                <c:pt idx="2">
                  <c:v>Hands on (n = 21)</c:v>
                </c:pt>
              </c:strCache>
            </c:strRef>
          </c:cat>
          <c:val>
            <c:numRef>
              <c:f>Tabelle1!$C$2:$C$4</c:f>
              <c:numCache>
                <c:formatCode>0%</c:formatCode>
                <c:ptCount val="3"/>
                <c:pt idx="0">
                  <c:v>0.49400000000000011</c:v>
                </c:pt>
                <c:pt idx="1">
                  <c:v>4.5000000000000005E-2</c:v>
                </c:pt>
                <c:pt idx="2">
                  <c:v>0</c:v>
                </c:pt>
              </c:numCache>
            </c:numRef>
          </c:val>
          <c:extLst>
            <c:ext xmlns:c16="http://schemas.microsoft.com/office/drawing/2014/chart" uri="{C3380CC4-5D6E-409C-BE32-E72D297353CC}">
              <c16:uniqueId val="{00000001-C482-4307-9592-416E632EA948}"/>
            </c:ext>
          </c:extLst>
        </c:ser>
        <c:dLbls>
          <c:showLegendKey val="0"/>
          <c:showVal val="0"/>
          <c:showCatName val="0"/>
          <c:showSerName val="0"/>
          <c:showPercent val="0"/>
          <c:showBubbleSize val="0"/>
        </c:dLbls>
        <c:gapWidth val="59"/>
        <c:overlap val="100"/>
        <c:axId val="116497024"/>
        <c:axId val="116302208"/>
      </c:barChart>
      <c:catAx>
        <c:axId val="116497024"/>
        <c:scaling>
          <c:orientation val="maxMin"/>
        </c:scaling>
        <c:delete val="1"/>
        <c:axPos val="l"/>
        <c:numFmt formatCode="General" sourceLinked="1"/>
        <c:majorTickMark val="none"/>
        <c:minorTickMark val="none"/>
        <c:tickLblPos val="none"/>
        <c:crossAx val="116302208"/>
        <c:crosses val="autoZero"/>
        <c:auto val="1"/>
        <c:lblAlgn val="ctr"/>
        <c:lblOffset val="100"/>
        <c:noMultiLvlLbl val="0"/>
      </c:catAx>
      <c:valAx>
        <c:axId val="116302208"/>
        <c:scaling>
          <c:orientation val="minMax"/>
          <c:max val="1"/>
          <c:min val="0"/>
        </c:scaling>
        <c:delete val="0"/>
        <c:axPos val="b"/>
        <c:majorGridlines>
          <c:spPr>
            <a:ln w="19244" cap="flat" cmpd="sng" algn="ctr">
              <a:solidFill>
                <a:schemeClr val="tx1">
                  <a:lumMod val="15000"/>
                  <a:lumOff val="85000"/>
                </a:schemeClr>
              </a:solidFill>
              <a:round/>
            </a:ln>
            <a:effectLst/>
          </c:spPr>
        </c:majorGridlines>
        <c:numFmt formatCode="0%" sourceLinked="1"/>
        <c:majorTickMark val="none"/>
        <c:minorTickMark val="none"/>
        <c:tickLblPos val="nextTo"/>
        <c:spPr>
          <a:ln w="6342">
            <a:noFill/>
          </a:ln>
        </c:spPr>
        <c:txPr>
          <a:bodyPr rot="-60000000" vert="horz"/>
          <a:lstStyle/>
          <a:p>
            <a:pPr>
              <a:defRPr/>
            </a:pPr>
            <a:endParaRPr lang="de-DE"/>
          </a:p>
        </c:txPr>
        <c:crossAx val="116497024"/>
        <c:crosses val="max"/>
        <c:crossBetween val="between"/>
      </c:valAx>
      <c:spPr>
        <a:noFill/>
        <a:ln w="25367">
          <a:noFill/>
        </a:ln>
      </c:spPr>
    </c:plotArea>
    <c:legend>
      <c:legendPos val="t"/>
      <c:layout>
        <c:manualLayout>
          <c:xMode val="edge"/>
          <c:yMode val="edge"/>
          <c:x val="0.17625879240107606"/>
          <c:y val="8.5697088458289175E-2"/>
          <c:w val="0.68894024159638956"/>
          <c:h val="7.8479099357339321E-2"/>
        </c:manualLayout>
      </c:layout>
      <c:overlay val="0"/>
    </c:legend>
    <c:plotVisOnly val="1"/>
    <c:dispBlanksAs val="gap"/>
    <c:showDLblsOverMax val="0"/>
  </c:chart>
  <c:spPr>
    <a:noFill/>
    <a:ln>
      <a:noFill/>
    </a:ln>
  </c:spPr>
  <c:txPr>
    <a:bodyPr/>
    <a:lstStyle/>
    <a:p>
      <a:pPr>
        <a:defRPr sz="1398">
          <a:latin typeface="Calibri" panose="020F0502020204030204" pitchFamily="34" charset="0"/>
          <a:cs typeface="Calibri" panose="020F0502020204030204" pitchFamily="34" charset="0"/>
        </a:defRPr>
      </a:pPr>
      <a:endParaRPr lang="de-DE"/>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074083045140842"/>
          <c:y val="0.18171642496039045"/>
          <c:w val="0.73246530645466335"/>
          <c:h val="0.6946166033722817"/>
        </c:manualLayout>
      </c:layout>
      <c:barChart>
        <c:barDir val="bar"/>
        <c:grouping val="percentStacked"/>
        <c:varyColors val="0"/>
        <c:ser>
          <c:idx val="0"/>
          <c:order val="0"/>
          <c:tx>
            <c:strRef>
              <c:f>Tabelle1!$B$1</c:f>
              <c:strCache>
                <c:ptCount val="1"/>
                <c:pt idx="0">
                  <c:v>Unter 14 Jahren</c:v>
                </c:pt>
              </c:strCache>
            </c:strRef>
          </c:tx>
          <c:spPr>
            <a:solidFill>
              <a:srgbClr val="FFFF00"/>
            </a:solidFill>
            <a:ln>
              <a:solidFill>
                <a:schemeClr val="bg1">
                  <a:lumMod val="50000"/>
                </a:schemeClr>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Hands off (n = 218)</c:v>
                </c:pt>
                <c:pt idx="1">
                  <c:v>Grenzverletzung (n = 163)</c:v>
                </c:pt>
                <c:pt idx="2">
                  <c:v>Hands on (n = 20)</c:v>
                </c:pt>
              </c:strCache>
            </c:strRef>
          </c:cat>
          <c:val>
            <c:numRef>
              <c:f>Tabelle1!$B$2:$B$4</c:f>
              <c:numCache>
                <c:formatCode>0%</c:formatCode>
                <c:ptCount val="3"/>
                <c:pt idx="0">
                  <c:v>9.2000000000000026E-2</c:v>
                </c:pt>
                <c:pt idx="1">
                  <c:v>0.11</c:v>
                </c:pt>
                <c:pt idx="2">
                  <c:v>0.1</c:v>
                </c:pt>
              </c:numCache>
            </c:numRef>
          </c:val>
          <c:extLst>
            <c:ext xmlns:c16="http://schemas.microsoft.com/office/drawing/2014/chart" uri="{C3380CC4-5D6E-409C-BE32-E72D297353CC}">
              <c16:uniqueId val="{00000000-986B-4241-841B-210D9442AFB5}"/>
            </c:ext>
          </c:extLst>
        </c:ser>
        <c:ser>
          <c:idx val="1"/>
          <c:order val="1"/>
          <c:tx>
            <c:strRef>
              <c:f>Tabelle1!$C$1</c:f>
              <c:strCache>
                <c:ptCount val="1"/>
                <c:pt idx="0">
                  <c:v>14 bis 17 Jahre</c:v>
                </c:pt>
              </c:strCache>
            </c:strRef>
          </c:tx>
          <c:spPr>
            <a:solidFill>
              <a:srgbClr val="FFC000"/>
            </a:solidFill>
            <a:ln>
              <a:solidFill>
                <a:schemeClr val="bg1">
                  <a:lumMod val="50000"/>
                </a:schemeClr>
              </a:solidFill>
            </a:ln>
          </c:spPr>
          <c:invertIfNegative val="0"/>
          <c:cat>
            <c:strRef>
              <c:f>Tabelle1!$A$2:$A$4</c:f>
              <c:strCache>
                <c:ptCount val="3"/>
                <c:pt idx="0">
                  <c:v>Hands off (n = 218)</c:v>
                </c:pt>
                <c:pt idx="1">
                  <c:v>Grenzverletzung (n = 163)</c:v>
                </c:pt>
                <c:pt idx="2">
                  <c:v>Hands on (n = 20)</c:v>
                </c:pt>
              </c:strCache>
            </c:strRef>
          </c:cat>
          <c:val>
            <c:numRef>
              <c:f>Tabelle1!$C$2:$C$4</c:f>
              <c:numCache>
                <c:formatCode>0%</c:formatCode>
                <c:ptCount val="3"/>
                <c:pt idx="0">
                  <c:v>0.6150000000000001</c:v>
                </c:pt>
                <c:pt idx="1">
                  <c:v>0.50900000000000001</c:v>
                </c:pt>
                <c:pt idx="2">
                  <c:v>0.55000000000000004</c:v>
                </c:pt>
              </c:numCache>
            </c:numRef>
          </c:val>
          <c:extLst>
            <c:ext xmlns:c16="http://schemas.microsoft.com/office/drawing/2014/chart" uri="{C3380CC4-5D6E-409C-BE32-E72D297353CC}">
              <c16:uniqueId val="{00000001-986B-4241-841B-210D9442AFB5}"/>
            </c:ext>
          </c:extLst>
        </c:ser>
        <c:ser>
          <c:idx val="2"/>
          <c:order val="2"/>
          <c:tx>
            <c:strRef>
              <c:f>Tabelle1!$D$1</c:f>
              <c:strCache>
                <c:ptCount val="1"/>
                <c:pt idx="0">
                  <c:v>18 Jahre und älter</c:v>
                </c:pt>
              </c:strCache>
            </c:strRef>
          </c:tx>
          <c:spPr>
            <a:solidFill>
              <a:srgbClr val="FF9933"/>
            </a:solidFill>
            <a:ln w="0">
              <a:solidFill>
                <a:schemeClr val="bg1">
                  <a:lumMod val="5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Hands off (n = 218)</c:v>
                </c:pt>
                <c:pt idx="1">
                  <c:v>Grenzverletzung (n = 163)</c:v>
                </c:pt>
                <c:pt idx="2">
                  <c:v>Hands on (n = 20)</c:v>
                </c:pt>
              </c:strCache>
            </c:strRef>
          </c:cat>
          <c:val>
            <c:numRef>
              <c:f>Tabelle1!$D$2:$D$4</c:f>
              <c:numCache>
                <c:formatCode>0%</c:formatCode>
                <c:ptCount val="3"/>
                <c:pt idx="0">
                  <c:v>0.29400000000000004</c:v>
                </c:pt>
                <c:pt idx="1">
                  <c:v>0.38000000000000006</c:v>
                </c:pt>
                <c:pt idx="2">
                  <c:v>0.35000000000000003</c:v>
                </c:pt>
              </c:numCache>
            </c:numRef>
          </c:val>
          <c:extLst>
            <c:ext xmlns:c16="http://schemas.microsoft.com/office/drawing/2014/chart" uri="{C3380CC4-5D6E-409C-BE32-E72D297353CC}">
              <c16:uniqueId val="{00000002-986B-4241-841B-210D9442AFB5}"/>
            </c:ext>
          </c:extLst>
        </c:ser>
        <c:dLbls>
          <c:showLegendKey val="0"/>
          <c:showVal val="0"/>
          <c:showCatName val="0"/>
          <c:showSerName val="0"/>
          <c:showPercent val="0"/>
          <c:showBubbleSize val="0"/>
        </c:dLbls>
        <c:gapWidth val="59"/>
        <c:overlap val="100"/>
        <c:axId val="116199808"/>
        <c:axId val="116201344"/>
      </c:barChart>
      <c:catAx>
        <c:axId val="116199808"/>
        <c:scaling>
          <c:orientation val="maxMin"/>
        </c:scaling>
        <c:delete val="1"/>
        <c:axPos val="l"/>
        <c:numFmt formatCode="General" sourceLinked="1"/>
        <c:majorTickMark val="none"/>
        <c:minorTickMark val="none"/>
        <c:tickLblPos val="none"/>
        <c:crossAx val="116201344"/>
        <c:crosses val="autoZero"/>
        <c:auto val="1"/>
        <c:lblAlgn val="ctr"/>
        <c:lblOffset val="100"/>
        <c:noMultiLvlLbl val="0"/>
      </c:catAx>
      <c:valAx>
        <c:axId val="116201344"/>
        <c:scaling>
          <c:orientation val="minMax"/>
          <c:max val="1"/>
          <c:min val="0"/>
        </c:scaling>
        <c:delete val="0"/>
        <c:axPos val="b"/>
        <c:majorGridlines>
          <c:spPr>
            <a:ln w="19244" cap="flat" cmpd="sng" algn="ctr">
              <a:solidFill>
                <a:schemeClr val="tx1">
                  <a:lumMod val="15000"/>
                  <a:lumOff val="85000"/>
                </a:schemeClr>
              </a:solidFill>
              <a:round/>
            </a:ln>
            <a:effectLst/>
          </c:spPr>
        </c:majorGridlines>
        <c:numFmt formatCode="0%" sourceLinked="1"/>
        <c:majorTickMark val="none"/>
        <c:minorTickMark val="none"/>
        <c:tickLblPos val="nextTo"/>
        <c:spPr>
          <a:ln w="6342">
            <a:noFill/>
          </a:ln>
        </c:spPr>
        <c:txPr>
          <a:bodyPr rot="-60000000" vert="horz"/>
          <a:lstStyle/>
          <a:p>
            <a:pPr>
              <a:defRPr/>
            </a:pPr>
            <a:endParaRPr lang="de-DE"/>
          </a:p>
        </c:txPr>
        <c:crossAx val="116199808"/>
        <c:crosses val="max"/>
        <c:crossBetween val="between"/>
      </c:valAx>
      <c:spPr>
        <a:noFill/>
        <a:ln w="25367">
          <a:noFill/>
        </a:ln>
      </c:spPr>
    </c:plotArea>
    <c:legend>
      <c:legendPos val="t"/>
      <c:layout>
        <c:manualLayout>
          <c:xMode val="edge"/>
          <c:yMode val="edge"/>
          <c:x val="0.17625879240107606"/>
          <c:y val="8.5697088458289175E-2"/>
          <c:w val="0.68894024159638956"/>
          <c:h val="7.8479099357339321E-2"/>
        </c:manualLayout>
      </c:layout>
      <c:overlay val="0"/>
    </c:legend>
    <c:plotVisOnly val="1"/>
    <c:dispBlanksAs val="gap"/>
    <c:showDLblsOverMax val="0"/>
  </c:chart>
  <c:spPr>
    <a:noFill/>
    <a:ln>
      <a:noFill/>
    </a:ln>
  </c:spPr>
  <c:txPr>
    <a:bodyPr/>
    <a:lstStyle/>
    <a:p>
      <a:pPr>
        <a:defRPr sz="1398">
          <a:latin typeface="Calibri" panose="020F0502020204030204" pitchFamily="34" charset="0"/>
          <a:cs typeface="Calibri" panose="020F0502020204030204" pitchFamily="34" charset="0"/>
        </a:defRPr>
      </a:pPr>
      <a:endParaRPr lang="de-D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073405123008"/>
          <c:y val="3.9933943131265727E-2"/>
          <c:w val="0.58545561333293594"/>
          <c:h val="0.83181398418696795"/>
        </c:manualLayout>
      </c:layout>
      <c:barChart>
        <c:barDir val="bar"/>
        <c:grouping val="clustered"/>
        <c:varyColors val="0"/>
        <c:ser>
          <c:idx val="0"/>
          <c:order val="0"/>
          <c:tx>
            <c:strRef>
              <c:f>Tabelle1!$B$1</c:f>
              <c:strCache>
                <c:ptCount val="1"/>
                <c:pt idx="0">
                  <c:v>Spalte1</c:v>
                </c:pt>
              </c:strCache>
            </c:strRef>
          </c:tx>
          <c:spPr>
            <a:solidFill>
              <a:schemeClr val="accent1"/>
            </a:solidFill>
            <a:ln>
              <a:solidFill>
                <a:schemeClr val="bg1">
                  <a:lumMod val="50000"/>
                </a:schemeClr>
              </a:solidFill>
            </a:ln>
            <a:effectLst/>
          </c:spPr>
          <c:invertIfNegative val="0"/>
          <c:dPt>
            <c:idx val="7"/>
            <c:invertIfNegative val="0"/>
            <c:bubble3D val="0"/>
            <c:spPr>
              <a:solidFill>
                <a:srgbClr val="FF9933"/>
              </a:solidFill>
              <a:ln>
                <a:solidFill>
                  <a:schemeClr val="bg1">
                    <a:lumMod val="50000"/>
                  </a:schemeClr>
                </a:solidFill>
              </a:ln>
              <a:effectLst/>
            </c:spPr>
            <c:extLst>
              <c:ext xmlns:c16="http://schemas.microsoft.com/office/drawing/2014/chart" uri="{C3380CC4-5D6E-409C-BE32-E72D297353CC}">
                <c16:uniqueId val="{00000001-5FBD-4BA6-A81B-B35484109BA0}"/>
              </c:ext>
            </c:extLst>
          </c:dPt>
          <c:dLbls>
            <c:spPr>
              <a:noFill/>
              <a:ln w="25367">
                <a:noFill/>
              </a:ln>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Tabelle1!$A$2:$A$9</c:f>
              <c:strCache>
                <c:ptCount val="8"/>
                <c:pt idx="0">
                  <c:v>Freund/-in</c:v>
                </c:pt>
                <c:pt idx="1">
                  <c:v>Eltern</c:v>
                </c:pt>
                <c:pt idx="2">
                  <c:v>Ansprechperson in Orga.</c:v>
                </c:pt>
                <c:pt idx="3">
                  <c:v>Teammitglied</c:v>
                </c:pt>
                <c:pt idx="4">
                  <c:v>Beratungsstelle o.ä.</c:v>
                </c:pt>
                <c:pt idx="5">
                  <c:v>Polizei</c:v>
                </c:pt>
                <c:pt idx="6">
                  <c:v>Andere Person</c:v>
                </c:pt>
                <c:pt idx="7">
                  <c:v>Niemand</c:v>
                </c:pt>
              </c:strCache>
            </c:strRef>
          </c:cat>
          <c:val>
            <c:numRef>
              <c:f>Tabelle1!$B$2:$B$9</c:f>
              <c:numCache>
                <c:formatCode>0%</c:formatCode>
                <c:ptCount val="8"/>
                <c:pt idx="0">
                  <c:v>0.52300000000000002</c:v>
                </c:pt>
                <c:pt idx="1">
                  <c:v>0.23100000000000001</c:v>
                </c:pt>
                <c:pt idx="2">
                  <c:v>9.2999999999999999E-2</c:v>
                </c:pt>
                <c:pt idx="3">
                  <c:v>2.8000000000000001E-2</c:v>
                </c:pt>
                <c:pt idx="4">
                  <c:v>2.5999999999999999E-2</c:v>
                </c:pt>
                <c:pt idx="5">
                  <c:v>1.4999999999999999E-2</c:v>
                </c:pt>
                <c:pt idx="6">
                  <c:v>8.9999999999999993E-3</c:v>
                </c:pt>
                <c:pt idx="7">
                  <c:v>0.35199999999999998</c:v>
                </c:pt>
              </c:numCache>
            </c:numRef>
          </c:val>
          <c:extLst>
            <c:ext xmlns:c16="http://schemas.microsoft.com/office/drawing/2014/chart" uri="{C3380CC4-5D6E-409C-BE32-E72D297353CC}">
              <c16:uniqueId val="{00000002-5FBD-4BA6-A81B-B35484109BA0}"/>
            </c:ext>
          </c:extLst>
        </c:ser>
        <c:dLbls>
          <c:showLegendKey val="0"/>
          <c:showVal val="0"/>
          <c:showCatName val="0"/>
          <c:showSerName val="0"/>
          <c:showPercent val="0"/>
          <c:showBubbleSize val="0"/>
        </c:dLbls>
        <c:gapWidth val="59"/>
        <c:axId val="116376320"/>
        <c:axId val="116377856"/>
      </c:barChart>
      <c:catAx>
        <c:axId val="116376320"/>
        <c:scaling>
          <c:orientation val="maxMin"/>
        </c:scaling>
        <c:delete val="0"/>
        <c:axPos val="l"/>
        <c:numFmt formatCode="General" sourceLinked="1"/>
        <c:majorTickMark val="none"/>
        <c:minorTickMark val="none"/>
        <c:tickLblPos val="nextTo"/>
        <c:spPr>
          <a:noFill/>
          <a:ln w="19244" cap="flat" cmpd="sng" algn="ctr">
            <a:solidFill>
              <a:schemeClr val="tx1">
                <a:lumMod val="15000"/>
                <a:lumOff val="85000"/>
              </a:schemeClr>
            </a:solidFill>
            <a:round/>
          </a:ln>
          <a:effectLst/>
        </c:spPr>
        <c:txPr>
          <a:bodyPr rot="-60000000" vert="horz"/>
          <a:lstStyle/>
          <a:p>
            <a:pPr>
              <a:defRPr/>
            </a:pPr>
            <a:endParaRPr lang="de-DE"/>
          </a:p>
        </c:txPr>
        <c:crossAx val="116377856"/>
        <c:crosses val="autoZero"/>
        <c:auto val="1"/>
        <c:lblAlgn val="ctr"/>
        <c:lblOffset val="100"/>
        <c:noMultiLvlLbl val="0"/>
      </c:catAx>
      <c:valAx>
        <c:axId val="116377856"/>
        <c:scaling>
          <c:orientation val="minMax"/>
          <c:min val="0"/>
        </c:scaling>
        <c:delete val="0"/>
        <c:axPos val="b"/>
        <c:majorGridlines>
          <c:spPr>
            <a:ln w="19244" cap="flat" cmpd="sng" algn="ctr">
              <a:solidFill>
                <a:schemeClr val="tx1">
                  <a:lumMod val="15000"/>
                  <a:lumOff val="85000"/>
                </a:schemeClr>
              </a:solidFill>
              <a:round/>
            </a:ln>
            <a:effectLst/>
          </c:spPr>
        </c:majorGridlines>
        <c:numFmt formatCode="0%" sourceLinked="1"/>
        <c:majorTickMark val="none"/>
        <c:minorTickMark val="none"/>
        <c:tickLblPos val="nextTo"/>
        <c:spPr>
          <a:ln w="6342">
            <a:noFill/>
          </a:ln>
        </c:spPr>
        <c:txPr>
          <a:bodyPr rot="-60000000" vert="horz"/>
          <a:lstStyle/>
          <a:p>
            <a:pPr>
              <a:defRPr/>
            </a:pPr>
            <a:endParaRPr lang="de-DE"/>
          </a:p>
        </c:txPr>
        <c:crossAx val="116376320"/>
        <c:crosses val="max"/>
        <c:crossBetween val="between"/>
      </c:valAx>
      <c:spPr>
        <a:noFill/>
        <a:ln w="25367">
          <a:noFill/>
        </a:ln>
      </c:spPr>
    </c:plotArea>
    <c:plotVisOnly val="1"/>
    <c:dispBlanksAs val="gap"/>
    <c:showDLblsOverMax val="0"/>
  </c:chart>
  <c:spPr>
    <a:noFill/>
    <a:ln>
      <a:noFill/>
    </a:ln>
  </c:spPr>
  <c:txPr>
    <a:bodyPr/>
    <a:lstStyle/>
    <a:p>
      <a:pPr>
        <a:defRPr sz="1800" b="1">
          <a:latin typeface="+mn-lt"/>
          <a:cs typeface="Calibri" panose="020F0502020204030204" pitchFamily="34" charset="0"/>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Tabelle1!$B$1</c:f>
              <c:strCache>
                <c:ptCount val="1"/>
                <c:pt idx="0">
                  <c:v>VmbA</c:v>
                </c:pt>
              </c:strCache>
            </c:strRef>
          </c:tx>
          <c:spPr>
            <a:solidFill>
              <a:srgbClr val="C00000"/>
            </a:solidFill>
          </c:spPr>
          <c:invertIfNegative val="0"/>
          <c:dLbls>
            <c:dLbl>
              <c:idx val="2"/>
              <c:layout>
                <c:manualLayout>
                  <c:x val="0"/>
                  <c:y val="-3.1251491828103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CE-4F97-BE00-74D313AC6C4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In unserem Verband wird über sexualisierte Gewalt und präventive Maßnahmen offen gesprochen.</c:v>
                </c:pt>
                <c:pt idx="1">
                  <c:v>Unser Verband setzt sich aktiv gegen sexualisierte Gewalt im Sport ein. </c:v>
                </c:pt>
                <c:pt idx="2">
                  <c:v>Unser Verband verfügt über fundierte Kenntnisse zur Vorbeugung von sex. Gewalt. </c:v>
                </c:pt>
                <c:pt idx="3">
                  <c:v>Die Prävention sexualisierter Gewalt ist ein relevantes Thema für Verbände im Sport.</c:v>
                </c:pt>
              </c:strCache>
            </c:strRef>
          </c:cat>
          <c:val>
            <c:numRef>
              <c:f>Tabelle1!$B$2:$B$5</c:f>
              <c:numCache>
                <c:formatCode>General</c:formatCode>
                <c:ptCount val="4"/>
                <c:pt idx="0">
                  <c:v>62</c:v>
                </c:pt>
                <c:pt idx="1">
                  <c:v>46</c:v>
                </c:pt>
                <c:pt idx="2">
                  <c:v>39</c:v>
                </c:pt>
                <c:pt idx="3">
                  <c:v>100</c:v>
                </c:pt>
              </c:numCache>
            </c:numRef>
          </c:val>
          <c:extLst>
            <c:ext xmlns:c16="http://schemas.microsoft.com/office/drawing/2014/chart" uri="{C3380CC4-5D6E-409C-BE32-E72D297353CC}">
              <c16:uniqueId val="{00000001-AECE-4F97-BE00-74D313AC6C4E}"/>
            </c:ext>
          </c:extLst>
        </c:ser>
        <c:ser>
          <c:idx val="1"/>
          <c:order val="1"/>
          <c:tx>
            <c:strRef>
              <c:f>Tabelle1!$C$1</c:f>
              <c:strCache>
                <c:ptCount val="1"/>
                <c:pt idx="0">
                  <c:v>SV</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In unserem Verband wird über sexualisierte Gewalt und präventive Maßnahmen offen gesprochen.</c:v>
                </c:pt>
                <c:pt idx="1">
                  <c:v>Unser Verband setzt sich aktiv gegen sexualisierte Gewalt im Sport ein. </c:v>
                </c:pt>
                <c:pt idx="2">
                  <c:v>Unser Verband verfügt über fundierte Kenntnisse zur Vorbeugung von sex. Gewalt. </c:v>
                </c:pt>
                <c:pt idx="3">
                  <c:v>Die Prävention sexualisierter Gewalt ist ein relevantes Thema für Verbände im Sport.</c:v>
                </c:pt>
              </c:strCache>
            </c:strRef>
          </c:cat>
          <c:val>
            <c:numRef>
              <c:f>Tabelle1!$C$2:$C$5</c:f>
              <c:numCache>
                <c:formatCode>General</c:formatCode>
                <c:ptCount val="4"/>
                <c:pt idx="0">
                  <c:v>63</c:v>
                </c:pt>
                <c:pt idx="1">
                  <c:v>49</c:v>
                </c:pt>
                <c:pt idx="2">
                  <c:v>39</c:v>
                </c:pt>
                <c:pt idx="3">
                  <c:v>85</c:v>
                </c:pt>
              </c:numCache>
            </c:numRef>
          </c:val>
          <c:extLst>
            <c:ext xmlns:c16="http://schemas.microsoft.com/office/drawing/2014/chart" uri="{C3380CC4-5D6E-409C-BE32-E72D297353CC}">
              <c16:uniqueId val="{00000002-AECE-4F97-BE00-74D313AC6C4E}"/>
            </c:ext>
          </c:extLst>
        </c:ser>
        <c:ser>
          <c:idx val="2"/>
          <c:order val="2"/>
          <c:tx>
            <c:strRef>
              <c:f>Tabelle1!$D$1</c:f>
              <c:strCache>
                <c:ptCount val="1"/>
                <c:pt idx="0">
                  <c:v>LSB</c:v>
                </c:pt>
              </c:strCache>
            </c:strRef>
          </c:tx>
          <c:spPr>
            <a:solidFill>
              <a:srgbClr val="0070C0"/>
            </a:solidFill>
          </c:spPr>
          <c:invertIfNegative val="0"/>
          <c:dPt>
            <c:idx val="0"/>
            <c:invertIfNegative val="0"/>
            <c:bubble3D val="0"/>
            <c:spPr>
              <a:solidFill>
                <a:srgbClr val="0070C0"/>
              </a:solidFill>
              <a:scene3d>
                <a:camera prst="orthographicFront"/>
                <a:lightRig rig="threePt" dir="t"/>
              </a:scene3d>
              <a:sp3d prstMaterial="matte"/>
            </c:spPr>
            <c:extLst>
              <c:ext xmlns:c16="http://schemas.microsoft.com/office/drawing/2014/chart" uri="{C3380CC4-5D6E-409C-BE32-E72D297353CC}">
                <c16:uniqueId val="{00000004-AECE-4F97-BE00-74D313AC6C4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In unserem Verband wird über sexualisierte Gewalt und präventive Maßnahmen offen gesprochen.</c:v>
                </c:pt>
                <c:pt idx="1">
                  <c:v>Unser Verband setzt sich aktiv gegen sexualisierte Gewalt im Sport ein. </c:v>
                </c:pt>
                <c:pt idx="2">
                  <c:v>Unser Verband verfügt über fundierte Kenntnisse zur Vorbeugung von sex. Gewalt. </c:v>
                </c:pt>
                <c:pt idx="3">
                  <c:v>Die Prävention sexualisierter Gewalt ist ein relevantes Thema für Verbände im Sport.</c:v>
                </c:pt>
              </c:strCache>
            </c:strRef>
          </c:cat>
          <c:val>
            <c:numRef>
              <c:f>Tabelle1!$D$2:$D$5</c:f>
              <c:numCache>
                <c:formatCode>General</c:formatCode>
                <c:ptCount val="4"/>
                <c:pt idx="0">
                  <c:v>68</c:v>
                </c:pt>
                <c:pt idx="1">
                  <c:v>86</c:v>
                </c:pt>
                <c:pt idx="2">
                  <c:v>77</c:v>
                </c:pt>
                <c:pt idx="3">
                  <c:v>86</c:v>
                </c:pt>
              </c:numCache>
            </c:numRef>
          </c:val>
          <c:extLst>
            <c:ext xmlns:c16="http://schemas.microsoft.com/office/drawing/2014/chart" uri="{C3380CC4-5D6E-409C-BE32-E72D297353CC}">
              <c16:uniqueId val="{00000005-AECE-4F97-BE00-74D313AC6C4E}"/>
            </c:ext>
          </c:extLst>
        </c:ser>
        <c:dLbls>
          <c:showLegendKey val="0"/>
          <c:showVal val="0"/>
          <c:showCatName val="0"/>
          <c:showSerName val="0"/>
          <c:showPercent val="0"/>
          <c:showBubbleSize val="0"/>
        </c:dLbls>
        <c:gapWidth val="125"/>
        <c:axId val="116701440"/>
        <c:axId val="116707328"/>
      </c:barChart>
      <c:catAx>
        <c:axId val="116701440"/>
        <c:scaling>
          <c:orientation val="minMax"/>
        </c:scaling>
        <c:delete val="0"/>
        <c:axPos val="l"/>
        <c:majorGridlines/>
        <c:minorGridlines/>
        <c:numFmt formatCode="General" sourceLinked="0"/>
        <c:majorTickMark val="out"/>
        <c:minorTickMark val="none"/>
        <c:tickLblPos val="nextTo"/>
        <c:crossAx val="116707328"/>
        <c:crosses val="autoZero"/>
        <c:auto val="1"/>
        <c:lblAlgn val="ctr"/>
        <c:lblOffset val="100"/>
        <c:noMultiLvlLbl val="0"/>
      </c:catAx>
      <c:valAx>
        <c:axId val="116707328"/>
        <c:scaling>
          <c:orientation val="minMax"/>
          <c:max val="100"/>
        </c:scaling>
        <c:delete val="0"/>
        <c:axPos val="b"/>
        <c:majorGridlines/>
        <c:numFmt formatCode="General" sourceLinked="1"/>
        <c:majorTickMark val="out"/>
        <c:minorTickMark val="none"/>
        <c:tickLblPos val="nextTo"/>
        <c:crossAx val="116701440"/>
        <c:crosses val="autoZero"/>
        <c:crossBetween val="between"/>
        <c:majorUnit val="20"/>
      </c:valAx>
    </c:plotArea>
    <c:legend>
      <c:legendPos val="b"/>
      <c:layout>
        <c:manualLayout>
          <c:xMode val="edge"/>
          <c:yMode val="edge"/>
          <c:x val="0.14468262919609554"/>
          <c:y val="0.82305669740399201"/>
          <c:w val="0.2494453602369768"/>
          <c:h val="7.7701022637696335E-2"/>
        </c:manualLayout>
      </c:layout>
      <c:overlay val="0"/>
    </c:legend>
    <c:plotVisOnly val="1"/>
    <c:dispBlanksAs val="gap"/>
    <c:showDLblsOverMax val="0"/>
  </c:chart>
  <c:txPr>
    <a:bodyPr/>
    <a:lstStyle/>
    <a:p>
      <a:pPr>
        <a:defRPr sz="1800"/>
      </a:pPr>
      <a:endParaRPr lang="de-D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'[Diagramm in Microsoft PowerPoint]H_sortiert_einzel'!$B$1:$B$2</c:f>
              <c:strCache>
                <c:ptCount val="1"/>
                <c:pt idx="0">
                  <c:v>LSB Ja</c:v>
                </c:pt>
              </c:strCache>
            </c:strRef>
          </c:tx>
          <c:spPr>
            <a:solidFill>
              <a:srgbClr val="92D050"/>
            </a:solidFill>
          </c:spPr>
          <c:invertIfNegative val="0"/>
          <c:dLbls>
            <c:dLbl>
              <c:idx val="0"/>
              <c:tx>
                <c:rich>
                  <a:bodyPr/>
                  <a:lstStyle/>
                  <a:p>
                    <a:r>
                      <a:rPr lang="en-US" smtClean="0"/>
                      <a:t>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84-417C-92F4-CAB6A1CD7724}"/>
                </c:ext>
              </c:extLst>
            </c:dLbl>
            <c:dLbl>
              <c:idx val="1"/>
              <c:tx>
                <c:rich>
                  <a:bodyPr/>
                  <a:lstStyle/>
                  <a:p>
                    <a:r>
                      <a:rPr lang="en-US" smtClean="0"/>
                      <a:t>12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84-417C-92F4-CAB6A1CD7724}"/>
                </c:ext>
              </c:extLst>
            </c:dLbl>
            <c:dLbl>
              <c:idx val="2"/>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84-417C-92F4-CAB6A1CD7724}"/>
                </c:ext>
              </c:extLst>
            </c:dLbl>
            <c:dLbl>
              <c:idx val="3"/>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84-417C-92F4-CAB6A1CD7724}"/>
                </c:ext>
              </c:extLst>
            </c:dLbl>
            <c:dLbl>
              <c:idx val="4"/>
              <c:tx>
                <c:rich>
                  <a:bodyPr/>
                  <a:lstStyle/>
                  <a:p>
                    <a:r>
                      <a:rPr lang="en-US" smtClean="0"/>
                      <a:t>28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84-417C-92F4-CAB6A1CD7724}"/>
                </c:ext>
              </c:extLst>
            </c:dLbl>
            <c:dLbl>
              <c:idx val="5"/>
              <c:tx>
                <c:rich>
                  <a:bodyPr/>
                  <a:lstStyle/>
                  <a:p>
                    <a:r>
                      <a:rPr lang="en-US" smtClean="0"/>
                      <a:t>35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84-417C-92F4-CAB6A1CD7724}"/>
                </c:ext>
              </c:extLst>
            </c:dLbl>
            <c:dLbl>
              <c:idx val="6"/>
              <c:tx>
                <c:rich>
                  <a:bodyPr/>
                  <a:lstStyle/>
                  <a:p>
                    <a:r>
                      <a:rPr lang="en-US" smtClean="0"/>
                      <a:t>39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84-417C-92F4-CAB6A1CD7724}"/>
                </c:ext>
              </c:extLst>
            </c:dLbl>
            <c:dLbl>
              <c:idx val="7"/>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84-417C-92F4-CAB6A1CD7724}"/>
                </c:ext>
              </c:extLst>
            </c:dLbl>
            <c:dLbl>
              <c:idx val="8"/>
              <c:tx>
                <c:rich>
                  <a:bodyPr/>
                  <a:lstStyle/>
                  <a:p>
                    <a:r>
                      <a:rPr lang="en-US" smtClean="0"/>
                      <a:t>45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84-417C-92F4-CAB6A1CD7724}"/>
                </c:ext>
              </c:extLst>
            </c:dLbl>
            <c:dLbl>
              <c:idx val="9"/>
              <c:tx>
                <c:rich>
                  <a:bodyPr/>
                  <a:lstStyle/>
                  <a:p>
                    <a:r>
                      <a:rPr lang="en-US" smtClean="0"/>
                      <a:t>47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84-417C-92F4-CAB6A1CD7724}"/>
                </c:ext>
              </c:extLst>
            </c:dLbl>
            <c:dLbl>
              <c:idx val="10"/>
              <c:tx>
                <c:rich>
                  <a:bodyPr/>
                  <a:lstStyle/>
                  <a:p>
                    <a:r>
                      <a:rPr lang="en-US" smtClean="0"/>
                      <a:t>50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84-417C-92F4-CAB6A1CD7724}"/>
                </c:ext>
              </c:extLst>
            </c:dLbl>
            <c:dLbl>
              <c:idx val="11"/>
              <c:tx>
                <c:rich>
                  <a:bodyPr/>
                  <a:lstStyle/>
                  <a:p>
                    <a:r>
                      <a:rPr lang="en-US" smtClean="0"/>
                      <a:t>60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84-417C-92F4-CAB6A1CD7724}"/>
                </c:ext>
              </c:extLst>
            </c:dLbl>
            <c:dLbl>
              <c:idx val="12"/>
              <c:tx>
                <c:rich>
                  <a:bodyPr/>
                  <a:lstStyle/>
                  <a:p>
                    <a:r>
                      <a:rPr lang="en-US" smtClean="0"/>
                      <a:t>67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84-417C-92F4-CAB6A1CD7724}"/>
                </c:ext>
              </c:extLst>
            </c:dLbl>
            <c:dLbl>
              <c:idx val="13"/>
              <c:tx>
                <c:rich>
                  <a:bodyPr/>
                  <a:lstStyle/>
                  <a:p>
                    <a:r>
                      <a:rPr lang="en-US" smtClean="0"/>
                      <a:t>68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E84-417C-92F4-CAB6A1CD7724}"/>
                </c:ext>
              </c:extLst>
            </c:dLbl>
            <c:dLbl>
              <c:idx val="14"/>
              <c:tx>
                <c:rich>
                  <a:bodyPr/>
                  <a:lstStyle/>
                  <a:p>
                    <a:r>
                      <a:rPr lang="en-US" smtClean="0"/>
                      <a:t>68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E84-417C-92F4-CAB6A1CD7724}"/>
                </c:ext>
              </c:extLst>
            </c:dLbl>
            <c:dLbl>
              <c:idx val="15"/>
              <c:tx>
                <c:rich>
                  <a:bodyPr/>
                  <a:lstStyle/>
                  <a:p>
                    <a:r>
                      <a:rPr lang="en-US" smtClean="0"/>
                      <a:t>76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E84-417C-92F4-CAB6A1CD7724}"/>
                </c:ext>
              </c:extLst>
            </c:dLbl>
            <c:dLbl>
              <c:idx val="16"/>
              <c:tx>
                <c:rich>
                  <a:bodyPr/>
                  <a:lstStyle/>
                  <a:p>
                    <a:r>
                      <a:rPr lang="en-US" smtClean="0"/>
                      <a:t>76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E84-417C-92F4-CAB6A1CD7724}"/>
                </c:ext>
              </c:extLst>
            </c:dLbl>
            <c:dLbl>
              <c:idx val="17"/>
              <c:tx>
                <c:rich>
                  <a:bodyPr/>
                  <a:lstStyle/>
                  <a:p>
                    <a:r>
                      <a:rPr lang="en-US" dirty="0" smtClean="0"/>
                      <a:t>81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E84-417C-92F4-CAB6A1CD7724}"/>
                </c:ext>
              </c:extLst>
            </c:dLbl>
            <c:dLbl>
              <c:idx val="18"/>
              <c:tx>
                <c:rich>
                  <a:bodyPr/>
                  <a:lstStyle/>
                  <a:p>
                    <a:r>
                      <a:rPr lang="en-US" dirty="0" smtClean="0"/>
                      <a:t>81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E84-417C-92F4-CAB6A1CD7724}"/>
                </c:ext>
              </c:extLst>
            </c:dLbl>
            <c:dLbl>
              <c:idx val="19"/>
              <c:tx>
                <c:rich>
                  <a:bodyPr/>
                  <a:lstStyle/>
                  <a:p>
                    <a:r>
                      <a:rPr lang="en-US" dirty="0" smtClean="0"/>
                      <a:t>81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E84-417C-92F4-CAB6A1CD7724}"/>
                </c:ext>
              </c:extLst>
            </c:dLbl>
            <c:dLbl>
              <c:idx val="20"/>
              <c:tx>
                <c:rich>
                  <a:bodyPr/>
                  <a:lstStyle/>
                  <a:p>
                    <a:r>
                      <a:rPr lang="en-US" smtClean="0"/>
                      <a:t>86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E84-417C-92F4-CAB6A1CD7724}"/>
                </c:ext>
              </c:extLst>
            </c:dLbl>
            <c:dLbl>
              <c:idx val="21"/>
              <c:tx>
                <c:rich>
                  <a:bodyPr/>
                  <a:lstStyle/>
                  <a:p>
                    <a:r>
                      <a:rPr lang="en-US" smtClean="0"/>
                      <a:t>95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E84-417C-92F4-CAB6A1CD7724}"/>
                </c:ext>
              </c:extLst>
            </c:dLbl>
            <c:dLbl>
              <c:idx val="22"/>
              <c:tx>
                <c:rich>
                  <a:bodyPr/>
                  <a:lstStyle/>
                  <a:p>
                    <a:r>
                      <a:rPr lang="en-US" smtClean="0"/>
                      <a:t>95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E84-417C-92F4-CAB6A1CD772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 in Microsoft PowerPoint]H_sortiert_einzel'!$A$3:$A$25</c:f>
              <c:strCache>
                <c:ptCount val="23"/>
                <c:pt idx="0">
                  <c:v> Maßnahmen für Kinder und Jugendliche mit (drohender) Behinderung</c:v>
                </c:pt>
                <c:pt idx="1">
                  <c:v>Berücksichtigung des Themas in den Arbeitsverträgen</c:v>
                </c:pt>
                <c:pt idx="2">
                  <c:v>Angebote für Mädchen/Frauen mit (drohender) Behinderung</c:v>
                </c:pt>
                <c:pt idx="3">
                  <c:v>Konzept zur Aufarbeitung von Vorfällen</c:v>
                </c:pt>
                <c:pt idx="4">
                  <c:v>Einbezug von Kindern/Jugendlichen in die Präventionsentwicklung</c:v>
                </c:pt>
                <c:pt idx="5">
                  <c:v>Informationen für Eltern</c:v>
                </c:pt>
                <c:pt idx="6">
                  <c:v>PSG ist Inhalt von Bewerbungs-/Einstellungsgesprächen</c:v>
                </c:pt>
                <c:pt idx="7">
                  <c:v>Risikoanalyse zu  sexualisierter Gewalt</c:v>
                </c:pt>
                <c:pt idx="8">
                  <c:v>Stärkung der Selbstbehauptung von Kindern und Jugendlichen</c:v>
                </c:pt>
                <c:pt idx="9">
                  <c:v>Regeln für den Umgang mit Kindern/Jugendlichen</c:v>
                </c:pt>
                <c:pt idx="10">
                  <c:v>Regelmäßige Schulung zum Thema</c:v>
                </c:pt>
                <c:pt idx="11">
                  <c:v>Bestandteil der Satzung</c:v>
                </c:pt>
                <c:pt idx="12">
                  <c:v>Rechtsordnung ermöglicht rechtliche Konsequenzen </c:v>
                </c:pt>
                <c:pt idx="13">
                  <c:v>Einschalten externer Beratungsstelle</c:v>
                </c:pt>
                <c:pt idx="14">
                  <c:v>Professioneller Kontakt zu einem Rechtsbeistand</c:v>
                </c:pt>
                <c:pt idx="15">
                  <c:v>Schriftliches Konzept zur PSG</c:v>
                </c:pt>
                <c:pt idx="16">
                  <c:v>Verfahrensplan zum Umgang mit Verdachtsfällen/Vorfällen</c:v>
                </c:pt>
                <c:pt idx="17">
                  <c:v>Selbstverpflichtung (z.B. Ehren-/Verhaltenskodex) zu PSG</c:v>
                </c:pt>
                <c:pt idx="18">
                  <c:v>Erweitertes Führungszeugnis von hauptberuflichen Mitarbeiter/innen</c:v>
                </c:pt>
                <c:pt idx="19">
                  <c:v>Erweitertes Führungszeugnis von ehrenamtlichen Mitarbeiter/innen</c:v>
                </c:pt>
                <c:pt idx="20">
                  <c:v>Regelmäßige Information über PSG (z.B. Flyer)</c:v>
                </c:pt>
                <c:pt idx="21">
                  <c:v>Ansprechpartner/in ist öffentlich bekannt gemacht</c:v>
                </c:pt>
                <c:pt idx="22">
                  <c:v>Verankerung von PSG in der Aus-/Fort-/Weiterbildung </c:v>
                </c:pt>
              </c:strCache>
            </c:strRef>
          </c:cat>
          <c:val>
            <c:numRef>
              <c:f>'[Diagramm in Microsoft PowerPoint]H_sortiert_einzel'!$B$3:$B$25</c:f>
              <c:numCache>
                <c:formatCode>0.0</c:formatCode>
                <c:ptCount val="23"/>
                <c:pt idx="0">
                  <c:v>5.3</c:v>
                </c:pt>
                <c:pt idx="1">
                  <c:v>11.8</c:v>
                </c:pt>
                <c:pt idx="2">
                  <c:v>15.8</c:v>
                </c:pt>
                <c:pt idx="3">
                  <c:v>22.2</c:v>
                </c:pt>
                <c:pt idx="4">
                  <c:v>27.8</c:v>
                </c:pt>
                <c:pt idx="5">
                  <c:v>35</c:v>
                </c:pt>
                <c:pt idx="6">
                  <c:v>38.9</c:v>
                </c:pt>
                <c:pt idx="7">
                  <c:v>40</c:v>
                </c:pt>
                <c:pt idx="8">
                  <c:v>45</c:v>
                </c:pt>
                <c:pt idx="9">
                  <c:v>47.1</c:v>
                </c:pt>
                <c:pt idx="10">
                  <c:v>50</c:v>
                </c:pt>
                <c:pt idx="11">
                  <c:v>60</c:v>
                </c:pt>
                <c:pt idx="12">
                  <c:v>66.7</c:v>
                </c:pt>
                <c:pt idx="13">
                  <c:v>68.400000000000006</c:v>
                </c:pt>
                <c:pt idx="14">
                  <c:v>68.400000000000006</c:v>
                </c:pt>
                <c:pt idx="15">
                  <c:v>76.2</c:v>
                </c:pt>
                <c:pt idx="16">
                  <c:v>76.2</c:v>
                </c:pt>
                <c:pt idx="17">
                  <c:v>81</c:v>
                </c:pt>
                <c:pt idx="18">
                  <c:v>81</c:v>
                </c:pt>
                <c:pt idx="19">
                  <c:v>81</c:v>
                </c:pt>
                <c:pt idx="20">
                  <c:v>85.7</c:v>
                </c:pt>
                <c:pt idx="21">
                  <c:v>95.2</c:v>
                </c:pt>
                <c:pt idx="22">
                  <c:v>95.2</c:v>
                </c:pt>
              </c:numCache>
            </c:numRef>
          </c:val>
          <c:extLst>
            <c:ext xmlns:c16="http://schemas.microsoft.com/office/drawing/2014/chart" uri="{C3380CC4-5D6E-409C-BE32-E72D297353CC}">
              <c16:uniqueId val="{00000017-9E84-417C-92F4-CAB6A1CD7724}"/>
            </c:ext>
          </c:extLst>
        </c:ser>
        <c:ser>
          <c:idx val="1"/>
          <c:order val="1"/>
          <c:tx>
            <c:strRef>
              <c:f>'[Diagramm in Microsoft PowerPoint]H_sortiert_einzel'!$C$1:$C$2</c:f>
              <c:strCache>
                <c:ptCount val="1"/>
                <c:pt idx="0">
                  <c:v>LSB In Planung</c:v>
                </c:pt>
              </c:strCache>
            </c:strRef>
          </c:tx>
          <c:spPr>
            <a:solidFill>
              <a:srgbClr val="FFC000"/>
            </a:solidFill>
          </c:spPr>
          <c:invertIfNegative val="0"/>
          <c:dLbls>
            <c:dLbl>
              <c:idx val="0"/>
              <c:tx>
                <c:rich>
                  <a:bodyPr/>
                  <a:lstStyle/>
                  <a:p>
                    <a:r>
                      <a:rPr lang="en-US" smtClean="0"/>
                      <a:t>32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E84-417C-92F4-CAB6A1CD7724}"/>
                </c:ext>
              </c:extLst>
            </c:dLbl>
            <c:dLbl>
              <c:idx val="1"/>
              <c:tx>
                <c:rich>
                  <a:bodyPr/>
                  <a:lstStyle/>
                  <a:p>
                    <a:r>
                      <a:rPr lang="en-US" smtClean="0"/>
                      <a:t>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E84-417C-92F4-CAB6A1CD7724}"/>
                </c:ext>
              </c:extLst>
            </c:dLbl>
            <c:dLbl>
              <c:idx val="2"/>
              <c:tx>
                <c:rich>
                  <a:bodyPr/>
                  <a:lstStyle/>
                  <a:p>
                    <a:r>
                      <a:rPr lang="en-US" smtClean="0"/>
                      <a:t>26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E84-417C-92F4-CAB6A1CD7724}"/>
                </c:ext>
              </c:extLst>
            </c:dLbl>
            <c:dLbl>
              <c:idx val="3"/>
              <c:tx>
                <c:rich>
                  <a:bodyPr/>
                  <a:lstStyle/>
                  <a:p>
                    <a:r>
                      <a:rPr lang="en-US" smtClean="0"/>
                      <a:t>28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E84-417C-92F4-CAB6A1CD7724}"/>
                </c:ext>
              </c:extLst>
            </c:dLbl>
            <c:dLbl>
              <c:idx val="4"/>
              <c:layout>
                <c:manualLayout>
                  <c:x val="-2.9915720701413732E-2"/>
                  <c:y val="4.968149078897156E-3"/>
                </c:manualLayout>
              </c:layout>
              <c:tx>
                <c:rich>
                  <a:bodyPr/>
                  <a:lstStyle/>
                  <a:p>
                    <a:r>
                      <a:rPr lang="en-US" smtClean="0"/>
                      <a:t>39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E84-417C-92F4-CAB6A1CD7724}"/>
                </c:ext>
              </c:extLst>
            </c:dLbl>
            <c:dLbl>
              <c:idx val="5"/>
              <c:layout>
                <c:manualLayout>
                  <c:x val="-5.4845487952591851E-2"/>
                  <c:y val="2.484074539448578E-3"/>
                </c:manualLayout>
              </c:layout>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E84-417C-92F4-CAB6A1CD7724}"/>
                </c:ext>
              </c:extLst>
            </c:dLbl>
            <c:dLbl>
              <c:idx val="6"/>
              <c:layout>
                <c:manualLayout>
                  <c:x val="-2.2436790526060305E-2"/>
                  <c:y val="0"/>
                </c:manualLayout>
              </c:layout>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E84-417C-92F4-CAB6A1CD7724}"/>
                </c:ext>
              </c:extLst>
            </c:dLbl>
            <c:dLbl>
              <c:idx val="7"/>
              <c:layout>
                <c:manualLayout>
                  <c:x val="7.4789301753534331E-3"/>
                  <c:y val="0"/>
                </c:manualLayout>
              </c:layout>
              <c:tx>
                <c:rich>
                  <a:bodyPr/>
                  <a:lstStyle/>
                  <a:p>
                    <a:r>
                      <a:rPr lang="en-US" smtClean="0"/>
                      <a:t>10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E84-417C-92F4-CAB6A1CD7724}"/>
                </c:ext>
              </c:extLst>
            </c:dLbl>
            <c:dLbl>
              <c:idx val="8"/>
              <c:tx>
                <c:rich>
                  <a:bodyPr/>
                  <a:lstStyle/>
                  <a:p>
                    <a:r>
                      <a:rPr lang="en-US" smtClean="0"/>
                      <a:t>25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E84-417C-92F4-CAB6A1CD7724}"/>
                </c:ext>
              </c:extLst>
            </c:dLbl>
            <c:dLbl>
              <c:idx val="9"/>
              <c:tx>
                <c:rich>
                  <a:bodyPr/>
                  <a:lstStyle/>
                  <a:p>
                    <a:r>
                      <a:rPr lang="en-US" smtClean="0"/>
                      <a:t>35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E84-417C-92F4-CAB6A1CD7724}"/>
                </c:ext>
              </c:extLst>
            </c:dLbl>
            <c:dLbl>
              <c:idx val="10"/>
              <c:tx>
                <c:rich>
                  <a:bodyPr/>
                  <a:lstStyle/>
                  <a:p>
                    <a:r>
                      <a:rPr lang="en-US" smtClean="0"/>
                      <a:t>33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9E84-417C-92F4-CAB6A1CD7724}"/>
                </c:ext>
              </c:extLst>
            </c:dLbl>
            <c:dLbl>
              <c:idx val="11"/>
              <c:layout>
                <c:manualLayout>
                  <c:x val="-1.8697325438383584E-2"/>
                  <c:y val="-9.108168092976751E-17"/>
                </c:manualLayout>
              </c:layout>
              <c:tx>
                <c:rich>
                  <a:bodyPr/>
                  <a:lstStyle/>
                  <a:p>
                    <a:r>
                      <a:rPr lang="en-US" smtClean="0"/>
                      <a:t>30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9E84-417C-92F4-CAB6A1CD7724}"/>
                </c:ext>
              </c:extLst>
            </c:dLbl>
            <c:dLbl>
              <c:idx val="12"/>
              <c:layout>
                <c:manualLayout>
                  <c:x val="-9.9719069004713338E-3"/>
                  <c:y val="-9.108168092976751E-17"/>
                </c:manualLayout>
              </c:layout>
              <c:tx>
                <c:rich>
                  <a:bodyPr/>
                  <a:lstStyle/>
                  <a:p>
                    <a:r>
                      <a:rPr lang="en-US" smtClean="0"/>
                      <a:t>19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E84-417C-92F4-CAB6A1CD7724}"/>
                </c:ext>
              </c:extLst>
            </c:dLbl>
            <c:dLbl>
              <c:idx val="13"/>
              <c:layout>
                <c:manualLayout>
                  <c:x val="7.478930175353342E-3"/>
                  <c:y val="-2.4840745394486686E-3"/>
                </c:manualLayout>
              </c:layout>
              <c:tx>
                <c:rich>
                  <a:bodyPr/>
                  <a:lstStyle/>
                  <a:p>
                    <a:r>
                      <a:rPr lang="en-US" dirty="0" smtClean="0"/>
                      <a:t>11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9E84-417C-92F4-CAB6A1CD7724}"/>
                </c:ext>
              </c:extLst>
            </c:dLbl>
            <c:dLbl>
              <c:idx val="14"/>
              <c:layout>
                <c:manualLayout>
                  <c:x val="8.7254185379123383E-3"/>
                  <c:y val="-4.9681490788972913E-3"/>
                </c:manualLayout>
              </c:layout>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E84-417C-92F4-CAB6A1CD7724}"/>
                </c:ext>
              </c:extLst>
            </c:dLbl>
            <c:dLbl>
              <c:idx val="15"/>
              <c:layout>
                <c:manualLayout>
                  <c:x val="-9.9719069004711534E-3"/>
                  <c:y val="2.4840745394486686E-3"/>
                </c:manualLayout>
              </c:layout>
              <c:tx>
                <c:rich>
                  <a:bodyPr/>
                  <a:lstStyle/>
                  <a:p>
                    <a:r>
                      <a:rPr lang="en-US" smtClean="0"/>
                      <a:t>14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E84-417C-92F4-CAB6A1CD7724}"/>
                </c:ext>
              </c:extLst>
            </c:dLbl>
            <c:dLbl>
              <c:idx val="16"/>
              <c:tx>
                <c:rich>
                  <a:bodyPr/>
                  <a:lstStyle/>
                  <a:p>
                    <a:r>
                      <a:rPr lang="en-US" smtClean="0"/>
                      <a:t>14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9E84-417C-92F4-CAB6A1CD7724}"/>
                </c:ext>
              </c:extLst>
            </c:dLbl>
            <c:dLbl>
              <c:idx val="17"/>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9E84-417C-92F4-CAB6A1CD7724}"/>
                </c:ext>
              </c:extLst>
            </c:dLbl>
            <c:dLbl>
              <c:idx val="18"/>
              <c:tx>
                <c:rich>
                  <a:bodyPr/>
                  <a:lstStyle/>
                  <a:p>
                    <a:r>
                      <a:rPr lang="en-US" dirty="0" smtClean="0"/>
                      <a:t>14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9E84-417C-92F4-CAB6A1CD7724}"/>
                </c:ext>
              </c:extLst>
            </c:dLbl>
            <c:dLbl>
              <c:idx val="19"/>
              <c:layout>
                <c:manualLayout>
                  <c:x val="1.2464883625589056E-2"/>
                  <c:y val="-4.9681490788973381E-3"/>
                </c:manualLayout>
              </c:layout>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9E84-417C-92F4-CAB6A1CD7724}"/>
                </c:ext>
              </c:extLst>
            </c:dLbl>
            <c:dLbl>
              <c:idx val="20"/>
              <c:tx>
                <c:rich>
                  <a:bodyPr/>
                  <a:lstStyle/>
                  <a:p>
                    <a:r>
                      <a:rPr lang="en-US" smtClean="0"/>
                      <a:t>14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9E84-417C-92F4-CAB6A1CD7724}"/>
                </c:ext>
              </c:extLst>
            </c:dLbl>
            <c:dLbl>
              <c:idx val="21"/>
              <c:tx>
                <c:rich>
                  <a:bodyPr/>
                  <a:lstStyle/>
                  <a:p>
                    <a:r>
                      <a:rPr lang="en-US" smtClean="0"/>
                      <a:t>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9E84-417C-92F4-CAB6A1CD7724}"/>
                </c:ext>
              </c:extLst>
            </c:dLbl>
            <c:dLbl>
              <c:idx val="22"/>
              <c:tx>
                <c:rich>
                  <a:bodyPr/>
                  <a:lstStyle/>
                  <a:p>
                    <a:r>
                      <a:rPr lang="en-US" smtClean="0"/>
                      <a:t>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9E84-417C-92F4-CAB6A1CD772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 in Microsoft PowerPoint]H_sortiert_einzel'!$A$3:$A$25</c:f>
              <c:strCache>
                <c:ptCount val="23"/>
                <c:pt idx="0">
                  <c:v> Maßnahmen für Kinder und Jugendliche mit (drohender) Behinderung</c:v>
                </c:pt>
                <c:pt idx="1">
                  <c:v>Berücksichtigung des Themas in den Arbeitsverträgen</c:v>
                </c:pt>
                <c:pt idx="2">
                  <c:v>Angebote für Mädchen/Frauen mit (drohender) Behinderung</c:v>
                </c:pt>
                <c:pt idx="3">
                  <c:v>Konzept zur Aufarbeitung von Vorfällen</c:v>
                </c:pt>
                <c:pt idx="4">
                  <c:v>Einbezug von Kindern/Jugendlichen in die Präventionsentwicklung</c:v>
                </c:pt>
                <c:pt idx="5">
                  <c:v>Informationen für Eltern</c:v>
                </c:pt>
                <c:pt idx="6">
                  <c:v>PSG ist Inhalt von Bewerbungs-/Einstellungsgesprächen</c:v>
                </c:pt>
                <c:pt idx="7">
                  <c:v>Risikoanalyse zu  sexualisierter Gewalt</c:v>
                </c:pt>
                <c:pt idx="8">
                  <c:v>Stärkung der Selbstbehauptung von Kindern und Jugendlichen</c:v>
                </c:pt>
                <c:pt idx="9">
                  <c:v>Regeln für den Umgang mit Kindern/Jugendlichen</c:v>
                </c:pt>
                <c:pt idx="10">
                  <c:v>Regelmäßige Schulung zum Thema</c:v>
                </c:pt>
                <c:pt idx="11">
                  <c:v>Bestandteil der Satzung</c:v>
                </c:pt>
                <c:pt idx="12">
                  <c:v>Rechtsordnung ermöglicht rechtliche Konsequenzen </c:v>
                </c:pt>
                <c:pt idx="13">
                  <c:v>Einschalten externer Beratungsstelle</c:v>
                </c:pt>
                <c:pt idx="14">
                  <c:v>Professioneller Kontakt zu einem Rechtsbeistand</c:v>
                </c:pt>
                <c:pt idx="15">
                  <c:v>Schriftliches Konzept zur PSG</c:v>
                </c:pt>
                <c:pt idx="16">
                  <c:v>Verfahrensplan zum Umgang mit Verdachtsfällen/Vorfällen</c:v>
                </c:pt>
                <c:pt idx="17">
                  <c:v>Selbstverpflichtung (z.B. Ehren-/Verhaltenskodex) zu PSG</c:v>
                </c:pt>
                <c:pt idx="18">
                  <c:v>Erweitertes Führungszeugnis von hauptberuflichen Mitarbeiter/innen</c:v>
                </c:pt>
                <c:pt idx="19">
                  <c:v>Erweitertes Führungszeugnis von ehrenamtlichen Mitarbeiter/innen</c:v>
                </c:pt>
                <c:pt idx="20">
                  <c:v>Regelmäßige Information über PSG (z.B. Flyer)</c:v>
                </c:pt>
                <c:pt idx="21">
                  <c:v>Ansprechpartner/in ist öffentlich bekannt gemacht</c:v>
                </c:pt>
                <c:pt idx="22">
                  <c:v>Verankerung von PSG in der Aus-/Fort-/Weiterbildung </c:v>
                </c:pt>
              </c:strCache>
            </c:strRef>
          </c:cat>
          <c:val>
            <c:numRef>
              <c:f>'[Diagramm in Microsoft PowerPoint]H_sortiert_einzel'!$C$3:$C$25</c:f>
              <c:numCache>
                <c:formatCode>0.0</c:formatCode>
                <c:ptCount val="23"/>
                <c:pt idx="0">
                  <c:v>31.6</c:v>
                </c:pt>
                <c:pt idx="1">
                  <c:v>29.4</c:v>
                </c:pt>
                <c:pt idx="2">
                  <c:v>26.3</c:v>
                </c:pt>
                <c:pt idx="3">
                  <c:v>27.8</c:v>
                </c:pt>
                <c:pt idx="4">
                  <c:v>38.9</c:v>
                </c:pt>
                <c:pt idx="5">
                  <c:v>40</c:v>
                </c:pt>
                <c:pt idx="6">
                  <c:v>22.2</c:v>
                </c:pt>
                <c:pt idx="7">
                  <c:v>10</c:v>
                </c:pt>
                <c:pt idx="8">
                  <c:v>25</c:v>
                </c:pt>
                <c:pt idx="9">
                  <c:v>35.300000000000011</c:v>
                </c:pt>
                <c:pt idx="10">
                  <c:v>33.300000000000011</c:v>
                </c:pt>
                <c:pt idx="11">
                  <c:v>30</c:v>
                </c:pt>
                <c:pt idx="12">
                  <c:v>19</c:v>
                </c:pt>
                <c:pt idx="13">
                  <c:v>10.5</c:v>
                </c:pt>
                <c:pt idx="14">
                  <c:v>15.8</c:v>
                </c:pt>
                <c:pt idx="15">
                  <c:v>14.3</c:v>
                </c:pt>
                <c:pt idx="16">
                  <c:v>14.3</c:v>
                </c:pt>
                <c:pt idx="17">
                  <c:v>9.5</c:v>
                </c:pt>
                <c:pt idx="18">
                  <c:v>14.3</c:v>
                </c:pt>
                <c:pt idx="19">
                  <c:v>9.5</c:v>
                </c:pt>
                <c:pt idx="20">
                  <c:v>14.3</c:v>
                </c:pt>
                <c:pt idx="21">
                  <c:v>4.8</c:v>
                </c:pt>
                <c:pt idx="22">
                  <c:v>4.8</c:v>
                </c:pt>
              </c:numCache>
            </c:numRef>
          </c:val>
          <c:extLst>
            <c:ext xmlns:c16="http://schemas.microsoft.com/office/drawing/2014/chart" uri="{C3380CC4-5D6E-409C-BE32-E72D297353CC}">
              <c16:uniqueId val="{0000002F-9E84-417C-92F4-CAB6A1CD7724}"/>
            </c:ext>
          </c:extLst>
        </c:ser>
        <c:ser>
          <c:idx val="2"/>
          <c:order val="2"/>
          <c:tx>
            <c:strRef>
              <c:f>'[Diagramm in Microsoft PowerPoint]H_sortiert_einzel'!$D$1:$D$2</c:f>
              <c:strCache>
                <c:ptCount val="1"/>
                <c:pt idx="0">
                  <c:v>LSB Nein</c:v>
                </c:pt>
              </c:strCache>
            </c:strRef>
          </c:tx>
          <c:spPr>
            <a:solidFill>
              <a:srgbClr val="FF0000"/>
            </a:solidFill>
          </c:spPr>
          <c:invertIfNegative val="0"/>
          <c:dLbls>
            <c:dLbl>
              <c:idx val="0"/>
              <c:layout>
                <c:manualLayout>
                  <c:x val="-2.1190302163501394E-2"/>
                  <c:y val="0"/>
                </c:manualLayout>
              </c:layout>
              <c:tx>
                <c:rich>
                  <a:bodyPr/>
                  <a:lstStyle/>
                  <a:p>
                    <a:r>
                      <a:rPr lang="en-US" smtClean="0"/>
                      <a:t>63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9E84-417C-92F4-CAB6A1CD7724}"/>
                </c:ext>
              </c:extLst>
            </c:dLbl>
            <c:dLbl>
              <c:idx val="1"/>
              <c:layout>
                <c:manualLayout>
                  <c:x val="-1.1218395263030059E-2"/>
                  <c:y val="0"/>
                </c:manualLayout>
              </c:layout>
              <c:tx>
                <c:rich>
                  <a:bodyPr/>
                  <a:lstStyle/>
                  <a:p>
                    <a:r>
                      <a:rPr lang="en-US" smtClean="0"/>
                      <a:t>59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9E84-417C-92F4-CAB6A1CD7724}"/>
                </c:ext>
              </c:extLst>
            </c:dLbl>
            <c:dLbl>
              <c:idx val="2"/>
              <c:tx>
                <c:rich>
                  <a:bodyPr/>
                  <a:lstStyle/>
                  <a:p>
                    <a:r>
                      <a:rPr lang="en-US" smtClean="0"/>
                      <a:t>58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9E84-417C-92F4-CAB6A1CD7724}"/>
                </c:ext>
              </c:extLst>
            </c:dLbl>
            <c:dLbl>
              <c:idx val="3"/>
              <c:tx>
                <c:rich>
                  <a:bodyPr/>
                  <a:lstStyle/>
                  <a:p>
                    <a:r>
                      <a:rPr lang="en-US" smtClean="0"/>
                      <a:t>50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9E84-417C-92F4-CAB6A1CD7724}"/>
                </c:ext>
              </c:extLst>
            </c:dLbl>
            <c:dLbl>
              <c:idx val="4"/>
              <c:layout>
                <c:manualLayout>
                  <c:x val="-2.4929767251178011E-2"/>
                  <c:y val="4.9679534824769089E-3"/>
                </c:manualLayout>
              </c:layout>
              <c:tx>
                <c:rich>
                  <a:bodyPr/>
                  <a:lstStyle/>
                  <a:p>
                    <a:r>
                      <a:rPr lang="en-US" smtClean="0"/>
                      <a:t>33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9E84-417C-92F4-CAB6A1CD7724}"/>
                </c:ext>
              </c:extLst>
            </c:dLbl>
            <c:dLbl>
              <c:idx val="5"/>
              <c:layout>
                <c:manualLayout>
                  <c:x val="-2.3683278888619212E-2"/>
                  <c:y val="2.484074539448578E-3"/>
                </c:manualLayout>
              </c:layout>
              <c:tx>
                <c:rich>
                  <a:bodyPr/>
                  <a:lstStyle/>
                  <a:p>
                    <a:r>
                      <a:rPr lang="en-US" smtClean="0"/>
                      <a:t>25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9E84-417C-92F4-CAB6A1CD7724}"/>
                </c:ext>
              </c:extLst>
            </c:dLbl>
            <c:dLbl>
              <c:idx val="6"/>
              <c:layout>
                <c:manualLayout>
                  <c:x val="1.6204348713265593E-2"/>
                  <c:y val="0"/>
                </c:manualLayout>
              </c:layout>
              <c:tx>
                <c:rich>
                  <a:bodyPr/>
                  <a:lstStyle/>
                  <a:p>
                    <a:r>
                      <a:rPr lang="en-US" smtClean="0"/>
                      <a:t>39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9E84-417C-92F4-CAB6A1CD7724}"/>
                </c:ext>
              </c:extLst>
            </c:dLbl>
            <c:dLbl>
              <c:idx val="7"/>
              <c:layout>
                <c:manualLayout>
                  <c:x val="4.3627092689561685E-2"/>
                  <c:y val="0"/>
                </c:manualLayout>
              </c:layout>
              <c:tx>
                <c:rich>
                  <a:bodyPr/>
                  <a:lstStyle/>
                  <a:p>
                    <a:r>
                      <a:rPr lang="en-US" smtClean="0"/>
                      <a:t>50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9E84-417C-92F4-CAB6A1CD7724}"/>
                </c:ext>
              </c:extLst>
            </c:dLbl>
            <c:dLbl>
              <c:idx val="8"/>
              <c:tx>
                <c:rich>
                  <a:bodyPr/>
                  <a:lstStyle/>
                  <a:p>
                    <a:r>
                      <a:rPr lang="en-US" smtClean="0"/>
                      <a:t>30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9E84-417C-92F4-CAB6A1CD7724}"/>
                </c:ext>
              </c:extLst>
            </c:dLbl>
            <c:dLbl>
              <c:idx val="9"/>
              <c:tx>
                <c:rich>
                  <a:bodyPr/>
                  <a:lstStyle/>
                  <a:p>
                    <a:r>
                      <a:rPr lang="en-US" smtClean="0"/>
                      <a:t>18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9E84-417C-92F4-CAB6A1CD7724}"/>
                </c:ext>
              </c:extLst>
            </c:dLbl>
            <c:dLbl>
              <c:idx val="10"/>
              <c:tx>
                <c:rich>
                  <a:bodyPr/>
                  <a:lstStyle/>
                  <a:p>
                    <a:r>
                      <a:rPr lang="en-US" smtClean="0"/>
                      <a:t>17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9E84-417C-92F4-CAB6A1CD7724}"/>
                </c:ext>
              </c:extLst>
            </c:dLbl>
            <c:dLbl>
              <c:idx val="11"/>
              <c:layout>
                <c:manualLayout>
                  <c:x val="-1.1218395263030151E-2"/>
                  <c:y val="-9.108168092976751E-17"/>
                </c:manualLayout>
              </c:layout>
              <c:tx>
                <c:rich>
                  <a:bodyPr/>
                  <a:lstStyle/>
                  <a:p>
                    <a:r>
                      <a:rPr lang="en-US" smtClean="0"/>
                      <a:t>10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9E84-417C-92F4-CAB6A1CD7724}"/>
                </c:ext>
              </c:extLst>
            </c:dLbl>
            <c:dLbl>
              <c:idx val="12"/>
              <c:tx>
                <c:rich>
                  <a:bodyPr/>
                  <a:lstStyle/>
                  <a:p>
                    <a:r>
                      <a:rPr lang="en-US" smtClean="0"/>
                      <a:t>14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9E84-417C-92F4-CAB6A1CD7724}"/>
                </c:ext>
              </c:extLst>
            </c:dLbl>
            <c:dLbl>
              <c:idx val="13"/>
              <c:layout>
                <c:manualLayout>
                  <c:x val="1.4957860350706863E-2"/>
                  <c:y val="-2.4840745394486686E-3"/>
                </c:manualLayout>
              </c:layout>
              <c:tx>
                <c:rich>
                  <a:bodyPr/>
                  <a:lstStyle/>
                  <a:p>
                    <a:r>
                      <a:rPr lang="en-US" smtClean="0"/>
                      <a:t>21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9E84-417C-92F4-CAB6A1CD7724}"/>
                </c:ext>
              </c:extLst>
            </c:dLbl>
            <c:dLbl>
              <c:idx val="14"/>
              <c:layout>
                <c:manualLayout>
                  <c:x val="1.620434871326577E-2"/>
                  <c:y val="-4.9681490788972913E-3"/>
                </c:manualLayout>
              </c:layout>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9E84-417C-92F4-CAB6A1CD7724}"/>
                </c:ext>
              </c:extLst>
            </c:dLbl>
            <c:dLbl>
              <c:idx val="15"/>
              <c:tx>
                <c:rich>
                  <a:bodyPr/>
                  <a:lstStyle/>
                  <a:p>
                    <a:r>
                      <a:rPr lang="en-US" smtClean="0"/>
                      <a:t>10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9E84-417C-92F4-CAB6A1CD7724}"/>
                </c:ext>
              </c:extLst>
            </c:dLbl>
            <c:dLbl>
              <c:idx val="16"/>
              <c:tx>
                <c:rich>
                  <a:bodyPr/>
                  <a:lstStyle/>
                  <a:p>
                    <a:r>
                      <a:rPr lang="en-US" smtClean="0"/>
                      <a:t>10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9E84-417C-92F4-CAB6A1CD7724}"/>
                </c:ext>
              </c:extLst>
            </c:dLbl>
            <c:dLbl>
              <c:idx val="17"/>
              <c:tx>
                <c:rich>
                  <a:bodyPr/>
                  <a:lstStyle/>
                  <a:p>
                    <a:r>
                      <a:rPr lang="en-US" smtClean="0"/>
                      <a:t>10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9E84-417C-92F4-CAB6A1CD7724}"/>
                </c:ext>
              </c:extLst>
            </c:dLbl>
            <c:dLbl>
              <c:idx val="18"/>
              <c:tx>
                <c:rich>
                  <a:bodyPr/>
                  <a:lstStyle/>
                  <a:p>
                    <a:r>
                      <a:rPr lang="en-US" smtClean="0"/>
                      <a:t>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9E84-417C-92F4-CAB6A1CD7724}"/>
                </c:ext>
              </c:extLst>
            </c:dLbl>
            <c:dLbl>
              <c:idx val="19"/>
              <c:layout>
                <c:manualLayout>
                  <c:x val="7.4789301753536161E-3"/>
                  <c:y val="-4.9681490788973607E-3"/>
                </c:manualLayout>
              </c:layout>
              <c:tx>
                <c:rich>
                  <a:bodyPr/>
                  <a:lstStyle/>
                  <a:p>
                    <a:r>
                      <a:rPr lang="en-US" smtClean="0"/>
                      <a:t>10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9E84-417C-92F4-CAB6A1CD7724}"/>
                </c:ext>
              </c:extLst>
            </c:dLbl>
            <c:dLbl>
              <c:idx val="20"/>
              <c:delete val="1"/>
              <c:extLst>
                <c:ext xmlns:c15="http://schemas.microsoft.com/office/drawing/2012/chart" uri="{CE6537A1-D6FC-4f65-9D91-7224C49458BB}"/>
                <c:ext xmlns:c16="http://schemas.microsoft.com/office/drawing/2014/chart" uri="{C3380CC4-5D6E-409C-BE32-E72D297353CC}">
                  <c16:uniqueId val="{00000044-9E84-417C-92F4-CAB6A1CD7724}"/>
                </c:ext>
              </c:extLst>
            </c:dLbl>
            <c:dLbl>
              <c:idx val="21"/>
              <c:delete val="1"/>
              <c:extLst>
                <c:ext xmlns:c15="http://schemas.microsoft.com/office/drawing/2012/chart" uri="{CE6537A1-D6FC-4f65-9D91-7224C49458BB}"/>
                <c:ext xmlns:c16="http://schemas.microsoft.com/office/drawing/2014/chart" uri="{C3380CC4-5D6E-409C-BE32-E72D297353CC}">
                  <c16:uniqueId val="{00000045-9E84-417C-92F4-CAB6A1CD7724}"/>
                </c:ext>
              </c:extLst>
            </c:dLbl>
            <c:dLbl>
              <c:idx val="22"/>
              <c:delete val="1"/>
              <c:extLst>
                <c:ext xmlns:c15="http://schemas.microsoft.com/office/drawing/2012/chart" uri="{CE6537A1-D6FC-4f65-9D91-7224C49458BB}"/>
                <c:ext xmlns:c16="http://schemas.microsoft.com/office/drawing/2014/chart" uri="{C3380CC4-5D6E-409C-BE32-E72D297353CC}">
                  <c16:uniqueId val="{00000046-9E84-417C-92F4-CAB6A1CD772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 in Microsoft PowerPoint]H_sortiert_einzel'!$A$3:$A$25</c:f>
              <c:strCache>
                <c:ptCount val="23"/>
                <c:pt idx="0">
                  <c:v> Maßnahmen für Kinder und Jugendliche mit (drohender) Behinderung</c:v>
                </c:pt>
                <c:pt idx="1">
                  <c:v>Berücksichtigung des Themas in den Arbeitsverträgen</c:v>
                </c:pt>
                <c:pt idx="2">
                  <c:v>Angebote für Mädchen/Frauen mit (drohender) Behinderung</c:v>
                </c:pt>
                <c:pt idx="3">
                  <c:v>Konzept zur Aufarbeitung von Vorfällen</c:v>
                </c:pt>
                <c:pt idx="4">
                  <c:v>Einbezug von Kindern/Jugendlichen in die Präventionsentwicklung</c:v>
                </c:pt>
                <c:pt idx="5">
                  <c:v>Informationen für Eltern</c:v>
                </c:pt>
                <c:pt idx="6">
                  <c:v>PSG ist Inhalt von Bewerbungs-/Einstellungsgesprächen</c:v>
                </c:pt>
                <c:pt idx="7">
                  <c:v>Risikoanalyse zu  sexualisierter Gewalt</c:v>
                </c:pt>
                <c:pt idx="8">
                  <c:v>Stärkung der Selbstbehauptung von Kindern und Jugendlichen</c:v>
                </c:pt>
                <c:pt idx="9">
                  <c:v>Regeln für den Umgang mit Kindern/Jugendlichen</c:v>
                </c:pt>
                <c:pt idx="10">
                  <c:v>Regelmäßige Schulung zum Thema</c:v>
                </c:pt>
                <c:pt idx="11">
                  <c:v>Bestandteil der Satzung</c:v>
                </c:pt>
                <c:pt idx="12">
                  <c:v>Rechtsordnung ermöglicht rechtliche Konsequenzen </c:v>
                </c:pt>
                <c:pt idx="13">
                  <c:v>Einschalten externer Beratungsstelle</c:v>
                </c:pt>
                <c:pt idx="14">
                  <c:v>Professioneller Kontakt zu einem Rechtsbeistand</c:v>
                </c:pt>
                <c:pt idx="15">
                  <c:v>Schriftliches Konzept zur PSG</c:v>
                </c:pt>
                <c:pt idx="16">
                  <c:v>Verfahrensplan zum Umgang mit Verdachtsfällen/Vorfällen</c:v>
                </c:pt>
                <c:pt idx="17">
                  <c:v>Selbstverpflichtung (z.B. Ehren-/Verhaltenskodex) zu PSG</c:v>
                </c:pt>
                <c:pt idx="18">
                  <c:v>Erweitertes Führungszeugnis von hauptberuflichen Mitarbeiter/innen</c:v>
                </c:pt>
                <c:pt idx="19">
                  <c:v>Erweitertes Führungszeugnis von ehrenamtlichen Mitarbeiter/innen</c:v>
                </c:pt>
                <c:pt idx="20">
                  <c:v>Regelmäßige Information über PSG (z.B. Flyer)</c:v>
                </c:pt>
                <c:pt idx="21">
                  <c:v>Ansprechpartner/in ist öffentlich bekannt gemacht</c:v>
                </c:pt>
                <c:pt idx="22">
                  <c:v>Verankerung von PSG in der Aus-/Fort-/Weiterbildung </c:v>
                </c:pt>
              </c:strCache>
            </c:strRef>
          </c:cat>
          <c:val>
            <c:numRef>
              <c:f>'[Diagramm in Microsoft PowerPoint]H_sortiert_einzel'!$D$3:$D$25</c:f>
              <c:numCache>
                <c:formatCode>0.0</c:formatCode>
                <c:ptCount val="23"/>
                <c:pt idx="0">
                  <c:v>63.2</c:v>
                </c:pt>
                <c:pt idx="1">
                  <c:v>58.8</c:v>
                </c:pt>
                <c:pt idx="2">
                  <c:v>57.9</c:v>
                </c:pt>
                <c:pt idx="3">
                  <c:v>50</c:v>
                </c:pt>
                <c:pt idx="4">
                  <c:v>33.300000000000011</c:v>
                </c:pt>
                <c:pt idx="5">
                  <c:v>25</c:v>
                </c:pt>
                <c:pt idx="6">
                  <c:v>38.9</c:v>
                </c:pt>
                <c:pt idx="7">
                  <c:v>50</c:v>
                </c:pt>
                <c:pt idx="8">
                  <c:v>30</c:v>
                </c:pt>
                <c:pt idx="9">
                  <c:v>17.600000000000001</c:v>
                </c:pt>
                <c:pt idx="10">
                  <c:v>16.7</c:v>
                </c:pt>
                <c:pt idx="11">
                  <c:v>10</c:v>
                </c:pt>
                <c:pt idx="12">
                  <c:v>14.3</c:v>
                </c:pt>
                <c:pt idx="13">
                  <c:v>21.1</c:v>
                </c:pt>
                <c:pt idx="14">
                  <c:v>15.8</c:v>
                </c:pt>
                <c:pt idx="15">
                  <c:v>9.5</c:v>
                </c:pt>
                <c:pt idx="16">
                  <c:v>9.5</c:v>
                </c:pt>
                <c:pt idx="17">
                  <c:v>9.5</c:v>
                </c:pt>
                <c:pt idx="18">
                  <c:v>4.8</c:v>
                </c:pt>
                <c:pt idx="19">
                  <c:v>9.5</c:v>
                </c:pt>
                <c:pt idx="20">
                  <c:v>0</c:v>
                </c:pt>
                <c:pt idx="21">
                  <c:v>0</c:v>
                </c:pt>
                <c:pt idx="22">
                  <c:v>0</c:v>
                </c:pt>
              </c:numCache>
            </c:numRef>
          </c:val>
          <c:extLst>
            <c:ext xmlns:c16="http://schemas.microsoft.com/office/drawing/2014/chart" uri="{C3380CC4-5D6E-409C-BE32-E72D297353CC}">
              <c16:uniqueId val="{00000047-9E84-417C-92F4-CAB6A1CD7724}"/>
            </c:ext>
          </c:extLst>
        </c:ser>
        <c:dLbls>
          <c:showLegendKey val="0"/>
          <c:showVal val="0"/>
          <c:showCatName val="0"/>
          <c:showSerName val="0"/>
          <c:showPercent val="0"/>
          <c:showBubbleSize val="0"/>
        </c:dLbls>
        <c:gapWidth val="150"/>
        <c:overlap val="100"/>
        <c:axId val="117567872"/>
        <c:axId val="117569408"/>
      </c:barChart>
      <c:catAx>
        <c:axId val="117567872"/>
        <c:scaling>
          <c:orientation val="minMax"/>
        </c:scaling>
        <c:delete val="0"/>
        <c:axPos val="l"/>
        <c:numFmt formatCode="General" sourceLinked="0"/>
        <c:majorTickMark val="out"/>
        <c:minorTickMark val="none"/>
        <c:tickLblPos val="nextTo"/>
        <c:crossAx val="117569408"/>
        <c:crosses val="autoZero"/>
        <c:auto val="1"/>
        <c:lblAlgn val="ctr"/>
        <c:lblOffset val="100"/>
        <c:noMultiLvlLbl val="0"/>
      </c:catAx>
      <c:valAx>
        <c:axId val="117569408"/>
        <c:scaling>
          <c:orientation val="minMax"/>
        </c:scaling>
        <c:delete val="0"/>
        <c:axPos val="b"/>
        <c:majorGridlines/>
        <c:numFmt formatCode="0%" sourceLinked="1"/>
        <c:majorTickMark val="out"/>
        <c:minorTickMark val="none"/>
        <c:tickLblPos val="nextTo"/>
        <c:crossAx val="117567872"/>
        <c:crosses val="autoZero"/>
        <c:crossBetween val="between"/>
      </c:valAx>
    </c:plotArea>
    <c:legend>
      <c:legendPos val="r"/>
      <c:layout>
        <c:manualLayout>
          <c:xMode val="edge"/>
          <c:yMode val="edge"/>
          <c:x val="1.8719212596245829E-2"/>
          <c:y val="0.9298280238033021"/>
          <c:w val="0.3477328585030578"/>
          <c:h val="7.017197619669803E-2"/>
        </c:manualLayout>
      </c:layout>
      <c:overlay val="0"/>
      <c:spPr>
        <a:noFill/>
        <a:ln>
          <a:noFill/>
        </a:ln>
      </c:spPr>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361583506131104"/>
          <c:y val="2.8116789840252492E-2"/>
          <c:w val="0.48093044406258184"/>
          <c:h val="0.90784920838103333"/>
        </c:manualLayout>
      </c:layout>
      <c:barChart>
        <c:barDir val="bar"/>
        <c:grouping val="percentStacked"/>
        <c:varyColors val="0"/>
        <c:ser>
          <c:idx val="0"/>
          <c:order val="0"/>
          <c:tx>
            <c:strRef>
              <c:f>'[Diagramm in Microsoft PowerPoint]H_sortiert_einzel'!$B$30:$B$31</c:f>
              <c:strCache>
                <c:ptCount val="1"/>
                <c:pt idx="0">
                  <c:v>SV Ja</c:v>
                </c:pt>
              </c:strCache>
            </c:strRef>
          </c:tx>
          <c:spPr>
            <a:solidFill>
              <a:srgbClr val="92D050"/>
            </a:solidFill>
          </c:spPr>
          <c:invertIfNegative val="0"/>
          <c:dLbls>
            <c:dLbl>
              <c:idx val="0"/>
              <c:tx>
                <c:rich>
                  <a:bodyPr/>
                  <a:lstStyle/>
                  <a:p>
                    <a:r>
                      <a:rPr lang="en-US" smtClean="0"/>
                      <a:t>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13-464C-9DEF-0273C3DFD229}"/>
                </c:ext>
              </c:extLst>
            </c:dLbl>
            <c:dLbl>
              <c:idx val="1"/>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13-464C-9DEF-0273C3DFD229}"/>
                </c:ext>
              </c:extLst>
            </c:dLbl>
            <c:dLbl>
              <c:idx val="2"/>
              <c:tx>
                <c:rich>
                  <a:bodyPr/>
                  <a:lstStyle/>
                  <a:p>
                    <a:r>
                      <a:rPr lang="en-US" smtClean="0"/>
                      <a:t>11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13-464C-9DEF-0273C3DFD229}"/>
                </c:ext>
              </c:extLst>
            </c:dLbl>
            <c:dLbl>
              <c:idx val="3"/>
              <c:tx>
                <c:rich>
                  <a:bodyPr/>
                  <a:lstStyle/>
                  <a:p>
                    <a:r>
                      <a:rPr lang="en-US" smtClean="0"/>
                      <a:t>19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13-464C-9DEF-0273C3DFD229}"/>
                </c:ext>
              </c:extLst>
            </c:dLbl>
            <c:dLbl>
              <c:idx val="4"/>
              <c:layout>
                <c:manualLayout>
                  <c:x val="-1.0298936776692195E-2"/>
                  <c:y val="-9.3721729652369393E-17"/>
                </c:manualLayout>
              </c:layout>
              <c:tx>
                <c:rich>
                  <a:bodyPr/>
                  <a:lstStyle/>
                  <a:p>
                    <a:r>
                      <a:rPr lang="en-US" smtClean="0"/>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13-464C-9DEF-0273C3DFD229}"/>
                </c:ext>
              </c:extLst>
            </c:dLbl>
            <c:dLbl>
              <c:idx val="5"/>
              <c:layout>
                <c:manualLayout>
                  <c:x val="2.5747341941730725E-3"/>
                  <c:y val="-2.5560767000123979E-3"/>
                </c:manualLayout>
              </c:layout>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13-464C-9DEF-0273C3DFD229}"/>
                </c:ext>
              </c:extLst>
            </c:dLbl>
            <c:dLbl>
              <c:idx val="6"/>
              <c:tx>
                <c:rich>
                  <a:bodyPr/>
                  <a:lstStyle/>
                  <a:p>
                    <a:r>
                      <a:rPr lang="en-US" smtClean="0"/>
                      <a:t>24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13-464C-9DEF-0273C3DFD229}"/>
                </c:ext>
              </c:extLst>
            </c:dLbl>
            <c:dLbl>
              <c:idx val="7"/>
              <c:tx>
                <c:rich>
                  <a:bodyPr/>
                  <a:lstStyle/>
                  <a:p>
                    <a:r>
                      <a:rPr lang="en-US" smtClean="0"/>
                      <a:t>26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13-464C-9DEF-0273C3DFD229}"/>
                </c:ext>
              </c:extLst>
            </c:dLbl>
            <c:dLbl>
              <c:idx val="8"/>
              <c:tx>
                <c:rich>
                  <a:bodyPr/>
                  <a:lstStyle/>
                  <a:p>
                    <a:r>
                      <a:rPr lang="en-US" smtClean="0"/>
                      <a:t>26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13-464C-9DEF-0273C3DFD229}"/>
                </c:ext>
              </c:extLst>
            </c:dLbl>
            <c:dLbl>
              <c:idx val="9"/>
              <c:tx>
                <c:rich>
                  <a:bodyPr/>
                  <a:lstStyle/>
                  <a:p>
                    <a:r>
                      <a:rPr lang="en-US" smtClean="0"/>
                      <a:t>27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13-464C-9DEF-0273C3DFD229}"/>
                </c:ext>
              </c:extLst>
            </c:dLbl>
            <c:dLbl>
              <c:idx val="10"/>
              <c:tx>
                <c:rich>
                  <a:bodyPr/>
                  <a:lstStyle/>
                  <a:p>
                    <a:r>
                      <a:rPr lang="en-US" smtClean="0"/>
                      <a:t>32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813-464C-9DEF-0273C3DFD229}"/>
                </c:ext>
              </c:extLst>
            </c:dLbl>
            <c:dLbl>
              <c:idx val="11"/>
              <c:tx>
                <c:rich>
                  <a:bodyPr/>
                  <a:lstStyle/>
                  <a:p>
                    <a:r>
                      <a:rPr lang="en-US" smtClean="0"/>
                      <a:t>35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813-464C-9DEF-0273C3DFD229}"/>
                </c:ext>
              </c:extLst>
            </c:dLbl>
            <c:dLbl>
              <c:idx val="12"/>
              <c:tx>
                <c:rich>
                  <a:bodyPr/>
                  <a:lstStyle/>
                  <a:p>
                    <a:r>
                      <a:rPr lang="en-US" smtClean="0"/>
                      <a:t>39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13-464C-9DEF-0273C3DFD229}"/>
                </c:ext>
              </c:extLst>
            </c:dLbl>
            <c:dLbl>
              <c:idx val="13"/>
              <c:tx>
                <c:rich>
                  <a:bodyPr/>
                  <a:lstStyle/>
                  <a:p>
                    <a:r>
                      <a:rPr lang="en-US" smtClean="0"/>
                      <a:t>41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813-464C-9DEF-0273C3DFD229}"/>
                </c:ext>
              </c:extLst>
            </c:dLbl>
            <c:dLbl>
              <c:idx val="14"/>
              <c:tx>
                <c:rich>
                  <a:bodyPr/>
                  <a:lstStyle/>
                  <a:p>
                    <a:r>
                      <a:rPr lang="en-US" smtClean="0"/>
                      <a:t>43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813-464C-9DEF-0273C3DFD229}"/>
                </c:ext>
              </c:extLst>
            </c:dLbl>
            <c:dLbl>
              <c:idx val="15"/>
              <c:tx>
                <c:rich>
                  <a:bodyPr/>
                  <a:lstStyle/>
                  <a:p>
                    <a:r>
                      <a:rPr lang="en-US" smtClean="0"/>
                      <a:t>44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813-464C-9DEF-0273C3DFD229}"/>
                </c:ext>
              </c:extLst>
            </c:dLbl>
            <c:dLbl>
              <c:idx val="16"/>
              <c:tx>
                <c:rich>
                  <a:bodyPr/>
                  <a:lstStyle/>
                  <a:p>
                    <a:r>
                      <a:rPr lang="en-US" smtClean="0"/>
                      <a:t>50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813-464C-9DEF-0273C3DFD229}"/>
                </c:ext>
              </c:extLst>
            </c:dLbl>
            <c:dLbl>
              <c:idx val="17"/>
              <c:tx>
                <c:rich>
                  <a:bodyPr/>
                  <a:lstStyle/>
                  <a:p>
                    <a:r>
                      <a:rPr lang="en-US" smtClean="0"/>
                      <a:t>50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813-464C-9DEF-0273C3DFD229}"/>
                </c:ext>
              </c:extLst>
            </c:dLbl>
            <c:dLbl>
              <c:idx val="18"/>
              <c:tx>
                <c:rich>
                  <a:bodyPr/>
                  <a:lstStyle/>
                  <a:p>
                    <a:r>
                      <a:rPr lang="en-US" smtClean="0"/>
                      <a:t>54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813-464C-9DEF-0273C3DFD229}"/>
                </c:ext>
              </c:extLst>
            </c:dLbl>
            <c:dLbl>
              <c:idx val="19"/>
              <c:tx>
                <c:rich>
                  <a:bodyPr/>
                  <a:lstStyle/>
                  <a:p>
                    <a:r>
                      <a:rPr lang="en-US" smtClean="0"/>
                      <a:t>54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813-464C-9DEF-0273C3DFD229}"/>
                </c:ext>
              </c:extLst>
            </c:dLbl>
            <c:dLbl>
              <c:idx val="20"/>
              <c:tx>
                <c:rich>
                  <a:bodyPr/>
                  <a:lstStyle/>
                  <a:p>
                    <a:r>
                      <a:rPr lang="en-US" smtClean="0"/>
                      <a:t>56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813-464C-9DEF-0273C3DFD229}"/>
                </c:ext>
              </c:extLst>
            </c:dLbl>
            <c:dLbl>
              <c:idx val="21"/>
              <c:tx>
                <c:rich>
                  <a:bodyPr/>
                  <a:lstStyle/>
                  <a:p>
                    <a:r>
                      <a:rPr lang="en-US" smtClean="0"/>
                      <a:t>62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813-464C-9DEF-0273C3DFD229}"/>
                </c:ext>
              </c:extLst>
            </c:dLbl>
            <c:dLbl>
              <c:idx val="22"/>
              <c:tx>
                <c:rich>
                  <a:bodyPr/>
                  <a:lstStyle/>
                  <a:p>
                    <a:r>
                      <a:rPr lang="en-US" smtClean="0"/>
                      <a:t>62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813-464C-9DEF-0273C3DFD2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 in Microsoft PowerPoint]H_sortiert_einzel'!$A$32:$A$54</c:f>
              <c:strCache>
                <c:ptCount val="23"/>
                <c:pt idx="0">
                  <c:v>Angebote für Mädchen/Frauen mit (drohender) Behinderung</c:v>
                </c:pt>
                <c:pt idx="1">
                  <c:v> Maßnahmen für Kinder und Jugendliche mit (drohender) Behinderung</c:v>
                </c:pt>
                <c:pt idx="2">
                  <c:v>Risikoanalyse zu  sexualisierter Gewalt</c:v>
                </c:pt>
                <c:pt idx="3">
                  <c:v>PSG ist Inhalt von Bewerbungs-/Einstellungsgesprächen</c:v>
                </c:pt>
                <c:pt idx="4">
                  <c:v>Einbezug von Kindern/Jugendlichen in die Präventionsentwicklung</c:v>
                </c:pt>
                <c:pt idx="5">
                  <c:v>Konzept zur Aufarbeitung von Vorfällen</c:v>
                </c:pt>
                <c:pt idx="6">
                  <c:v>Stärkung der Selbstbehauptung von Kindern und Jugendlichen</c:v>
                </c:pt>
                <c:pt idx="7">
                  <c:v>Berücksichtigung des Themas in den Arbeitsverträgen</c:v>
                </c:pt>
                <c:pt idx="8">
                  <c:v>Schriftliches Konzept zur PSG</c:v>
                </c:pt>
                <c:pt idx="9">
                  <c:v>Informationen für Eltern</c:v>
                </c:pt>
                <c:pt idx="10">
                  <c:v>Regelmäßige Schulung zum Thema</c:v>
                </c:pt>
                <c:pt idx="11">
                  <c:v>Regelmäßige Information über PSG (z.B. Flyer)</c:v>
                </c:pt>
                <c:pt idx="12">
                  <c:v>Regeln für den Umgang mit Kindern/Jugendlichen</c:v>
                </c:pt>
                <c:pt idx="13">
                  <c:v>Verfahrensplan zum Umgang mit Verdachtsfällen/Vorfällen</c:v>
                </c:pt>
                <c:pt idx="14">
                  <c:v>Bestandteil der Satzung</c:v>
                </c:pt>
                <c:pt idx="15">
                  <c:v>Erweitertes Führungszeugnis von ehrenamtlichen Mitarbeiter/innen</c:v>
                </c:pt>
                <c:pt idx="16">
                  <c:v>Verankerung von PSG in der Aus-/Fort-/Weiterbildung </c:v>
                </c:pt>
                <c:pt idx="17">
                  <c:v>Professioneller Kontakt zu einem Rechtsbeistand</c:v>
                </c:pt>
                <c:pt idx="18">
                  <c:v>Ansprechpartner/in ist öffentlich bekannt gemacht</c:v>
                </c:pt>
                <c:pt idx="19">
                  <c:v>Rechtsordnung ermöglicht rechtliche Konsequenzen </c:v>
                </c:pt>
                <c:pt idx="20">
                  <c:v>Erweitertes Führungszeugnis von hauptberuflichen Mitarbeiter/innen</c:v>
                </c:pt>
                <c:pt idx="21">
                  <c:v>Einschalten externer Beratungsstelle</c:v>
                </c:pt>
                <c:pt idx="22">
                  <c:v>Selbstverpflichtung (z.B. Ehren-/Verhaltenskodex) zu PSG</c:v>
                </c:pt>
              </c:strCache>
            </c:strRef>
          </c:cat>
          <c:val>
            <c:numRef>
              <c:f>'[Diagramm in Microsoft PowerPoint]H_sortiert_einzel'!$B$32:$B$54</c:f>
              <c:numCache>
                <c:formatCode>0.0</c:formatCode>
                <c:ptCount val="23"/>
                <c:pt idx="0">
                  <c:v>5.4</c:v>
                </c:pt>
                <c:pt idx="1">
                  <c:v>8.1</c:v>
                </c:pt>
                <c:pt idx="2">
                  <c:v>10.8</c:v>
                </c:pt>
                <c:pt idx="3">
                  <c:v>19.399999999999999</c:v>
                </c:pt>
                <c:pt idx="4">
                  <c:v>21.6</c:v>
                </c:pt>
                <c:pt idx="5">
                  <c:v>21.6</c:v>
                </c:pt>
                <c:pt idx="6">
                  <c:v>24.3</c:v>
                </c:pt>
                <c:pt idx="7">
                  <c:v>25.7</c:v>
                </c:pt>
                <c:pt idx="8">
                  <c:v>26.3</c:v>
                </c:pt>
                <c:pt idx="9">
                  <c:v>27</c:v>
                </c:pt>
                <c:pt idx="10">
                  <c:v>32.4</c:v>
                </c:pt>
                <c:pt idx="11">
                  <c:v>35.1</c:v>
                </c:pt>
                <c:pt idx="12">
                  <c:v>38.9</c:v>
                </c:pt>
                <c:pt idx="13">
                  <c:v>40.5</c:v>
                </c:pt>
                <c:pt idx="14">
                  <c:v>43.2</c:v>
                </c:pt>
                <c:pt idx="15">
                  <c:v>44.4</c:v>
                </c:pt>
                <c:pt idx="16">
                  <c:v>50</c:v>
                </c:pt>
                <c:pt idx="17">
                  <c:v>50</c:v>
                </c:pt>
                <c:pt idx="18">
                  <c:v>54.1</c:v>
                </c:pt>
                <c:pt idx="19">
                  <c:v>54.1</c:v>
                </c:pt>
                <c:pt idx="20">
                  <c:v>55.6</c:v>
                </c:pt>
                <c:pt idx="21">
                  <c:v>62.2</c:v>
                </c:pt>
                <c:pt idx="22">
                  <c:v>62.2</c:v>
                </c:pt>
              </c:numCache>
            </c:numRef>
          </c:val>
          <c:extLst>
            <c:ext xmlns:c16="http://schemas.microsoft.com/office/drawing/2014/chart" uri="{C3380CC4-5D6E-409C-BE32-E72D297353CC}">
              <c16:uniqueId val="{00000017-4813-464C-9DEF-0273C3DFD229}"/>
            </c:ext>
          </c:extLst>
        </c:ser>
        <c:ser>
          <c:idx val="1"/>
          <c:order val="1"/>
          <c:tx>
            <c:strRef>
              <c:f>'[Diagramm in Microsoft PowerPoint]H_sortiert_einzel'!$C$30:$C$31</c:f>
              <c:strCache>
                <c:ptCount val="1"/>
                <c:pt idx="0">
                  <c:v>SV In Planung</c:v>
                </c:pt>
              </c:strCache>
            </c:strRef>
          </c:tx>
          <c:spPr>
            <a:solidFill>
              <a:srgbClr val="FFC000"/>
            </a:solidFill>
          </c:spPr>
          <c:invertIfNegative val="0"/>
          <c:dLbls>
            <c:dLbl>
              <c:idx val="0"/>
              <c:layout>
                <c:manualLayout>
                  <c:x val="-1.2873670970865362E-2"/>
                  <c:y val="0"/>
                </c:manualLayout>
              </c:layout>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813-464C-9DEF-0273C3DFD229}"/>
                </c:ext>
              </c:extLst>
            </c:dLbl>
            <c:dLbl>
              <c:idx val="1"/>
              <c:tx>
                <c:rich>
                  <a:bodyPr/>
                  <a:lstStyle/>
                  <a:p>
                    <a:r>
                      <a:rPr lang="en-US" smtClean="0"/>
                      <a:t>11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813-464C-9DEF-0273C3DFD229}"/>
                </c:ext>
              </c:extLst>
            </c:dLbl>
            <c:dLbl>
              <c:idx val="2"/>
              <c:layout>
                <c:manualLayout>
                  <c:x val="-2.0597873553384674E-2"/>
                  <c:y val="-2.5195613185836495E-3"/>
                </c:manualLayout>
              </c:layout>
              <c:tx>
                <c:rich>
                  <a:bodyPr/>
                  <a:lstStyle/>
                  <a:p>
                    <a:r>
                      <a:rPr lang="en-US" smtClean="0"/>
                      <a:t>27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813-464C-9DEF-0273C3DFD229}"/>
                </c:ext>
              </c:extLst>
            </c:dLbl>
            <c:dLbl>
              <c:idx val="3"/>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813-464C-9DEF-0273C3DFD229}"/>
                </c:ext>
              </c:extLst>
            </c:dLbl>
            <c:dLbl>
              <c:idx val="4"/>
              <c:layout>
                <c:manualLayout>
                  <c:x val="-3.34716458917379E-2"/>
                  <c:y val="1.4611903025267724E-4"/>
                </c:manualLayout>
              </c:layout>
              <c:tx>
                <c:rich>
                  <a:bodyPr/>
                  <a:lstStyle/>
                  <a:p>
                    <a:r>
                      <a:rPr lang="en-US" dirty="0" smtClean="0"/>
                      <a:t>25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813-464C-9DEF-0273C3DFD229}"/>
                </c:ext>
              </c:extLst>
            </c:dLbl>
            <c:dLbl>
              <c:idx val="5"/>
              <c:layout>
                <c:manualLayout>
                  <c:x val="-2.8322076135903797E-2"/>
                  <c:y val="0"/>
                </c:manualLayout>
              </c:layout>
              <c:tx>
                <c:rich>
                  <a:bodyPr/>
                  <a:lstStyle/>
                  <a:p>
                    <a:r>
                      <a:rPr lang="en-US" smtClean="0"/>
                      <a:t>32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813-464C-9DEF-0273C3DFD229}"/>
                </c:ext>
              </c:extLst>
            </c:dLbl>
            <c:dLbl>
              <c:idx val="6"/>
              <c:tx>
                <c:rich>
                  <a:bodyPr/>
                  <a:lstStyle/>
                  <a:p>
                    <a:r>
                      <a:rPr lang="en-US" smtClean="0"/>
                      <a:t>19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813-464C-9DEF-0273C3DFD229}"/>
                </c:ext>
              </c:extLst>
            </c:dLbl>
            <c:dLbl>
              <c:idx val="7"/>
              <c:layout>
                <c:manualLayout>
                  <c:x val="1.673577226212497E-2"/>
                  <c:y val="-5.0391226371673909E-3"/>
                </c:manualLayout>
              </c:layout>
              <c:tx>
                <c:rich>
                  <a:bodyPr/>
                  <a:lstStyle/>
                  <a:p>
                    <a:r>
                      <a:rPr lang="en-US" smtClean="0"/>
                      <a:t>11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813-464C-9DEF-0273C3DFD229}"/>
                </c:ext>
              </c:extLst>
            </c:dLbl>
            <c:dLbl>
              <c:idx val="8"/>
              <c:layout>
                <c:manualLayout>
                  <c:x val="-3.2184177427163403E-2"/>
                  <c:y val="2.5195613185836495E-3"/>
                </c:manualLayout>
              </c:layout>
              <c:tx>
                <c:rich>
                  <a:bodyPr/>
                  <a:lstStyle/>
                  <a:p>
                    <a:r>
                      <a:rPr lang="en-US" smtClean="0"/>
                      <a:t>37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813-464C-9DEF-0273C3DFD229}"/>
                </c:ext>
              </c:extLst>
            </c:dLbl>
            <c:dLbl>
              <c:idx val="9"/>
              <c:tx>
                <c:rich>
                  <a:bodyPr/>
                  <a:lstStyle/>
                  <a:p>
                    <a:r>
                      <a:rPr lang="en-US" smtClean="0"/>
                      <a:t>32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813-464C-9DEF-0273C3DFD229}"/>
                </c:ext>
              </c:extLst>
            </c:dLbl>
            <c:dLbl>
              <c:idx val="10"/>
              <c:layout>
                <c:manualLayout>
                  <c:x val="-2.1885240650471115E-2"/>
                  <c:y val="-2.5195613185837419E-3"/>
                </c:manualLayout>
              </c:layout>
              <c:tx>
                <c:rich>
                  <a:bodyPr/>
                  <a:lstStyle/>
                  <a:p>
                    <a:r>
                      <a:rPr lang="en-US" smtClean="0"/>
                      <a:t>33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4813-464C-9DEF-0273C3DFD229}"/>
                </c:ext>
              </c:extLst>
            </c:dLbl>
            <c:dLbl>
              <c:idx val="11"/>
              <c:layout>
                <c:manualLayout>
                  <c:x val="1.673577226212497E-2"/>
                  <c:y val="-5.0391226371673909E-3"/>
                </c:manualLayout>
              </c:layout>
              <c:tx>
                <c:rich>
                  <a:bodyPr/>
                  <a:lstStyle/>
                  <a:p>
                    <a:r>
                      <a:rPr lang="en-US" smtClean="0"/>
                      <a:t>14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813-464C-9DEF-0273C3DFD229}"/>
                </c:ext>
              </c:extLst>
            </c:dLbl>
            <c:dLbl>
              <c:idx val="12"/>
              <c:tx>
                <c:rich>
                  <a:bodyPr/>
                  <a:lstStyle/>
                  <a:p>
                    <a:r>
                      <a:rPr lang="en-US" smtClean="0"/>
                      <a:t>25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4813-464C-9DEF-0273C3DFD229}"/>
                </c:ext>
              </c:extLst>
            </c:dLbl>
            <c:dLbl>
              <c:idx val="13"/>
              <c:tx>
                <c:rich>
                  <a:bodyPr/>
                  <a:lstStyle/>
                  <a:p>
                    <a:r>
                      <a:rPr lang="en-US" smtClean="0"/>
                      <a:t>24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813-464C-9DEF-0273C3DFD229}"/>
                </c:ext>
              </c:extLst>
            </c:dLbl>
            <c:dLbl>
              <c:idx val="14"/>
              <c:tx>
                <c:rich>
                  <a:bodyPr/>
                  <a:lstStyle/>
                  <a:p>
                    <a:r>
                      <a:rPr lang="en-US" smtClean="0"/>
                      <a:t>19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4813-464C-9DEF-0273C3DFD229}"/>
                </c:ext>
              </c:extLst>
            </c:dLbl>
            <c:dLbl>
              <c:idx val="15"/>
              <c:tx>
                <c:rich>
                  <a:bodyPr/>
                  <a:lstStyle/>
                  <a:p>
                    <a:r>
                      <a:rPr lang="en-US" smtClean="0"/>
                      <a:t>25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4813-464C-9DEF-0273C3DFD229}"/>
                </c:ext>
              </c:extLst>
            </c:dLbl>
            <c:dLbl>
              <c:idx val="16"/>
              <c:layout>
                <c:manualLayout>
                  <c:x val="-1.5448405165038434E-2"/>
                  <c:y val="5.039122637167299E-3"/>
                </c:manualLayout>
              </c:layout>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4813-464C-9DEF-0273C3DFD229}"/>
                </c:ext>
              </c:extLst>
            </c:dLbl>
            <c:dLbl>
              <c:idx val="17"/>
              <c:tx>
                <c:rich>
                  <a:bodyPr/>
                  <a:lstStyle/>
                  <a:p>
                    <a:r>
                      <a:rPr lang="en-US" smtClean="0"/>
                      <a:t>11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4813-464C-9DEF-0273C3DFD229}"/>
                </c:ext>
              </c:extLst>
            </c:dLbl>
            <c:dLbl>
              <c:idx val="18"/>
              <c:layout>
                <c:manualLayout>
                  <c:x val="-2.5747341941730818E-2"/>
                  <c:y val="-2.3095711950048172E-17"/>
                </c:manualLayout>
              </c:layout>
              <c:tx>
                <c:rich>
                  <a:bodyPr/>
                  <a:lstStyle/>
                  <a:p>
                    <a:r>
                      <a:rPr lang="en-US" smtClean="0"/>
                      <a:t>24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4813-464C-9DEF-0273C3DFD229}"/>
                </c:ext>
              </c:extLst>
            </c:dLbl>
            <c:dLbl>
              <c:idx val="19"/>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4813-464C-9DEF-0273C3DFD229}"/>
                </c:ext>
              </c:extLst>
            </c:dLbl>
            <c:dLbl>
              <c:idx val="20"/>
              <c:tx>
                <c:rich>
                  <a:bodyPr/>
                  <a:lstStyle/>
                  <a:p>
                    <a:r>
                      <a:rPr lang="en-US" smtClean="0"/>
                      <a:t>14</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4813-464C-9DEF-0273C3DFD229}"/>
                </c:ext>
              </c:extLst>
            </c:dLbl>
            <c:dLbl>
              <c:idx val="21"/>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4813-464C-9DEF-0273C3DFD229}"/>
                </c:ext>
              </c:extLst>
            </c:dLbl>
            <c:dLbl>
              <c:idx val="22"/>
              <c:tx>
                <c:rich>
                  <a:bodyPr/>
                  <a:lstStyle/>
                  <a:p>
                    <a:r>
                      <a:rPr lang="en-US" smtClean="0"/>
                      <a:t>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4813-464C-9DEF-0273C3DFD2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 in Microsoft PowerPoint]H_sortiert_einzel'!$A$32:$A$54</c:f>
              <c:strCache>
                <c:ptCount val="23"/>
                <c:pt idx="0">
                  <c:v>Angebote für Mädchen/Frauen mit (drohender) Behinderung</c:v>
                </c:pt>
                <c:pt idx="1">
                  <c:v> Maßnahmen für Kinder und Jugendliche mit (drohender) Behinderung</c:v>
                </c:pt>
                <c:pt idx="2">
                  <c:v>Risikoanalyse zu  sexualisierter Gewalt</c:v>
                </c:pt>
                <c:pt idx="3">
                  <c:v>PSG ist Inhalt von Bewerbungs-/Einstellungsgesprächen</c:v>
                </c:pt>
                <c:pt idx="4">
                  <c:v>Einbezug von Kindern/Jugendlichen in die Präventionsentwicklung</c:v>
                </c:pt>
                <c:pt idx="5">
                  <c:v>Konzept zur Aufarbeitung von Vorfällen</c:v>
                </c:pt>
                <c:pt idx="6">
                  <c:v>Stärkung der Selbstbehauptung von Kindern und Jugendlichen</c:v>
                </c:pt>
                <c:pt idx="7">
                  <c:v>Berücksichtigung des Themas in den Arbeitsverträgen</c:v>
                </c:pt>
                <c:pt idx="8">
                  <c:v>Schriftliches Konzept zur PSG</c:v>
                </c:pt>
                <c:pt idx="9">
                  <c:v>Informationen für Eltern</c:v>
                </c:pt>
                <c:pt idx="10">
                  <c:v>Regelmäßige Schulung zum Thema</c:v>
                </c:pt>
                <c:pt idx="11">
                  <c:v>Regelmäßige Information über PSG (z.B. Flyer)</c:v>
                </c:pt>
                <c:pt idx="12">
                  <c:v>Regeln für den Umgang mit Kindern/Jugendlichen</c:v>
                </c:pt>
                <c:pt idx="13">
                  <c:v>Verfahrensplan zum Umgang mit Verdachtsfällen/Vorfällen</c:v>
                </c:pt>
                <c:pt idx="14">
                  <c:v>Bestandteil der Satzung</c:v>
                </c:pt>
                <c:pt idx="15">
                  <c:v>Erweitertes Führungszeugnis von ehrenamtlichen Mitarbeiter/innen</c:v>
                </c:pt>
                <c:pt idx="16">
                  <c:v>Verankerung von PSG in der Aus-/Fort-/Weiterbildung </c:v>
                </c:pt>
                <c:pt idx="17">
                  <c:v>Professioneller Kontakt zu einem Rechtsbeistand</c:v>
                </c:pt>
                <c:pt idx="18">
                  <c:v>Ansprechpartner/in ist öffentlich bekannt gemacht</c:v>
                </c:pt>
                <c:pt idx="19">
                  <c:v>Rechtsordnung ermöglicht rechtliche Konsequenzen </c:v>
                </c:pt>
                <c:pt idx="20">
                  <c:v>Erweitertes Führungszeugnis von hauptberuflichen Mitarbeiter/innen</c:v>
                </c:pt>
                <c:pt idx="21">
                  <c:v>Einschalten externer Beratungsstelle</c:v>
                </c:pt>
                <c:pt idx="22">
                  <c:v>Selbstverpflichtung (z.B. Ehren-/Verhaltenskodex) zu PSG</c:v>
                </c:pt>
              </c:strCache>
            </c:strRef>
          </c:cat>
          <c:val>
            <c:numRef>
              <c:f>'[Diagramm in Microsoft PowerPoint]H_sortiert_einzel'!$C$32:$C$54</c:f>
              <c:numCache>
                <c:formatCode>0.0</c:formatCode>
                <c:ptCount val="23"/>
                <c:pt idx="0">
                  <c:v>16.2</c:v>
                </c:pt>
                <c:pt idx="1">
                  <c:v>10.8</c:v>
                </c:pt>
                <c:pt idx="2">
                  <c:v>27</c:v>
                </c:pt>
                <c:pt idx="3">
                  <c:v>8.3000000000000007</c:v>
                </c:pt>
                <c:pt idx="4">
                  <c:v>25.1</c:v>
                </c:pt>
                <c:pt idx="5">
                  <c:v>32.4</c:v>
                </c:pt>
                <c:pt idx="6">
                  <c:v>18.899999999999999</c:v>
                </c:pt>
                <c:pt idx="7">
                  <c:v>11.4</c:v>
                </c:pt>
                <c:pt idx="8">
                  <c:v>36.799999999999997</c:v>
                </c:pt>
                <c:pt idx="9">
                  <c:v>32.4</c:v>
                </c:pt>
                <c:pt idx="10">
                  <c:v>32.4</c:v>
                </c:pt>
                <c:pt idx="11">
                  <c:v>13.5</c:v>
                </c:pt>
                <c:pt idx="12">
                  <c:v>25</c:v>
                </c:pt>
                <c:pt idx="13">
                  <c:v>24.3</c:v>
                </c:pt>
                <c:pt idx="14">
                  <c:v>18.899999999999999</c:v>
                </c:pt>
                <c:pt idx="15">
                  <c:v>25</c:v>
                </c:pt>
                <c:pt idx="16">
                  <c:v>22.2</c:v>
                </c:pt>
                <c:pt idx="17">
                  <c:v>11.1</c:v>
                </c:pt>
                <c:pt idx="18">
                  <c:v>24.3</c:v>
                </c:pt>
                <c:pt idx="19">
                  <c:v>16.2</c:v>
                </c:pt>
                <c:pt idx="20">
                  <c:v>13.9</c:v>
                </c:pt>
                <c:pt idx="21">
                  <c:v>21.6</c:v>
                </c:pt>
                <c:pt idx="22">
                  <c:v>21.6</c:v>
                </c:pt>
              </c:numCache>
            </c:numRef>
          </c:val>
          <c:extLst>
            <c:ext xmlns:c16="http://schemas.microsoft.com/office/drawing/2014/chart" uri="{C3380CC4-5D6E-409C-BE32-E72D297353CC}">
              <c16:uniqueId val="{0000002F-4813-464C-9DEF-0273C3DFD229}"/>
            </c:ext>
          </c:extLst>
        </c:ser>
        <c:ser>
          <c:idx val="2"/>
          <c:order val="2"/>
          <c:tx>
            <c:strRef>
              <c:f>'[Diagramm in Microsoft PowerPoint]H_sortiert_einzel'!$D$30:$D$31</c:f>
              <c:strCache>
                <c:ptCount val="1"/>
                <c:pt idx="0">
                  <c:v>SV Nein</c:v>
                </c:pt>
              </c:strCache>
            </c:strRef>
          </c:tx>
          <c:spPr>
            <a:solidFill>
              <a:srgbClr val="FF0000"/>
            </a:solidFill>
          </c:spPr>
          <c:invertIfNegative val="0"/>
          <c:dLbls>
            <c:dLbl>
              <c:idx val="0"/>
              <c:tx>
                <c:rich>
                  <a:bodyPr/>
                  <a:lstStyle/>
                  <a:p>
                    <a:r>
                      <a:rPr lang="en-US" smtClean="0"/>
                      <a:t>78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4813-464C-9DEF-0273C3DFD229}"/>
                </c:ext>
              </c:extLst>
            </c:dLbl>
            <c:dLbl>
              <c:idx val="1"/>
              <c:layout>
                <c:manualLayout>
                  <c:x val="2.7034709038817259E-2"/>
                  <c:y val="-1.8476569560038537E-16"/>
                </c:manualLayout>
              </c:layout>
              <c:tx>
                <c:rich>
                  <a:bodyPr/>
                  <a:lstStyle/>
                  <a:p>
                    <a:r>
                      <a:rPr lang="en-US" smtClean="0"/>
                      <a:t>81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4813-464C-9DEF-0273C3DFD229}"/>
                </c:ext>
              </c:extLst>
            </c:dLbl>
            <c:dLbl>
              <c:idx val="2"/>
              <c:tx>
                <c:rich>
                  <a:bodyPr/>
                  <a:lstStyle/>
                  <a:p>
                    <a:r>
                      <a:rPr lang="en-US" smtClean="0"/>
                      <a:t>62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4813-464C-9DEF-0273C3DFD229}"/>
                </c:ext>
              </c:extLst>
            </c:dLbl>
            <c:dLbl>
              <c:idx val="3"/>
              <c:layout>
                <c:manualLayout>
                  <c:x val="5.0207316786374814E-2"/>
                  <c:y val="-7.5586839557510409E-3"/>
                </c:manualLayout>
              </c:layout>
              <c:tx>
                <c:rich>
                  <a:bodyPr/>
                  <a:lstStyle/>
                  <a:p>
                    <a:r>
                      <a:rPr lang="en-US" dirty="0" smtClean="0"/>
                      <a:t>73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4813-464C-9DEF-0273C3DFD229}"/>
                </c:ext>
              </c:extLst>
            </c:dLbl>
            <c:dLbl>
              <c:idx val="4"/>
              <c:tx>
                <c:rich>
                  <a:bodyPr/>
                  <a:lstStyle/>
                  <a:p>
                    <a:r>
                      <a:rPr lang="en-US" smtClean="0"/>
                      <a:t>43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4813-464C-9DEF-0273C3DFD229}"/>
                </c:ext>
              </c:extLst>
            </c:dLbl>
            <c:dLbl>
              <c:idx val="5"/>
              <c:tx>
                <c:rich>
                  <a:bodyPr/>
                  <a:lstStyle/>
                  <a:p>
                    <a:r>
                      <a:rPr lang="en-US" smtClean="0"/>
                      <a:t>46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4813-464C-9DEF-0273C3DFD229}"/>
                </c:ext>
              </c:extLst>
            </c:dLbl>
            <c:dLbl>
              <c:idx val="6"/>
              <c:layout>
                <c:manualLayout>
                  <c:x val="3.475881025384852E-2"/>
                  <c:y val="-2.519759709238656E-3"/>
                </c:manualLayout>
              </c:layout>
              <c:tx>
                <c:rich>
                  <a:bodyPr/>
                  <a:lstStyle/>
                  <a:p>
                    <a:r>
                      <a:rPr lang="en-US" smtClean="0"/>
                      <a:t>57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4813-464C-9DEF-0273C3DFD229}"/>
                </c:ext>
              </c:extLst>
            </c:dLbl>
            <c:dLbl>
              <c:idx val="7"/>
              <c:layout>
                <c:manualLayout>
                  <c:x val="4.8919949689288471E-2"/>
                  <c:y val="-5.039122637167299E-3"/>
                </c:manualLayout>
              </c:layout>
              <c:tx>
                <c:rich>
                  <a:bodyPr/>
                  <a:lstStyle/>
                  <a:p>
                    <a:r>
                      <a:rPr lang="en-US" smtClean="0"/>
                      <a:t>63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4813-464C-9DEF-0273C3DFD229}"/>
                </c:ext>
              </c:extLst>
            </c:dLbl>
            <c:dLbl>
              <c:idx val="8"/>
              <c:tx>
                <c:rich>
                  <a:bodyPr/>
                  <a:lstStyle/>
                  <a:p>
                    <a:r>
                      <a:rPr lang="en-US" smtClean="0"/>
                      <a:t>37</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4813-464C-9DEF-0273C3DFD229}"/>
                </c:ext>
              </c:extLst>
            </c:dLbl>
            <c:dLbl>
              <c:idx val="9"/>
              <c:layout>
                <c:manualLayout>
                  <c:x val="1.0298936776692195E-2"/>
                  <c:y val="0"/>
                </c:manualLayout>
              </c:layout>
              <c:tx>
                <c:rich>
                  <a:bodyPr/>
                  <a:lstStyle/>
                  <a:p>
                    <a:r>
                      <a:rPr lang="en-US" smtClean="0"/>
                      <a:t>41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4813-464C-9DEF-0273C3DFD229}"/>
                </c:ext>
              </c:extLst>
            </c:dLbl>
            <c:dLbl>
              <c:idx val="10"/>
              <c:tx>
                <c:rich>
                  <a:bodyPr/>
                  <a:lstStyle/>
                  <a:p>
                    <a:r>
                      <a:rPr lang="en-US" smtClean="0"/>
                      <a:t>35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4813-464C-9DEF-0273C3DFD229}"/>
                </c:ext>
              </c:extLst>
            </c:dLbl>
            <c:dLbl>
              <c:idx val="11"/>
              <c:layout>
                <c:manualLayout>
                  <c:x val="3.6046278718423017E-2"/>
                  <c:y val="-5.039122637167299E-3"/>
                </c:manualLayout>
              </c:layout>
              <c:tx>
                <c:rich>
                  <a:bodyPr/>
                  <a:lstStyle/>
                  <a:p>
                    <a:r>
                      <a:rPr lang="en-US" smtClean="0"/>
                      <a:t>51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4813-464C-9DEF-0273C3DFD229}"/>
                </c:ext>
              </c:extLst>
            </c:dLbl>
            <c:dLbl>
              <c:idx val="12"/>
              <c:layout>
                <c:manualLayout>
                  <c:x val="6.4368354854326812E-3"/>
                  <c:y val="2.5195613185835571E-3"/>
                </c:manualLayout>
              </c:layout>
              <c:tx>
                <c:rich>
                  <a:bodyPr/>
                  <a:lstStyle/>
                  <a:p>
                    <a:r>
                      <a:rPr lang="en-US" smtClean="0"/>
                      <a:t>36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4813-464C-9DEF-0273C3DFD229}"/>
                </c:ext>
              </c:extLst>
            </c:dLbl>
            <c:dLbl>
              <c:idx val="13"/>
              <c:layout>
                <c:manualLayout>
                  <c:x val="6.4368354854326812E-3"/>
                  <c:y val="0"/>
                </c:manualLayout>
              </c:layout>
              <c:tx>
                <c:rich>
                  <a:bodyPr/>
                  <a:lstStyle/>
                  <a:p>
                    <a:r>
                      <a:rPr lang="en-US" smtClean="0"/>
                      <a:t>35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4813-464C-9DEF-0273C3DFD229}"/>
                </c:ext>
              </c:extLst>
            </c:dLbl>
            <c:dLbl>
              <c:idx val="14"/>
              <c:layout>
                <c:manualLayout>
                  <c:x val="1.8023139359211508E-2"/>
                  <c:y val="4.6191423900096344E-17"/>
                </c:manualLayout>
              </c:layout>
              <c:tx>
                <c:rich>
                  <a:bodyPr/>
                  <a:lstStyle/>
                  <a:p>
                    <a:r>
                      <a:rPr lang="en-US" smtClean="0"/>
                      <a:t>38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4813-464C-9DEF-0273C3DFD229}"/>
                </c:ext>
              </c:extLst>
            </c:dLbl>
            <c:dLbl>
              <c:idx val="15"/>
              <c:tx>
                <c:rich>
                  <a:bodyPr/>
                  <a:lstStyle/>
                  <a:p>
                    <a:r>
                      <a:rPr lang="en-US" smtClean="0"/>
                      <a:t>31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4813-464C-9DEF-0273C3DFD229}"/>
                </c:ext>
              </c:extLst>
            </c:dLbl>
            <c:dLbl>
              <c:idx val="16"/>
              <c:tx>
                <c:rich>
                  <a:bodyPr/>
                  <a:lstStyle/>
                  <a:p>
                    <a:r>
                      <a:rPr lang="en-US" smtClean="0"/>
                      <a:t>28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4813-464C-9DEF-0273C3DFD229}"/>
                </c:ext>
              </c:extLst>
            </c:dLbl>
            <c:dLbl>
              <c:idx val="17"/>
              <c:layout>
                <c:manualLayout>
                  <c:x val="3.6046278718422919E-2"/>
                  <c:y val="2.5195613185836495E-3"/>
                </c:manualLayout>
              </c:layout>
              <c:tx>
                <c:rich>
                  <a:bodyPr/>
                  <a:lstStyle/>
                  <a:p>
                    <a:r>
                      <a:rPr lang="en-US" smtClean="0"/>
                      <a:t>39</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4813-464C-9DEF-0273C3DFD229}"/>
                </c:ext>
              </c:extLst>
            </c:dLbl>
            <c:dLbl>
              <c:idx val="18"/>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4813-464C-9DEF-0273C3DFD229}"/>
                </c:ext>
              </c:extLst>
            </c:dLbl>
            <c:dLbl>
              <c:idx val="19"/>
              <c:layout>
                <c:manualLayout>
                  <c:x val="2.059787355338458E-2"/>
                  <c:y val="-2.5195613185836495E-3"/>
                </c:manualLayout>
              </c:layout>
              <c:tx>
                <c:rich>
                  <a:bodyPr/>
                  <a:lstStyle/>
                  <a:p>
                    <a:r>
                      <a:rPr lang="en-US" smtClean="0"/>
                      <a:t>30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4813-464C-9DEF-0273C3DFD229}"/>
                </c:ext>
              </c:extLst>
            </c:dLbl>
            <c:dLbl>
              <c:idx val="20"/>
              <c:layout>
                <c:manualLayout>
                  <c:x val="2.9609443232990237E-2"/>
                  <c:y val="-5.039122637167299E-3"/>
                </c:manualLayout>
              </c:layout>
              <c:tx>
                <c:rich>
                  <a:bodyPr/>
                  <a:lstStyle/>
                  <a:p>
                    <a:r>
                      <a:rPr lang="en-US" smtClean="0"/>
                      <a:t>30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4813-464C-9DEF-0273C3DFD229}"/>
                </c:ext>
              </c:extLst>
            </c:dLbl>
            <c:dLbl>
              <c:idx val="21"/>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4813-464C-9DEF-0273C3DFD229}"/>
                </c:ext>
              </c:extLst>
            </c:dLbl>
            <c:dLbl>
              <c:idx val="22"/>
              <c:tx>
                <c:rich>
                  <a:bodyPr/>
                  <a:lstStyle/>
                  <a:p>
                    <a:r>
                      <a:rPr lang="en-US" smtClean="0"/>
                      <a:t>16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4813-464C-9DEF-0273C3DFD2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 in Microsoft PowerPoint]H_sortiert_einzel'!$A$32:$A$54</c:f>
              <c:strCache>
                <c:ptCount val="23"/>
                <c:pt idx="0">
                  <c:v>Angebote für Mädchen/Frauen mit (drohender) Behinderung</c:v>
                </c:pt>
                <c:pt idx="1">
                  <c:v> Maßnahmen für Kinder und Jugendliche mit (drohender) Behinderung</c:v>
                </c:pt>
                <c:pt idx="2">
                  <c:v>Risikoanalyse zu  sexualisierter Gewalt</c:v>
                </c:pt>
                <c:pt idx="3">
                  <c:v>PSG ist Inhalt von Bewerbungs-/Einstellungsgesprächen</c:v>
                </c:pt>
                <c:pt idx="4">
                  <c:v>Einbezug von Kindern/Jugendlichen in die Präventionsentwicklung</c:v>
                </c:pt>
                <c:pt idx="5">
                  <c:v>Konzept zur Aufarbeitung von Vorfällen</c:v>
                </c:pt>
                <c:pt idx="6">
                  <c:v>Stärkung der Selbstbehauptung von Kindern und Jugendlichen</c:v>
                </c:pt>
                <c:pt idx="7">
                  <c:v>Berücksichtigung des Themas in den Arbeitsverträgen</c:v>
                </c:pt>
                <c:pt idx="8">
                  <c:v>Schriftliches Konzept zur PSG</c:v>
                </c:pt>
                <c:pt idx="9">
                  <c:v>Informationen für Eltern</c:v>
                </c:pt>
                <c:pt idx="10">
                  <c:v>Regelmäßige Schulung zum Thema</c:v>
                </c:pt>
                <c:pt idx="11">
                  <c:v>Regelmäßige Information über PSG (z.B. Flyer)</c:v>
                </c:pt>
                <c:pt idx="12">
                  <c:v>Regeln für den Umgang mit Kindern/Jugendlichen</c:v>
                </c:pt>
                <c:pt idx="13">
                  <c:v>Verfahrensplan zum Umgang mit Verdachtsfällen/Vorfällen</c:v>
                </c:pt>
                <c:pt idx="14">
                  <c:v>Bestandteil der Satzung</c:v>
                </c:pt>
                <c:pt idx="15">
                  <c:v>Erweitertes Führungszeugnis von ehrenamtlichen Mitarbeiter/innen</c:v>
                </c:pt>
                <c:pt idx="16">
                  <c:v>Verankerung von PSG in der Aus-/Fort-/Weiterbildung </c:v>
                </c:pt>
                <c:pt idx="17">
                  <c:v>Professioneller Kontakt zu einem Rechtsbeistand</c:v>
                </c:pt>
                <c:pt idx="18">
                  <c:v>Ansprechpartner/in ist öffentlich bekannt gemacht</c:v>
                </c:pt>
                <c:pt idx="19">
                  <c:v>Rechtsordnung ermöglicht rechtliche Konsequenzen </c:v>
                </c:pt>
                <c:pt idx="20">
                  <c:v>Erweitertes Führungszeugnis von hauptberuflichen Mitarbeiter/innen</c:v>
                </c:pt>
                <c:pt idx="21">
                  <c:v>Einschalten externer Beratungsstelle</c:v>
                </c:pt>
                <c:pt idx="22">
                  <c:v>Selbstverpflichtung (z.B. Ehren-/Verhaltenskodex) zu PSG</c:v>
                </c:pt>
              </c:strCache>
            </c:strRef>
          </c:cat>
          <c:val>
            <c:numRef>
              <c:f>'[Diagramm in Microsoft PowerPoint]H_sortiert_einzel'!$D$32:$D$54</c:f>
              <c:numCache>
                <c:formatCode>0.0</c:formatCode>
                <c:ptCount val="23"/>
                <c:pt idx="0">
                  <c:v>78.400000000000006</c:v>
                </c:pt>
                <c:pt idx="1">
                  <c:v>81.099999999999994</c:v>
                </c:pt>
                <c:pt idx="2">
                  <c:v>62.2</c:v>
                </c:pt>
                <c:pt idx="3">
                  <c:v>72.2</c:v>
                </c:pt>
                <c:pt idx="4">
                  <c:v>43.2</c:v>
                </c:pt>
                <c:pt idx="5">
                  <c:v>45.9</c:v>
                </c:pt>
                <c:pt idx="6">
                  <c:v>56.8</c:v>
                </c:pt>
                <c:pt idx="7">
                  <c:v>62.9</c:v>
                </c:pt>
                <c:pt idx="8">
                  <c:v>36.799999999999997</c:v>
                </c:pt>
                <c:pt idx="9">
                  <c:v>40.5</c:v>
                </c:pt>
                <c:pt idx="10">
                  <c:v>35.1</c:v>
                </c:pt>
                <c:pt idx="11">
                  <c:v>51.4</c:v>
                </c:pt>
                <c:pt idx="12">
                  <c:v>36.1</c:v>
                </c:pt>
                <c:pt idx="13">
                  <c:v>35.1</c:v>
                </c:pt>
                <c:pt idx="14">
                  <c:v>37.799999999999997</c:v>
                </c:pt>
                <c:pt idx="15">
                  <c:v>30.6</c:v>
                </c:pt>
                <c:pt idx="16">
                  <c:v>27.8</c:v>
                </c:pt>
                <c:pt idx="17">
                  <c:v>38.9</c:v>
                </c:pt>
                <c:pt idx="18">
                  <c:v>21.6</c:v>
                </c:pt>
                <c:pt idx="19">
                  <c:v>29.7</c:v>
                </c:pt>
                <c:pt idx="20">
                  <c:v>30.6</c:v>
                </c:pt>
                <c:pt idx="21">
                  <c:v>16.2</c:v>
                </c:pt>
                <c:pt idx="22">
                  <c:v>16.2</c:v>
                </c:pt>
              </c:numCache>
            </c:numRef>
          </c:val>
          <c:extLst>
            <c:ext xmlns:c16="http://schemas.microsoft.com/office/drawing/2014/chart" uri="{C3380CC4-5D6E-409C-BE32-E72D297353CC}">
              <c16:uniqueId val="{00000047-4813-464C-9DEF-0273C3DFD229}"/>
            </c:ext>
          </c:extLst>
        </c:ser>
        <c:dLbls>
          <c:showLegendKey val="0"/>
          <c:showVal val="0"/>
          <c:showCatName val="0"/>
          <c:showSerName val="0"/>
          <c:showPercent val="0"/>
          <c:showBubbleSize val="0"/>
        </c:dLbls>
        <c:gapWidth val="150"/>
        <c:overlap val="100"/>
        <c:axId val="117411840"/>
        <c:axId val="117413376"/>
      </c:barChart>
      <c:catAx>
        <c:axId val="117411840"/>
        <c:scaling>
          <c:orientation val="minMax"/>
        </c:scaling>
        <c:delete val="0"/>
        <c:axPos val="l"/>
        <c:numFmt formatCode="General" sourceLinked="0"/>
        <c:majorTickMark val="out"/>
        <c:minorTickMark val="none"/>
        <c:tickLblPos val="nextTo"/>
        <c:crossAx val="117413376"/>
        <c:crosses val="autoZero"/>
        <c:auto val="1"/>
        <c:lblAlgn val="ctr"/>
        <c:lblOffset val="100"/>
        <c:noMultiLvlLbl val="0"/>
      </c:catAx>
      <c:valAx>
        <c:axId val="117413376"/>
        <c:scaling>
          <c:orientation val="minMax"/>
        </c:scaling>
        <c:delete val="0"/>
        <c:axPos val="b"/>
        <c:majorGridlines/>
        <c:numFmt formatCode="0%" sourceLinked="1"/>
        <c:majorTickMark val="out"/>
        <c:minorTickMark val="none"/>
        <c:tickLblPos val="nextTo"/>
        <c:crossAx val="117411840"/>
        <c:crosses val="autoZero"/>
        <c:crossBetween val="between"/>
      </c:valAx>
    </c:plotArea>
    <c:legend>
      <c:legendPos val="r"/>
      <c:layout>
        <c:manualLayout>
          <c:xMode val="edge"/>
          <c:yMode val="edge"/>
          <c:x val="0"/>
          <c:y val="0.92882554112345006"/>
          <c:w val="0.3717583691025409"/>
          <c:h val="5.8394075376487969E-2"/>
        </c:manualLayout>
      </c:layout>
      <c:overlay val="0"/>
      <c:spPr>
        <a:ln>
          <a:noFill/>
        </a:ln>
      </c:spPr>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'[Diagramm in Microsoft PowerPoint]H_sortiert_einzel'!$B$58:$B$59</c:f>
              <c:strCache>
                <c:ptCount val="1"/>
                <c:pt idx="0">
                  <c:v>VmbA Ja</c:v>
                </c:pt>
              </c:strCache>
            </c:strRef>
          </c:tx>
          <c:spPr>
            <a:solidFill>
              <a:srgbClr val="92D050"/>
            </a:solidFill>
          </c:spPr>
          <c:invertIfNegative val="0"/>
          <c:dLbls>
            <c:dLbl>
              <c:idx val="0"/>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E5-4A47-9535-40AFEBCD4AE7}"/>
                </c:ext>
              </c:extLst>
            </c:dLbl>
            <c:dLbl>
              <c:idx val="1"/>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E5-4A47-9535-40AFEBCD4AE7}"/>
                </c:ext>
              </c:extLst>
            </c:dLbl>
            <c:dLbl>
              <c:idx val="2"/>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E5-4A47-9535-40AFEBCD4AE7}"/>
                </c:ext>
              </c:extLst>
            </c:dLbl>
            <c:dLbl>
              <c:idx val="3"/>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E5-4A47-9535-40AFEBCD4AE7}"/>
                </c:ext>
              </c:extLst>
            </c:dLbl>
            <c:dLbl>
              <c:idx val="4"/>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E5-4A47-9535-40AFEBCD4AE7}"/>
                </c:ext>
              </c:extLst>
            </c:dLbl>
            <c:dLbl>
              <c:idx val="5"/>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E5-4A47-9535-40AFEBCD4AE7}"/>
                </c:ext>
              </c:extLst>
            </c:dLbl>
            <c:dLbl>
              <c:idx val="6"/>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E5-4A47-9535-40AFEBCD4AE7}"/>
                </c:ext>
              </c:extLst>
            </c:dLbl>
            <c:dLbl>
              <c:idx val="7"/>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E5-4A47-9535-40AFEBCD4AE7}"/>
                </c:ext>
              </c:extLst>
            </c:dLbl>
            <c:dLbl>
              <c:idx val="8"/>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E5-4A47-9535-40AFEBCD4AE7}"/>
                </c:ext>
              </c:extLst>
            </c:dLbl>
            <c:dLbl>
              <c:idx val="9"/>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E5-4A47-9535-40AFEBCD4AE7}"/>
                </c:ext>
              </c:extLst>
            </c:dLbl>
            <c:dLbl>
              <c:idx val="10"/>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4E5-4A47-9535-40AFEBCD4AE7}"/>
                </c:ext>
              </c:extLst>
            </c:dLbl>
            <c:dLbl>
              <c:idx val="11"/>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4E5-4A47-9535-40AFEBCD4AE7}"/>
                </c:ext>
              </c:extLst>
            </c:dLbl>
            <c:dLbl>
              <c:idx val="12"/>
              <c:tx>
                <c:rich>
                  <a:bodyPr/>
                  <a:lstStyle/>
                  <a:p>
                    <a:r>
                      <a:rPr lang="en-US" smtClean="0"/>
                      <a:t>25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4E5-4A47-9535-40AFEBCD4AE7}"/>
                </c:ext>
              </c:extLst>
            </c:dLbl>
            <c:dLbl>
              <c:idx val="13"/>
              <c:layout>
                <c:manualLayout>
                  <c:x val="-2.119896183018424E-2"/>
                  <c:y val="2.4495735041785032E-3"/>
                </c:manualLayout>
              </c:layout>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4E5-4A47-9535-40AFEBCD4AE7}"/>
                </c:ext>
              </c:extLst>
            </c:dLbl>
            <c:dLbl>
              <c:idx val="14"/>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4E5-4A47-9535-40AFEBCD4AE7}"/>
                </c:ext>
              </c:extLst>
            </c:dLbl>
            <c:dLbl>
              <c:idx val="15"/>
              <c:layout>
                <c:manualLayout>
                  <c:x val="1.995196407546752E-2"/>
                  <c:y val="0"/>
                </c:manualLayout>
              </c:layout>
              <c:tx>
                <c:rich>
                  <a:bodyPr/>
                  <a:lstStyle/>
                  <a:p>
                    <a:r>
                      <a:rPr lang="en-US" dirty="0" smtClean="0"/>
                      <a:t>40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4E5-4A47-9535-40AFEBCD4AE7}"/>
                </c:ext>
              </c:extLst>
            </c:dLbl>
            <c:dLbl>
              <c:idx val="16"/>
              <c:layout>
                <c:manualLayout>
                  <c:x val="-4.9879910188668801E-3"/>
                  <c:y val="-4.4908328791760334E-17"/>
                </c:manualLayout>
              </c:layout>
              <c:tx>
                <c:rich>
                  <a:bodyPr/>
                  <a:lstStyle/>
                  <a:p>
                    <a:r>
                      <a:rPr lang="en-US" smtClean="0"/>
                      <a:t>60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4E5-4A47-9535-40AFEBCD4AE7}"/>
                </c:ext>
              </c:extLst>
            </c:dLbl>
            <c:dLbl>
              <c:idx val="17"/>
              <c:layout>
                <c:manualLayout>
                  <c:x val="7.4819865283002277E-3"/>
                  <c:y val="-2.449573504178593E-3"/>
                </c:manualLayout>
              </c:layout>
              <c:tx>
                <c:rich>
                  <a:bodyPr/>
                  <a:lstStyle/>
                  <a:p>
                    <a:r>
                      <a:rPr lang="en-US" smtClean="0"/>
                      <a:t>60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4E5-4A47-9535-40AFEBCD4AE7}"/>
                </c:ext>
              </c:extLst>
            </c:dLbl>
            <c:dLbl>
              <c:idx val="18"/>
              <c:layout>
                <c:manualLayout>
                  <c:x val="2.8680948358484559E-2"/>
                  <c:y val="-4.8991470083571183E-3"/>
                </c:manualLayout>
              </c:layout>
              <c:tx>
                <c:rich>
                  <a:bodyPr/>
                  <a:lstStyle/>
                  <a:p>
                    <a:r>
                      <a:rPr lang="en-US" smtClean="0"/>
                      <a:t>60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4E5-4A47-9535-40AFEBCD4AE7}"/>
                </c:ext>
              </c:extLst>
            </c:dLbl>
            <c:dLbl>
              <c:idx val="19"/>
              <c:tx>
                <c:rich>
                  <a:bodyPr/>
                  <a:lstStyle/>
                  <a:p>
                    <a:r>
                      <a:rPr lang="en-US" smtClean="0"/>
                      <a:t>80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4E5-4A47-9535-40AFEBCD4AE7}"/>
                </c:ext>
              </c:extLst>
            </c:dLbl>
            <c:dLbl>
              <c:idx val="20"/>
              <c:tx>
                <c:rich>
                  <a:bodyPr/>
                  <a:lstStyle/>
                  <a:p>
                    <a:r>
                      <a:rPr lang="en-US" smtClean="0"/>
                      <a:t>80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4E5-4A47-9535-40AFEBCD4AE7}"/>
                </c:ext>
              </c:extLst>
            </c:dLbl>
            <c:dLbl>
              <c:idx val="21"/>
              <c:tx>
                <c:rich>
                  <a:bodyPr/>
                  <a:lstStyle/>
                  <a:p>
                    <a:r>
                      <a:rPr lang="en-US" smtClean="0"/>
                      <a:t>80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4E5-4A47-9535-40AFEBCD4AE7}"/>
                </c:ext>
              </c:extLst>
            </c:dLbl>
            <c:dLbl>
              <c:idx val="22"/>
              <c:tx>
                <c:rich>
                  <a:bodyPr/>
                  <a:lstStyle/>
                  <a:p>
                    <a:r>
                      <a:rPr lang="en-US" smtClean="0"/>
                      <a:t>80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4E5-4A47-9535-40AFEBCD4AE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 in Microsoft PowerPoint]H_sortiert_einzel'!$A$60:$A$82</c:f>
              <c:strCache>
                <c:ptCount val="23"/>
                <c:pt idx="0">
                  <c:v> Maßnahmen für Kinder und Jugendliche mit (drohender) Behinderung</c:v>
                </c:pt>
                <c:pt idx="1">
                  <c:v>PSG ist Inhalt von Bewerbungs-/Einstellungsgesprächen</c:v>
                </c:pt>
                <c:pt idx="2">
                  <c:v>Berücksichtigung des Themas in den Arbeitsverträgen</c:v>
                </c:pt>
                <c:pt idx="3">
                  <c:v>Risikoanalyse zu  sexualisierter Gewalt</c:v>
                </c:pt>
                <c:pt idx="4">
                  <c:v>Erweitertes Führungszeugnis von ehrenamtlichen Mitarbeiter/innen</c:v>
                </c:pt>
                <c:pt idx="5">
                  <c:v>Einbezug von Kindern/Jugendlichen in die Präventionsentwicklung</c:v>
                </c:pt>
                <c:pt idx="6">
                  <c:v>Informationen für Eltern</c:v>
                </c:pt>
                <c:pt idx="7">
                  <c:v>Stärkung der Selbstbehauptung von Kindern und Jugendlichen</c:v>
                </c:pt>
                <c:pt idx="8">
                  <c:v>Angebote für Mädchen/Frauen mit (drohender) Behinderung</c:v>
                </c:pt>
                <c:pt idx="9">
                  <c:v>Rechtsordnung ermöglicht rechtliche Konsequenzen </c:v>
                </c:pt>
                <c:pt idx="10">
                  <c:v>Professioneller Kontakt zu einem Rechtsbeistand</c:v>
                </c:pt>
                <c:pt idx="11">
                  <c:v>Konzept zur Aufarbeitung von Vorfällen</c:v>
                </c:pt>
                <c:pt idx="12">
                  <c:v>Erweitertes Führungszeugnis von hauptberuflichen Mitarbeiter/innen</c:v>
                </c:pt>
                <c:pt idx="13">
                  <c:v>Schriftliches Konzept zur PSG</c:v>
                </c:pt>
                <c:pt idx="14">
                  <c:v>Bestandteil der Satzung</c:v>
                </c:pt>
                <c:pt idx="15">
                  <c:v>Regelmäßige Schulung zum Thema</c:v>
                </c:pt>
                <c:pt idx="16">
                  <c:v>Verfahrensplan zum Umgang mit Verdachtsfällen/Vorfällen</c:v>
                </c:pt>
                <c:pt idx="17">
                  <c:v>Einschalten externer Beratungsstelle</c:v>
                </c:pt>
                <c:pt idx="18">
                  <c:v>Regeln für den Umgang mit Kindern/Jugendlichen</c:v>
                </c:pt>
                <c:pt idx="19">
                  <c:v>Ansprechpartner/in ist öffentlich bekannt gemacht</c:v>
                </c:pt>
                <c:pt idx="20">
                  <c:v>Selbstverpflichtung (z.B. Ehren-/Verhaltenskodex) zu PSG</c:v>
                </c:pt>
                <c:pt idx="21">
                  <c:v>Regelmäßige Information über PSG (z.B. Flyer)</c:v>
                </c:pt>
                <c:pt idx="22">
                  <c:v>Verankerung von PSG in der Aus-/Fort-/Weiterbildung </c:v>
                </c:pt>
              </c:strCache>
            </c:strRef>
          </c:cat>
          <c:val>
            <c:numRef>
              <c:f>'[Diagramm in Microsoft PowerPoint]H_sortiert_einzel'!$B$60:$B$82</c:f>
              <c:numCache>
                <c:formatCode>0.0</c:formatCode>
                <c:ptCount val="23"/>
                <c:pt idx="0">
                  <c:v>0</c:v>
                </c:pt>
                <c:pt idx="1">
                  <c:v>0</c:v>
                </c:pt>
                <c:pt idx="2">
                  <c:v>0</c:v>
                </c:pt>
                <c:pt idx="3">
                  <c:v>20</c:v>
                </c:pt>
                <c:pt idx="4">
                  <c:v>20</c:v>
                </c:pt>
                <c:pt idx="5">
                  <c:v>20</c:v>
                </c:pt>
                <c:pt idx="6">
                  <c:v>20</c:v>
                </c:pt>
                <c:pt idx="7">
                  <c:v>20</c:v>
                </c:pt>
                <c:pt idx="8">
                  <c:v>20</c:v>
                </c:pt>
                <c:pt idx="9">
                  <c:v>20</c:v>
                </c:pt>
                <c:pt idx="10">
                  <c:v>20</c:v>
                </c:pt>
                <c:pt idx="11">
                  <c:v>20</c:v>
                </c:pt>
                <c:pt idx="12">
                  <c:v>25</c:v>
                </c:pt>
                <c:pt idx="13">
                  <c:v>40</c:v>
                </c:pt>
                <c:pt idx="14">
                  <c:v>40</c:v>
                </c:pt>
                <c:pt idx="15">
                  <c:v>40</c:v>
                </c:pt>
                <c:pt idx="16">
                  <c:v>60</c:v>
                </c:pt>
                <c:pt idx="17">
                  <c:v>60</c:v>
                </c:pt>
                <c:pt idx="18">
                  <c:v>60</c:v>
                </c:pt>
                <c:pt idx="19">
                  <c:v>80</c:v>
                </c:pt>
                <c:pt idx="20">
                  <c:v>80</c:v>
                </c:pt>
                <c:pt idx="21">
                  <c:v>80</c:v>
                </c:pt>
                <c:pt idx="22">
                  <c:v>80</c:v>
                </c:pt>
              </c:numCache>
            </c:numRef>
          </c:val>
          <c:extLst>
            <c:ext xmlns:c16="http://schemas.microsoft.com/office/drawing/2014/chart" uri="{C3380CC4-5D6E-409C-BE32-E72D297353CC}">
              <c16:uniqueId val="{00000017-A4E5-4A47-9535-40AFEBCD4AE7}"/>
            </c:ext>
          </c:extLst>
        </c:ser>
        <c:ser>
          <c:idx val="1"/>
          <c:order val="1"/>
          <c:tx>
            <c:strRef>
              <c:f>'[Diagramm in Microsoft PowerPoint]H_sortiert_einzel'!$C$58:$C$59</c:f>
              <c:strCache>
                <c:ptCount val="1"/>
                <c:pt idx="0">
                  <c:v>VmbA In Planung</c:v>
                </c:pt>
              </c:strCache>
            </c:strRef>
          </c:tx>
          <c:spPr>
            <a:solidFill>
              <a:srgbClr val="FFC000"/>
            </a:solidFill>
          </c:spPr>
          <c:invertIfNegative val="0"/>
          <c:dLbls>
            <c:dLbl>
              <c:idx val="0"/>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4E5-4A47-9535-40AFEBCD4AE7}"/>
                </c:ext>
              </c:extLst>
            </c:dLbl>
            <c:dLbl>
              <c:idx val="1"/>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4E5-4A47-9535-40AFEBCD4AE7}"/>
                </c:ext>
              </c:extLst>
            </c:dLbl>
            <c:dLbl>
              <c:idx val="2"/>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4E5-4A47-9535-40AFEBCD4AE7}"/>
                </c:ext>
              </c:extLst>
            </c:dLbl>
            <c:dLbl>
              <c:idx val="3"/>
              <c:layout>
                <c:manualLayout>
                  <c:x val="-4.6138916924518637E-2"/>
                  <c:y val="-2.4495735041785479E-3"/>
                </c:manualLayout>
              </c:layout>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4E5-4A47-9535-40AFEBCD4AE7}"/>
                </c:ext>
              </c:extLst>
            </c:dLbl>
            <c:dLbl>
              <c:idx val="4"/>
              <c:layout>
                <c:manualLayout>
                  <c:x val="-4.6138916924518637E-2"/>
                  <c:y val="-4.899147008357186E-3"/>
                </c:manualLayout>
              </c:layout>
              <c:tx>
                <c:rich>
                  <a:bodyPr/>
                  <a:lstStyle/>
                  <a:p>
                    <a:r>
                      <a:rPr lang="en-US" dirty="0" smtClean="0"/>
                      <a:t>40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4E5-4A47-9535-40AFEBCD4AE7}"/>
                </c:ext>
              </c:extLst>
            </c:dLbl>
            <c:dLbl>
              <c:idx val="5"/>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4E5-4A47-9535-40AFEBCD4AE7}"/>
                </c:ext>
              </c:extLst>
            </c:dLbl>
            <c:dLbl>
              <c:idx val="6"/>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4E5-4A47-9535-40AFEBCD4AE7}"/>
                </c:ext>
              </c:extLst>
            </c:dLbl>
            <c:dLbl>
              <c:idx val="7"/>
              <c:layout>
                <c:manualLayout>
                  <c:x val="-4.6138916924518637E-2"/>
                  <c:y val="0"/>
                </c:manualLayout>
              </c:layout>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4E5-4A47-9535-40AFEBCD4AE7}"/>
                </c:ext>
              </c:extLst>
            </c:dLbl>
            <c:dLbl>
              <c:idx val="8"/>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4E5-4A47-9535-40AFEBCD4AE7}"/>
                </c:ext>
              </c:extLst>
            </c:dLbl>
            <c:dLbl>
              <c:idx val="9"/>
              <c:layout>
                <c:manualLayout>
                  <c:x val="-4.6138916924518637E-2"/>
                  <c:y val="0"/>
                </c:manualLayout>
              </c:layout>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4E5-4A47-9535-40AFEBCD4AE7}"/>
                </c:ext>
              </c:extLst>
            </c:dLbl>
            <c:dLbl>
              <c:idx val="10"/>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4E5-4A47-9535-40AFEBCD4AE7}"/>
                </c:ext>
              </c:extLst>
            </c:dLbl>
            <c:dLbl>
              <c:idx val="11"/>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4E5-4A47-9535-40AFEBCD4AE7}"/>
                </c:ext>
              </c:extLst>
            </c:dLbl>
            <c:dLbl>
              <c:idx val="12"/>
              <c:tx>
                <c:rich>
                  <a:bodyPr/>
                  <a:lstStyle/>
                  <a:p>
                    <a:r>
                      <a:rPr lang="en-US" smtClean="0"/>
                      <a:t>25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4E5-4A47-9535-40AFEBCD4AE7}"/>
                </c:ext>
              </c:extLst>
            </c:dLbl>
            <c:dLbl>
              <c:idx val="13"/>
              <c:layout>
                <c:manualLayout>
                  <c:x val="-0.11971178445280511"/>
                  <c:y val="2.449573504178593E-3"/>
                </c:manualLayout>
              </c:layout>
              <c:tx>
                <c:rich>
                  <a:bodyPr/>
                  <a:lstStyle/>
                  <a:p>
                    <a:r>
                      <a:rPr lang="en-US" smtClean="0"/>
                      <a:t>60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4E5-4A47-9535-40AFEBCD4AE7}"/>
                </c:ext>
              </c:extLst>
            </c:dLbl>
            <c:dLbl>
              <c:idx val="14"/>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4E5-4A47-9535-40AFEBCD4AE7}"/>
                </c:ext>
              </c:extLst>
            </c:dLbl>
            <c:dLbl>
              <c:idx val="15"/>
              <c:tx>
                <c:rich>
                  <a:bodyPr/>
                  <a:lstStyle/>
                  <a:p>
                    <a:r>
                      <a:rPr lang="en-US" smtClean="0"/>
                      <a:t>40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4E5-4A47-9535-40AFEBCD4AE7}"/>
                </c:ext>
              </c:extLst>
            </c:dLbl>
            <c:dLbl>
              <c:idx val="16"/>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4E5-4A47-9535-40AFEBCD4AE7}"/>
                </c:ext>
              </c:extLst>
            </c:dLbl>
            <c:dLbl>
              <c:idx val="17"/>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4E5-4A47-9535-40AFEBCD4AE7}"/>
                </c:ext>
              </c:extLst>
            </c:dLbl>
            <c:dLbl>
              <c:idx val="18"/>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A4E5-4A47-9535-40AFEBCD4AE7}"/>
                </c:ext>
              </c:extLst>
            </c:dLbl>
            <c:dLbl>
              <c:idx val="19"/>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A4E5-4A47-9535-40AFEBCD4AE7}"/>
                </c:ext>
              </c:extLst>
            </c:dLbl>
            <c:dLbl>
              <c:idx val="20"/>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A4E5-4A47-9535-40AFEBCD4AE7}"/>
                </c:ext>
              </c:extLst>
            </c:dLbl>
            <c:dLbl>
              <c:idx val="21"/>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A4E5-4A47-9535-40AFEBCD4AE7}"/>
                </c:ext>
              </c:extLst>
            </c:dLbl>
            <c:dLbl>
              <c:idx val="22"/>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A4E5-4A47-9535-40AFEBCD4AE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 in Microsoft PowerPoint]H_sortiert_einzel'!$A$60:$A$82</c:f>
              <c:strCache>
                <c:ptCount val="23"/>
                <c:pt idx="0">
                  <c:v> Maßnahmen für Kinder und Jugendliche mit (drohender) Behinderung</c:v>
                </c:pt>
                <c:pt idx="1">
                  <c:v>PSG ist Inhalt von Bewerbungs-/Einstellungsgesprächen</c:v>
                </c:pt>
                <c:pt idx="2">
                  <c:v>Berücksichtigung des Themas in den Arbeitsverträgen</c:v>
                </c:pt>
                <c:pt idx="3">
                  <c:v>Risikoanalyse zu  sexualisierter Gewalt</c:v>
                </c:pt>
                <c:pt idx="4">
                  <c:v>Erweitertes Führungszeugnis von ehrenamtlichen Mitarbeiter/innen</c:v>
                </c:pt>
                <c:pt idx="5">
                  <c:v>Einbezug von Kindern/Jugendlichen in die Präventionsentwicklung</c:v>
                </c:pt>
                <c:pt idx="6">
                  <c:v>Informationen für Eltern</c:v>
                </c:pt>
                <c:pt idx="7">
                  <c:v>Stärkung der Selbstbehauptung von Kindern und Jugendlichen</c:v>
                </c:pt>
                <c:pt idx="8">
                  <c:v>Angebote für Mädchen/Frauen mit (drohender) Behinderung</c:v>
                </c:pt>
                <c:pt idx="9">
                  <c:v>Rechtsordnung ermöglicht rechtliche Konsequenzen </c:v>
                </c:pt>
                <c:pt idx="10">
                  <c:v>Professioneller Kontakt zu einem Rechtsbeistand</c:v>
                </c:pt>
                <c:pt idx="11">
                  <c:v>Konzept zur Aufarbeitung von Vorfällen</c:v>
                </c:pt>
                <c:pt idx="12">
                  <c:v>Erweitertes Führungszeugnis von hauptberuflichen Mitarbeiter/innen</c:v>
                </c:pt>
                <c:pt idx="13">
                  <c:v>Schriftliches Konzept zur PSG</c:v>
                </c:pt>
                <c:pt idx="14">
                  <c:v>Bestandteil der Satzung</c:v>
                </c:pt>
                <c:pt idx="15">
                  <c:v>Regelmäßige Schulung zum Thema</c:v>
                </c:pt>
                <c:pt idx="16">
                  <c:v>Verfahrensplan zum Umgang mit Verdachtsfällen/Vorfällen</c:v>
                </c:pt>
                <c:pt idx="17">
                  <c:v>Einschalten externer Beratungsstelle</c:v>
                </c:pt>
                <c:pt idx="18">
                  <c:v>Regeln für den Umgang mit Kindern/Jugendlichen</c:v>
                </c:pt>
                <c:pt idx="19">
                  <c:v>Ansprechpartner/in ist öffentlich bekannt gemacht</c:v>
                </c:pt>
                <c:pt idx="20">
                  <c:v>Selbstverpflichtung (z.B. Ehren-/Verhaltenskodex) zu PSG</c:v>
                </c:pt>
                <c:pt idx="21">
                  <c:v>Regelmäßige Information über PSG (z.B. Flyer)</c:v>
                </c:pt>
                <c:pt idx="22">
                  <c:v>Verankerung von PSG in der Aus-/Fort-/Weiterbildung </c:v>
                </c:pt>
              </c:strCache>
            </c:strRef>
          </c:cat>
          <c:val>
            <c:numRef>
              <c:f>'[Diagramm in Microsoft PowerPoint]H_sortiert_einzel'!$C$60:$C$82</c:f>
              <c:numCache>
                <c:formatCode>0.0</c:formatCode>
                <c:ptCount val="23"/>
                <c:pt idx="0">
                  <c:v>20</c:v>
                </c:pt>
                <c:pt idx="1">
                  <c:v>20</c:v>
                </c:pt>
                <c:pt idx="2">
                  <c:v>40</c:v>
                </c:pt>
                <c:pt idx="3">
                  <c:v>40</c:v>
                </c:pt>
                <c:pt idx="4">
                  <c:v>40</c:v>
                </c:pt>
                <c:pt idx="5">
                  <c:v>20</c:v>
                </c:pt>
                <c:pt idx="6">
                  <c:v>20</c:v>
                </c:pt>
                <c:pt idx="7">
                  <c:v>40</c:v>
                </c:pt>
                <c:pt idx="8">
                  <c:v>20</c:v>
                </c:pt>
                <c:pt idx="9">
                  <c:v>40</c:v>
                </c:pt>
                <c:pt idx="10">
                  <c:v>20</c:v>
                </c:pt>
                <c:pt idx="11">
                  <c:v>20</c:v>
                </c:pt>
                <c:pt idx="12">
                  <c:v>25</c:v>
                </c:pt>
                <c:pt idx="13">
                  <c:v>60</c:v>
                </c:pt>
                <c:pt idx="14">
                  <c:v>20</c:v>
                </c:pt>
                <c:pt idx="15">
                  <c:v>40</c:v>
                </c:pt>
                <c:pt idx="16">
                  <c:v>20</c:v>
                </c:pt>
                <c:pt idx="17">
                  <c:v>40</c:v>
                </c:pt>
                <c:pt idx="18">
                  <c:v>0</c:v>
                </c:pt>
                <c:pt idx="19">
                  <c:v>0</c:v>
                </c:pt>
                <c:pt idx="20">
                  <c:v>0</c:v>
                </c:pt>
                <c:pt idx="21">
                  <c:v>0</c:v>
                </c:pt>
                <c:pt idx="22">
                  <c:v>20</c:v>
                </c:pt>
              </c:numCache>
            </c:numRef>
          </c:val>
          <c:extLst>
            <c:ext xmlns:c16="http://schemas.microsoft.com/office/drawing/2014/chart" uri="{C3380CC4-5D6E-409C-BE32-E72D297353CC}">
              <c16:uniqueId val="{0000002F-A4E5-4A47-9535-40AFEBCD4AE7}"/>
            </c:ext>
          </c:extLst>
        </c:ser>
        <c:ser>
          <c:idx val="2"/>
          <c:order val="2"/>
          <c:tx>
            <c:strRef>
              <c:f>'[Diagramm in Microsoft PowerPoint]H_sortiert_einzel'!$D$58:$D$59</c:f>
              <c:strCache>
                <c:ptCount val="1"/>
                <c:pt idx="0">
                  <c:v>VmbA Nein</c:v>
                </c:pt>
              </c:strCache>
            </c:strRef>
          </c:tx>
          <c:spPr>
            <a:solidFill>
              <a:srgbClr val="FF0000"/>
            </a:solidFill>
          </c:spPr>
          <c:invertIfNegative val="0"/>
          <c:dLbls>
            <c:dLbl>
              <c:idx val="0"/>
              <c:layout>
                <c:manualLayout>
                  <c:x val="-2.8680948358484559E-2"/>
                  <c:y val="2.4495735041785479E-3"/>
                </c:manualLayout>
              </c:layout>
              <c:tx>
                <c:rich>
                  <a:bodyPr/>
                  <a:lstStyle/>
                  <a:p>
                    <a:r>
                      <a:rPr lang="en-US" smtClean="0"/>
                      <a:t>80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A4E5-4A47-9535-40AFEBCD4AE7}"/>
                </c:ext>
              </c:extLst>
            </c:dLbl>
            <c:dLbl>
              <c:idx val="1"/>
              <c:tx>
                <c:rich>
                  <a:bodyPr/>
                  <a:lstStyle/>
                  <a:p>
                    <a:r>
                      <a:rPr lang="en-US" smtClean="0"/>
                      <a:t>80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A4E5-4A47-9535-40AFEBCD4AE7}"/>
                </c:ext>
              </c:extLst>
            </c:dLbl>
            <c:dLbl>
              <c:idx val="2"/>
              <c:tx>
                <c:rich>
                  <a:bodyPr/>
                  <a:lstStyle/>
                  <a:p>
                    <a:r>
                      <a:rPr lang="en-US" smtClean="0"/>
                      <a:t>60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A4E5-4A47-9535-40AFEBCD4AE7}"/>
                </c:ext>
              </c:extLst>
            </c:dLbl>
            <c:dLbl>
              <c:idx val="3"/>
              <c:layout>
                <c:manualLayout>
                  <c:x val="-3.2421941622634717E-2"/>
                  <c:y val="-2.4495735041785479E-3"/>
                </c:manualLayout>
              </c:layout>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A4E5-4A47-9535-40AFEBCD4AE7}"/>
                </c:ext>
              </c:extLst>
            </c:dLbl>
            <c:dLbl>
              <c:idx val="4"/>
              <c:layout>
                <c:manualLayout>
                  <c:x val="-1.8704966320750891E-2"/>
                  <c:y val="-4.899147008357186E-3"/>
                </c:manualLayout>
              </c:layout>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A4E5-4A47-9535-40AFEBCD4AE7}"/>
                </c:ext>
              </c:extLst>
            </c:dLbl>
            <c:dLbl>
              <c:idx val="5"/>
              <c:layout>
                <c:manualLayout>
                  <c:x val="3.4915937132068066E-2"/>
                  <c:y val="-7.3487205125357339E-3"/>
                </c:manualLayout>
              </c:layout>
              <c:tx>
                <c:rich>
                  <a:bodyPr/>
                  <a:lstStyle/>
                  <a:p>
                    <a:r>
                      <a:rPr lang="en-US" smtClean="0"/>
                      <a:t>60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A4E5-4A47-9535-40AFEBCD4AE7}"/>
                </c:ext>
              </c:extLst>
            </c:dLbl>
            <c:dLbl>
              <c:idx val="6"/>
              <c:layout>
                <c:manualLayout>
                  <c:x val="4.2397923660368389E-2"/>
                  <c:y val="-7.3487205125356446E-3"/>
                </c:manualLayout>
              </c:layout>
              <c:tx>
                <c:rich>
                  <a:bodyPr/>
                  <a:lstStyle/>
                  <a:p>
                    <a:r>
                      <a:rPr lang="en-US" smtClean="0"/>
                      <a:t>60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A4E5-4A47-9535-40AFEBCD4AE7}"/>
                </c:ext>
              </c:extLst>
            </c:dLbl>
            <c:dLbl>
              <c:idx val="7"/>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A4E5-4A47-9535-40AFEBCD4AE7}"/>
                </c:ext>
              </c:extLst>
            </c:dLbl>
            <c:dLbl>
              <c:idx val="8"/>
              <c:layout>
                <c:manualLayout>
                  <c:x val="4.8632912433952076E-2"/>
                  <c:y val="-8.9816657583520669E-17"/>
                </c:manualLayout>
              </c:layout>
              <c:tx>
                <c:rich>
                  <a:bodyPr/>
                  <a:lstStyle/>
                  <a:p>
                    <a:r>
                      <a:rPr lang="en-US" smtClean="0"/>
                      <a:t>60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A4E5-4A47-9535-40AFEBCD4AE7}"/>
                </c:ext>
              </c:extLst>
            </c:dLbl>
            <c:dLbl>
              <c:idx val="9"/>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A4E5-4A47-9535-40AFEBCD4AE7}"/>
                </c:ext>
              </c:extLst>
            </c:dLbl>
            <c:dLbl>
              <c:idx val="10"/>
              <c:layout>
                <c:manualLayout>
                  <c:x val="5.6114898962252212E-2"/>
                  <c:y val="-2.4495735041785479E-3"/>
                </c:manualLayout>
              </c:layout>
              <c:tx>
                <c:rich>
                  <a:bodyPr/>
                  <a:lstStyle/>
                  <a:p>
                    <a:r>
                      <a:rPr lang="en-US" smtClean="0"/>
                      <a:t>60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A4E5-4A47-9535-40AFEBCD4AE7}"/>
                </c:ext>
              </c:extLst>
            </c:dLbl>
            <c:dLbl>
              <c:idx val="11"/>
              <c:layout>
                <c:manualLayout>
                  <c:x val="6.3596885490552618E-2"/>
                  <c:y val="-4.8991470083570958E-3"/>
                </c:manualLayout>
              </c:layout>
              <c:tx>
                <c:rich>
                  <a:bodyPr/>
                  <a:lstStyle/>
                  <a:p>
                    <a:r>
                      <a:rPr lang="en-US" smtClean="0"/>
                      <a:t>60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A4E5-4A47-9535-40AFEBCD4AE7}"/>
                </c:ext>
              </c:extLst>
            </c:dLbl>
            <c:dLbl>
              <c:idx val="12"/>
              <c:layout>
                <c:manualLayout>
                  <c:x val="3.8656930396218314E-2"/>
                  <c:y val="4.8991470083570958E-3"/>
                </c:manualLayout>
              </c:layout>
              <c:tx>
                <c:rich>
                  <a:bodyPr/>
                  <a:lstStyle/>
                  <a:p>
                    <a:r>
                      <a:rPr lang="en-US" smtClean="0"/>
                      <a:t>50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A4E5-4A47-9535-40AFEBCD4AE7}"/>
                </c:ext>
              </c:extLst>
            </c:dLbl>
            <c:dLbl>
              <c:idx val="13"/>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A4E5-4A47-9535-40AFEBCD4AE7}"/>
                </c:ext>
              </c:extLst>
            </c:dLbl>
            <c:dLbl>
              <c:idx val="14"/>
              <c:layout>
                <c:manualLayout>
                  <c:x val="2.9927946113201279E-2"/>
                  <c:y val="0"/>
                </c:manualLayout>
              </c:layout>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A4E5-4A47-9535-40AFEBCD4AE7}"/>
                </c:ext>
              </c:extLst>
            </c:dLbl>
            <c:dLbl>
              <c:idx val="15"/>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A4E5-4A47-9535-40AFEBCD4AE7}"/>
                </c:ext>
              </c:extLst>
            </c:dLbl>
            <c:dLbl>
              <c:idx val="16"/>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A4E5-4A47-9535-40AFEBCD4AE7}"/>
                </c:ext>
              </c:extLst>
            </c:dLbl>
            <c:dLbl>
              <c:idx val="17"/>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A4E5-4A47-9535-40AFEBCD4AE7}"/>
                </c:ext>
              </c:extLst>
            </c:dLbl>
            <c:dLbl>
              <c:idx val="18"/>
              <c:layout>
                <c:manualLayout>
                  <c:x val="4.3644921415085108E-2"/>
                  <c:y val="-4.8991470083571183E-3"/>
                </c:manualLayout>
              </c:layout>
              <c:tx>
                <c:rich>
                  <a:bodyPr/>
                  <a:lstStyle/>
                  <a:p>
                    <a:r>
                      <a:rPr lang="en-US" smtClean="0"/>
                      <a:t>40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A4E5-4A47-9535-40AFEBCD4AE7}"/>
                </c:ext>
              </c:extLst>
            </c:dLbl>
            <c:dLbl>
              <c:idx val="19"/>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A4E5-4A47-9535-40AFEBCD4AE7}"/>
                </c:ext>
              </c:extLst>
            </c:dLbl>
            <c:dLbl>
              <c:idx val="20"/>
              <c:tx>
                <c:rich>
                  <a:bodyPr/>
                  <a:lstStyle/>
                  <a:p>
                    <a:r>
                      <a:rPr lang="en-US" smtClean="0"/>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A4E5-4A47-9535-40AFEBCD4AE7}"/>
                </c:ext>
              </c:extLst>
            </c:dLbl>
            <c:dLbl>
              <c:idx val="21"/>
              <c:tx>
                <c:rich>
                  <a:bodyPr/>
                  <a:lstStyle/>
                  <a:p>
                    <a:r>
                      <a:rPr lang="en-US" smtClean="0"/>
                      <a:t>20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A4E5-4A47-9535-40AFEBCD4AE7}"/>
                </c:ext>
              </c:extLst>
            </c:dLbl>
            <c:dLbl>
              <c:idx val="22"/>
              <c:tx>
                <c:rich>
                  <a:bodyPr/>
                  <a:lstStyle/>
                  <a:p>
                    <a:r>
                      <a:rPr lang="en-US" smtClean="0"/>
                      <a:t>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A4E5-4A47-9535-40AFEBCD4AE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'[Diagramm in Microsoft PowerPoint]H_sortiert_einzel'!$A$60:$A$82</c:f>
              <c:strCache>
                <c:ptCount val="23"/>
                <c:pt idx="0">
                  <c:v> Maßnahmen für Kinder und Jugendliche mit (drohender) Behinderung</c:v>
                </c:pt>
                <c:pt idx="1">
                  <c:v>PSG ist Inhalt von Bewerbungs-/Einstellungsgesprächen</c:v>
                </c:pt>
                <c:pt idx="2">
                  <c:v>Berücksichtigung des Themas in den Arbeitsverträgen</c:v>
                </c:pt>
                <c:pt idx="3">
                  <c:v>Risikoanalyse zu  sexualisierter Gewalt</c:v>
                </c:pt>
                <c:pt idx="4">
                  <c:v>Erweitertes Führungszeugnis von ehrenamtlichen Mitarbeiter/innen</c:v>
                </c:pt>
                <c:pt idx="5">
                  <c:v>Einbezug von Kindern/Jugendlichen in die Präventionsentwicklung</c:v>
                </c:pt>
                <c:pt idx="6">
                  <c:v>Informationen für Eltern</c:v>
                </c:pt>
                <c:pt idx="7">
                  <c:v>Stärkung der Selbstbehauptung von Kindern und Jugendlichen</c:v>
                </c:pt>
                <c:pt idx="8">
                  <c:v>Angebote für Mädchen/Frauen mit (drohender) Behinderung</c:v>
                </c:pt>
                <c:pt idx="9">
                  <c:v>Rechtsordnung ermöglicht rechtliche Konsequenzen </c:v>
                </c:pt>
                <c:pt idx="10">
                  <c:v>Professioneller Kontakt zu einem Rechtsbeistand</c:v>
                </c:pt>
                <c:pt idx="11">
                  <c:v>Konzept zur Aufarbeitung von Vorfällen</c:v>
                </c:pt>
                <c:pt idx="12">
                  <c:v>Erweitertes Führungszeugnis von hauptberuflichen Mitarbeiter/innen</c:v>
                </c:pt>
                <c:pt idx="13">
                  <c:v>Schriftliches Konzept zur PSG</c:v>
                </c:pt>
                <c:pt idx="14">
                  <c:v>Bestandteil der Satzung</c:v>
                </c:pt>
                <c:pt idx="15">
                  <c:v>Regelmäßige Schulung zum Thema</c:v>
                </c:pt>
                <c:pt idx="16">
                  <c:v>Verfahrensplan zum Umgang mit Verdachtsfällen/Vorfällen</c:v>
                </c:pt>
                <c:pt idx="17">
                  <c:v>Einschalten externer Beratungsstelle</c:v>
                </c:pt>
                <c:pt idx="18">
                  <c:v>Regeln für den Umgang mit Kindern/Jugendlichen</c:v>
                </c:pt>
                <c:pt idx="19">
                  <c:v>Ansprechpartner/in ist öffentlich bekannt gemacht</c:v>
                </c:pt>
                <c:pt idx="20">
                  <c:v>Selbstverpflichtung (z.B. Ehren-/Verhaltenskodex) zu PSG</c:v>
                </c:pt>
                <c:pt idx="21">
                  <c:v>Regelmäßige Information über PSG (z.B. Flyer)</c:v>
                </c:pt>
                <c:pt idx="22">
                  <c:v>Verankerung von PSG in der Aus-/Fort-/Weiterbildung </c:v>
                </c:pt>
              </c:strCache>
            </c:strRef>
          </c:cat>
          <c:val>
            <c:numRef>
              <c:f>'[Diagramm in Microsoft PowerPoint]H_sortiert_einzel'!$D$60:$D$82</c:f>
              <c:numCache>
                <c:formatCode>0.0</c:formatCode>
                <c:ptCount val="23"/>
                <c:pt idx="0">
                  <c:v>80</c:v>
                </c:pt>
                <c:pt idx="1">
                  <c:v>80</c:v>
                </c:pt>
                <c:pt idx="2">
                  <c:v>60</c:v>
                </c:pt>
                <c:pt idx="3">
                  <c:v>40</c:v>
                </c:pt>
                <c:pt idx="4">
                  <c:v>40</c:v>
                </c:pt>
                <c:pt idx="5">
                  <c:v>60</c:v>
                </c:pt>
                <c:pt idx="6">
                  <c:v>60</c:v>
                </c:pt>
                <c:pt idx="7">
                  <c:v>40</c:v>
                </c:pt>
                <c:pt idx="8">
                  <c:v>60</c:v>
                </c:pt>
                <c:pt idx="9">
                  <c:v>40</c:v>
                </c:pt>
                <c:pt idx="10">
                  <c:v>60</c:v>
                </c:pt>
                <c:pt idx="11">
                  <c:v>60</c:v>
                </c:pt>
                <c:pt idx="12">
                  <c:v>50</c:v>
                </c:pt>
                <c:pt idx="13">
                  <c:v>0</c:v>
                </c:pt>
                <c:pt idx="14">
                  <c:v>40</c:v>
                </c:pt>
                <c:pt idx="15">
                  <c:v>20</c:v>
                </c:pt>
                <c:pt idx="16">
                  <c:v>20</c:v>
                </c:pt>
                <c:pt idx="17">
                  <c:v>0</c:v>
                </c:pt>
                <c:pt idx="18">
                  <c:v>40</c:v>
                </c:pt>
                <c:pt idx="19">
                  <c:v>20</c:v>
                </c:pt>
                <c:pt idx="20">
                  <c:v>20</c:v>
                </c:pt>
                <c:pt idx="21">
                  <c:v>20</c:v>
                </c:pt>
                <c:pt idx="22">
                  <c:v>0</c:v>
                </c:pt>
              </c:numCache>
            </c:numRef>
          </c:val>
          <c:extLst>
            <c:ext xmlns:c16="http://schemas.microsoft.com/office/drawing/2014/chart" uri="{C3380CC4-5D6E-409C-BE32-E72D297353CC}">
              <c16:uniqueId val="{00000047-A4E5-4A47-9535-40AFEBCD4AE7}"/>
            </c:ext>
          </c:extLst>
        </c:ser>
        <c:dLbls>
          <c:showLegendKey val="0"/>
          <c:showVal val="0"/>
          <c:showCatName val="0"/>
          <c:showSerName val="0"/>
          <c:showPercent val="0"/>
          <c:showBubbleSize val="0"/>
        </c:dLbls>
        <c:gapWidth val="150"/>
        <c:overlap val="100"/>
        <c:axId val="117727616"/>
        <c:axId val="117729152"/>
      </c:barChart>
      <c:catAx>
        <c:axId val="117727616"/>
        <c:scaling>
          <c:orientation val="minMax"/>
        </c:scaling>
        <c:delete val="0"/>
        <c:axPos val="l"/>
        <c:numFmt formatCode="General" sourceLinked="0"/>
        <c:majorTickMark val="out"/>
        <c:minorTickMark val="none"/>
        <c:tickLblPos val="nextTo"/>
        <c:crossAx val="117729152"/>
        <c:crosses val="autoZero"/>
        <c:auto val="1"/>
        <c:lblAlgn val="ctr"/>
        <c:lblOffset val="100"/>
        <c:noMultiLvlLbl val="0"/>
      </c:catAx>
      <c:valAx>
        <c:axId val="117729152"/>
        <c:scaling>
          <c:orientation val="minMax"/>
        </c:scaling>
        <c:delete val="0"/>
        <c:axPos val="b"/>
        <c:majorGridlines/>
        <c:numFmt formatCode="0%" sourceLinked="1"/>
        <c:majorTickMark val="out"/>
        <c:minorTickMark val="none"/>
        <c:tickLblPos val="nextTo"/>
        <c:crossAx val="117727616"/>
        <c:crosses val="autoZero"/>
        <c:crossBetween val="between"/>
      </c:valAx>
    </c:plotArea>
    <c:legend>
      <c:legendPos val="r"/>
      <c:layout>
        <c:manualLayout>
          <c:xMode val="edge"/>
          <c:yMode val="edge"/>
          <c:x val="0"/>
          <c:y val="0.92830062532734459"/>
          <c:w val="0.36546823636518416"/>
          <c:h val="5.7203309221349835E-2"/>
        </c:manualLayout>
      </c:layout>
      <c:overlay val="0"/>
      <c:spPr>
        <a:ln>
          <a:noFill/>
        </a:ln>
      </c:spPr>
    </c:legend>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90311023210764"/>
          <c:y val="5.6438173536273749E-2"/>
          <c:w val="0.47640080845495864"/>
          <c:h val="0.82045022775247189"/>
        </c:manualLayout>
      </c:layout>
      <c:barChart>
        <c:barDir val="bar"/>
        <c:grouping val="clustered"/>
        <c:varyColors val="0"/>
        <c:ser>
          <c:idx val="0"/>
          <c:order val="0"/>
          <c:tx>
            <c:strRef>
              <c:f>Tabelle1!$B$1</c:f>
              <c:strCache>
                <c:ptCount val="1"/>
                <c:pt idx="0">
                  <c:v>Spalte1</c:v>
                </c:pt>
              </c:strCache>
            </c:strRef>
          </c:tx>
          <c:spPr>
            <a:solidFill>
              <a:srgbClr val="005696"/>
            </a:solidFill>
          </c:spPr>
          <c:invertIfNegative val="0"/>
          <c:dLbls>
            <c:dLbl>
              <c:idx val="0"/>
              <c:layout>
                <c:manualLayout>
                  <c:x val="9.7222222222222224E-3"/>
                  <c:y val="-1.4946550194987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E2-4D26-BF26-91983C548467}"/>
                </c:ext>
              </c:extLst>
            </c:dLbl>
            <c:dLbl>
              <c:idx val="1"/>
              <c:layout>
                <c:manualLayout>
                  <c:x val="1.3888779527559156E-2"/>
                  <c:y val="-1.4946785573730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E2-4D26-BF26-91983C548467}"/>
                </c:ext>
              </c:extLst>
            </c:dLbl>
            <c:dLbl>
              <c:idx val="2"/>
              <c:layout>
                <c:manualLayout>
                  <c:x val="9.7222222222222224E-3"/>
                  <c:y val="-1.4946550194987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E2-4D26-BF26-91983C548467}"/>
                </c:ext>
              </c:extLst>
            </c:dLbl>
            <c:spPr>
              <a:noFill/>
              <a:ln>
                <a:noFill/>
              </a:ln>
              <a:effectLst/>
            </c:spPr>
            <c:txPr>
              <a:bodyPr/>
              <a:lstStyle/>
              <a:p>
                <a:pPr>
                  <a:defRPr sz="2200" b="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In unserem Verein wird über sexualisierte Gewalt und präventive Maßnahmen offen gesprochen.</c:v>
                </c:pt>
                <c:pt idx="1">
                  <c:v>Unser Verein setzt sich aktiv gegen sexualisierte Gewalt im Sport ein.</c:v>
                </c:pt>
                <c:pt idx="2">
                  <c:v>Unser Verein verfügt über fundierte Kenntnisse zur Vorbeugung von sex. Gewalt.</c:v>
                </c:pt>
                <c:pt idx="3">
                  <c:v>Die Prävention sexualisierter Gewalt ist ein relevantes Thema für Sportvereine.</c:v>
                </c:pt>
              </c:strCache>
            </c:strRef>
          </c:cat>
          <c:val>
            <c:numRef>
              <c:f>Tabelle1!$B$2:$B$5</c:f>
              <c:numCache>
                <c:formatCode>General</c:formatCode>
                <c:ptCount val="4"/>
                <c:pt idx="0">
                  <c:v>39</c:v>
                </c:pt>
                <c:pt idx="1">
                  <c:v>38</c:v>
                </c:pt>
                <c:pt idx="2">
                  <c:v>36</c:v>
                </c:pt>
                <c:pt idx="3">
                  <c:v>49</c:v>
                </c:pt>
              </c:numCache>
            </c:numRef>
          </c:val>
          <c:extLst>
            <c:ext xmlns:c16="http://schemas.microsoft.com/office/drawing/2014/chart" uri="{C3380CC4-5D6E-409C-BE32-E72D297353CC}">
              <c16:uniqueId val="{00000003-68E2-4D26-BF26-91983C548467}"/>
            </c:ext>
          </c:extLst>
        </c:ser>
        <c:dLbls>
          <c:showLegendKey val="0"/>
          <c:showVal val="0"/>
          <c:showCatName val="0"/>
          <c:showSerName val="0"/>
          <c:showPercent val="0"/>
          <c:showBubbleSize val="0"/>
        </c:dLbls>
        <c:gapWidth val="150"/>
        <c:axId val="117010816"/>
        <c:axId val="117012352"/>
      </c:barChart>
      <c:catAx>
        <c:axId val="117010816"/>
        <c:scaling>
          <c:orientation val="minMax"/>
        </c:scaling>
        <c:delete val="0"/>
        <c:axPos val="l"/>
        <c:numFmt formatCode="General" sourceLinked="0"/>
        <c:majorTickMark val="out"/>
        <c:minorTickMark val="none"/>
        <c:tickLblPos val="nextTo"/>
        <c:crossAx val="117012352"/>
        <c:crosses val="autoZero"/>
        <c:auto val="1"/>
        <c:lblAlgn val="ctr"/>
        <c:lblOffset val="100"/>
        <c:noMultiLvlLbl val="0"/>
      </c:catAx>
      <c:valAx>
        <c:axId val="117012352"/>
        <c:scaling>
          <c:orientation val="minMax"/>
          <c:max val="100"/>
        </c:scaling>
        <c:delete val="0"/>
        <c:axPos val="b"/>
        <c:majorGridlines/>
        <c:numFmt formatCode="General" sourceLinked="1"/>
        <c:majorTickMark val="out"/>
        <c:minorTickMark val="none"/>
        <c:tickLblPos val="nextTo"/>
        <c:crossAx val="117010816"/>
        <c:crosses val="autoZero"/>
        <c:crossBetween val="between"/>
        <c:majorUnit val="20"/>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50156332324264"/>
          <c:y val="4.9707395199386419E-2"/>
          <c:w val="0.70989292971367479"/>
          <c:h val="0.72337872892917665"/>
        </c:manualLayout>
      </c:layout>
      <c:barChart>
        <c:barDir val="bar"/>
        <c:grouping val="percentStacked"/>
        <c:varyColors val="0"/>
        <c:ser>
          <c:idx val="0"/>
          <c:order val="0"/>
          <c:tx>
            <c:strRef>
              <c:f>Tabelle1!$B$1</c:f>
              <c:strCache>
                <c:ptCount val="1"/>
                <c:pt idx="0">
                  <c:v>Kein Ereignis</c:v>
                </c:pt>
              </c:strCache>
            </c:strRef>
          </c:tx>
          <c:spPr>
            <a:solidFill>
              <a:srgbClr val="E7E6E6">
                <a:lumMod val="75000"/>
              </a:srgbClr>
            </a:solidFill>
            <a:ln>
              <a:solidFill>
                <a:schemeClr val="bg1">
                  <a:lumMod val="50000"/>
                </a:schemeClr>
              </a:solid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0-CFD1-4EE5-B830-43A587CB76AD}"/>
                </c:ext>
              </c:extLst>
            </c:dLbl>
            <c:spPr>
              <a:noFill/>
              <a:ln w="19001">
                <a:noFill/>
              </a:ln>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Tabelle1!$B$2:$B$9</c:f>
              <c:numCache>
                <c:formatCode>0%</c:formatCode>
                <c:ptCount val="8"/>
                <c:pt idx="0">
                  <c:v>0.52200000000000002</c:v>
                </c:pt>
                <c:pt idx="1">
                  <c:v>0.76200000000000112</c:v>
                </c:pt>
                <c:pt idx="2">
                  <c:v>0.63300000000000112</c:v>
                </c:pt>
                <c:pt idx="3">
                  <c:v>0.60000000000000064</c:v>
                </c:pt>
                <c:pt idx="4">
                  <c:v>0.63200000000000112</c:v>
                </c:pt>
                <c:pt idx="5">
                  <c:v>0.52400000000000002</c:v>
                </c:pt>
                <c:pt idx="6">
                  <c:v>0.63200000000000112</c:v>
                </c:pt>
                <c:pt idx="7">
                  <c:v>0.56999999999999995</c:v>
                </c:pt>
              </c:numCache>
            </c:numRef>
          </c:val>
          <c:extLst>
            <c:ext xmlns:c16="http://schemas.microsoft.com/office/drawing/2014/chart" uri="{C3380CC4-5D6E-409C-BE32-E72D297353CC}">
              <c16:uniqueId val="{00000001-CFD1-4EE5-B830-43A587CB76AD}"/>
            </c:ext>
          </c:extLst>
        </c:ser>
        <c:ser>
          <c:idx val="1"/>
          <c:order val="1"/>
          <c:tx>
            <c:strRef>
              <c:f>Tabelle1!$C$1</c:f>
              <c:strCache>
                <c:ptCount val="1"/>
                <c:pt idx="0">
                  <c:v>Sexualisierte Gewalt ohne Körperkontakt</c:v>
                </c:pt>
              </c:strCache>
            </c:strRef>
          </c:tx>
          <c:spPr>
            <a:solidFill>
              <a:srgbClr val="FFFF00"/>
            </a:solidFill>
            <a:ln>
              <a:solidFill>
                <a:schemeClr val="bg1">
                  <a:lumMod val="50000"/>
                </a:schemeClr>
              </a:solidFill>
            </a:ln>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2-CFD1-4EE5-B830-43A587CB76AD}"/>
                </c:ext>
              </c:extLst>
            </c:dLbl>
            <c:dLbl>
              <c:idx val="12"/>
              <c:delete val="1"/>
              <c:extLst>
                <c:ext xmlns:c15="http://schemas.microsoft.com/office/drawing/2012/chart" uri="{CE6537A1-D6FC-4f65-9D91-7224C49458BB}"/>
                <c:ext xmlns:c16="http://schemas.microsoft.com/office/drawing/2014/chart" uri="{C3380CC4-5D6E-409C-BE32-E72D297353CC}">
                  <c16:uniqueId val="{00000003-CFD1-4EE5-B830-43A587CB76AD}"/>
                </c:ext>
              </c:extLst>
            </c:dLbl>
            <c:dLbl>
              <c:idx val="13"/>
              <c:delete val="1"/>
              <c:extLst>
                <c:ext xmlns:c15="http://schemas.microsoft.com/office/drawing/2012/chart" uri="{CE6537A1-D6FC-4f65-9D91-7224C49458BB}"/>
                <c:ext xmlns:c16="http://schemas.microsoft.com/office/drawing/2014/chart" uri="{C3380CC4-5D6E-409C-BE32-E72D297353CC}">
                  <c16:uniqueId val="{00000004-CFD1-4EE5-B830-43A587CB76AD}"/>
                </c:ext>
              </c:extLst>
            </c:dLbl>
            <c:spPr>
              <a:noFill/>
              <a:ln w="19001">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Tabelle1!$C$2:$C$9</c:f>
              <c:numCache>
                <c:formatCode>0%</c:formatCode>
                <c:ptCount val="8"/>
                <c:pt idx="0">
                  <c:v>0.18100000000000024</c:v>
                </c:pt>
                <c:pt idx="1">
                  <c:v>0.13200000000000001</c:v>
                </c:pt>
                <c:pt idx="2">
                  <c:v>0.16300000000000001</c:v>
                </c:pt>
                <c:pt idx="3">
                  <c:v>0.14200000000000004</c:v>
                </c:pt>
                <c:pt idx="4">
                  <c:v>0.15900000000000028</c:v>
                </c:pt>
                <c:pt idx="5">
                  <c:v>0.17500000000000004</c:v>
                </c:pt>
                <c:pt idx="6">
                  <c:v>0.16200000000000001</c:v>
                </c:pt>
                <c:pt idx="7">
                  <c:v>0.129</c:v>
                </c:pt>
              </c:numCache>
            </c:numRef>
          </c:val>
          <c:extLst>
            <c:ext xmlns:c16="http://schemas.microsoft.com/office/drawing/2014/chart" uri="{C3380CC4-5D6E-409C-BE32-E72D297353CC}">
              <c16:uniqueId val="{00000005-CFD1-4EE5-B830-43A587CB76AD}"/>
            </c:ext>
          </c:extLst>
        </c:ser>
        <c:ser>
          <c:idx val="2"/>
          <c:order val="2"/>
          <c:tx>
            <c:strRef>
              <c:f>Tabelle1!$D$1</c:f>
              <c:strCache>
                <c:ptCount val="1"/>
                <c:pt idx="0">
                  <c:v>Sexuelle Grenzverletzungen</c:v>
                </c:pt>
              </c:strCache>
            </c:strRef>
          </c:tx>
          <c:spPr>
            <a:solidFill>
              <a:srgbClr val="FFE682">
                <a:lumMod val="75000"/>
              </a:srgbClr>
            </a:solidFill>
            <a:ln w="0">
              <a:solidFill>
                <a:schemeClr val="bg1">
                  <a:lumMod val="50000"/>
                </a:schemeClr>
              </a:solidFill>
            </a:ln>
          </c:spPr>
          <c:invertIfNegative val="0"/>
          <c:dLbls>
            <c:spPr>
              <a:noFill/>
              <a:ln w="1902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Tabelle1!$D$2:$D$9</c:f>
              <c:numCache>
                <c:formatCode>0%</c:formatCode>
                <c:ptCount val="8"/>
                <c:pt idx="0">
                  <c:v>0.24700000000000025</c:v>
                </c:pt>
                <c:pt idx="1">
                  <c:v>9.2000000000000026E-2</c:v>
                </c:pt>
                <c:pt idx="2">
                  <c:v>0.17500000000000004</c:v>
                </c:pt>
                <c:pt idx="3">
                  <c:v>0.20400000000000001</c:v>
                </c:pt>
                <c:pt idx="4">
                  <c:v>0.18000000000000024</c:v>
                </c:pt>
                <c:pt idx="5">
                  <c:v>0.17500000000000004</c:v>
                </c:pt>
                <c:pt idx="6">
                  <c:v>0.17500000000000004</c:v>
                </c:pt>
                <c:pt idx="7">
                  <c:v>0.24700000000000025</c:v>
                </c:pt>
              </c:numCache>
            </c:numRef>
          </c:val>
          <c:extLst>
            <c:ext xmlns:c16="http://schemas.microsoft.com/office/drawing/2014/chart" uri="{C3380CC4-5D6E-409C-BE32-E72D297353CC}">
              <c16:uniqueId val="{00000006-CFD1-4EE5-B830-43A587CB76AD}"/>
            </c:ext>
          </c:extLst>
        </c:ser>
        <c:ser>
          <c:idx val="3"/>
          <c:order val="3"/>
          <c:tx>
            <c:strRef>
              <c:f>Tabelle1!$E$1</c:f>
              <c:strCache>
                <c:ptCount val="1"/>
                <c:pt idx="0">
                  <c:v>Sexualisierte Gewalt mit Körperkontakt</c:v>
                </c:pt>
              </c:strCache>
            </c:strRef>
          </c:tx>
          <c:spPr>
            <a:solidFill>
              <a:srgbClr val="FFE682">
                <a:lumMod val="50000"/>
              </a:srgbClr>
            </a:solidFill>
            <a:ln>
              <a:solidFill>
                <a:schemeClr val="bg1">
                  <a:lumMod val="50000"/>
                </a:schemeClr>
              </a:solidFill>
            </a:ln>
          </c:spPr>
          <c:invertIfNegative val="0"/>
          <c:dPt>
            <c:idx val="1"/>
            <c:invertIfNegative val="0"/>
            <c:bubble3D val="0"/>
            <c:spPr>
              <a:solidFill>
                <a:srgbClr val="FF9933"/>
              </a:solidFill>
              <a:ln>
                <a:solidFill>
                  <a:schemeClr val="bg1">
                    <a:lumMod val="50000"/>
                  </a:schemeClr>
                </a:solidFill>
              </a:ln>
            </c:spPr>
            <c:extLst>
              <c:ext xmlns:c16="http://schemas.microsoft.com/office/drawing/2014/chart" uri="{C3380CC4-5D6E-409C-BE32-E72D297353CC}">
                <c16:uniqueId val="{00000008-CFD1-4EE5-B830-43A587CB76AD}"/>
              </c:ext>
            </c:extLst>
          </c:dPt>
          <c:dLbls>
            <c:dLbl>
              <c:idx val="1"/>
              <c:layout>
                <c:manualLayout>
                  <c:x val="5.5555555555555558E-3"/>
                  <c:y val="-5.0384285070662624E-3"/>
                </c:manualLayout>
              </c:layout>
              <c:spPr>
                <a:noFill/>
                <a:ln w="19026">
                  <a:noFill/>
                </a:ln>
              </c:spPr>
              <c:txPr>
                <a:bodyPr/>
                <a:lstStyle/>
                <a:p>
                  <a:pPr>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D1-4EE5-B830-43A587CB76AD}"/>
                </c:ext>
              </c:extLst>
            </c:dLbl>
            <c:spPr>
              <a:solidFill>
                <a:srgbClr val="FF9933"/>
              </a:solidFill>
              <a:ln w="1902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Tabelle1!$E$2:$E$9</c:f>
              <c:numCache>
                <c:formatCode>0%</c:formatCode>
                <c:ptCount val="8"/>
                <c:pt idx="0">
                  <c:v>4.9000000000000078E-2</c:v>
                </c:pt>
                <c:pt idx="1">
                  <c:v>1.2999999999999998E-2</c:v>
                </c:pt>
                <c:pt idx="2">
                  <c:v>3.0000000000000002E-2</c:v>
                </c:pt>
                <c:pt idx="3">
                  <c:v>5.3000000000000012E-2</c:v>
                </c:pt>
                <c:pt idx="4">
                  <c:v>2.9000000000000001E-2</c:v>
                </c:pt>
                <c:pt idx="5">
                  <c:v>0.127</c:v>
                </c:pt>
                <c:pt idx="6">
                  <c:v>3.2000000000000042E-2</c:v>
                </c:pt>
                <c:pt idx="7">
                  <c:v>5.3999999999999999E-2</c:v>
                </c:pt>
              </c:numCache>
            </c:numRef>
          </c:val>
          <c:extLst>
            <c:ext xmlns:c16="http://schemas.microsoft.com/office/drawing/2014/chart" uri="{C3380CC4-5D6E-409C-BE32-E72D297353CC}">
              <c16:uniqueId val="{00000009-CFD1-4EE5-B830-43A587CB76AD}"/>
            </c:ext>
          </c:extLst>
        </c:ser>
        <c:dLbls>
          <c:showLegendKey val="0"/>
          <c:showVal val="0"/>
          <c:showCatName val="0"/>
          <c:showSerName val="0"/>
          <c:showPercent val="0"/>
          <c:showBubbleSize val="0"/>
        </c:dLbls>
        <c:gapWidth val="59"/>
        <c:overlap val="100"/>
        <c:axId val="112661248"/>
        <c:axId val="112662784"/>
      </c:barChart>
      <c:catAx>
        <c:axId val="112661248"/>
        <c:scaling>
          <c:orientation val="maxMin"/>
        </c:scaling>
        <c:delete val="0"/>
        <c:axPos val="l"/>
        <c:numFmt formatCode="General" sourceLinked="1"/>
        <c:majorTickMark val="none"/>
        <c:minorTickMark val="none"/>
        <c:tickLblPos val="nextTo"/>
        <c:spPr>
          <a:noFill/>
          <a:ln w="14415" cap="flat" cmpd="sng" algn="ctr">
            <a:solidFill>
              <a:schemeClr val="tx1">
                <a:lumMod val="15000"/>
                <a:lumOff val="85000"/>
              </a:schemeClr>
            </a:solidFill>
            <a:round/>
          </a:ln>
          <a:effectLst/>
        </c:spPr>
        <c:txPr>
          <a:bodyPr rot="-60000000" vert="horz"/>
          <a:lstStyle/>
          <a:p>
            <a:pPr>
              <a:defRPr/>
            </a:pPr>
            <a:endParaRPr lang="de-DE"/>
          </a:p>
        </c:txPr>
        <c:crossAx val="112662784"/>
        <c:crosses val="autoZero"/>
        <c:auto val="1"/>
        <c:lblAlgn val="ctr"/>
        <c:lblOffset val="100"/>
        <c:noMultiLvlLbl val="0"/>
      </c:catAx>
      <c:valAx>
        <c:axId val="112662784"/>
        <c:scaling>
          <c:orientation val="minMax"/>
          <c:max val="1"/>
          <c:min val="0"/>
        </c:scaling>
        <c:delete val="0"/>
        <c:axPos val="b"/>
        <c:majorGridlines>
          <c:spPr>
            <a:ln w="14415" cap="flat" cmpd="sng" algn="ctr">
              <a:solidFill>
                <a:schemeClr val="tx1">
                  <a:lumMod val="15000"/>
                  <a:lumOff val="85000"/>
                </a:schemeClr>
              </a:solidFill>
              <a:round/>
            </a:ln>
            <a:effectLst/>
          </c:spPr>
        </c:majorGridlines>
        <c:numFmt formatCode="0%" sourceLinked="1"/>
        <c:majorTickMark val="none"/>
        <c:minorTickMark val="none"/>
        <c:tickLblPos val="nextTo"/>
        <c:spPr>
          <a:ln w="4750">
            <a:noFill/>
          </a:ln>
        </c:spPr>
        <c:txPr>
          <a:bodyPr rot="-60000000" vert="horz"/>
          <a:lstStyle/>
          <a:p>
            <a:pPr>
              <a:defRPr/>
            </a:pPr>
            <a:endParaRPr lang="de-DE"/>
          </a:p>
        </c:txPr>
        <c:crossAx val="112661248"/>
        <c:crosses val="max"/>
        <c:crossBetween val="between"/>
      </c:valAx>
      <c:spPr>
        <a:noFill/>
        <a:ln w="19026">
          <a:noFill/>
        </a:ln>
      </c:spPr>
    </c:plotArea>
    <c:legend>
      <c:legendPos val="b"/>
      <c:layout>
        <c:manualLayout>
          <c:xMode val="edge"/>
          <c:yMode val="edge"/>
          <c:x val="9.7222222222222224E-2"/>
          <c:y val="0.84597513927095513"/>
          <c:w val="0.8215690069991255"/>
          <c:h val="0.10032606569022158"/>
        </c:manualLayout>
      </c:layout>
      <c:overlay val="0"/>
    </c:legend>
    <c:plotVisOnly val="1"/>
    <c:dispBlanksAs val="gap"/>
    <c:showDLblsOverMax val="0"/>
  </c:chart>
  <c:spPr>
    <a:solidFill>
      <a:srgbClr val="FFFFFF"/>
    </a:solidFill>
    <a:ln>
      <a:noFill/>
    </a:ln>
  </c:spPr>
  <c:txPr>
    <a:bodyPr/>
    <a:lstStyle/>
    <a:p>
      <a:pPr>
        <a:defRPr sz="1400" b="1">
          <a:latin typeface="+mn-lt"/>
          <a:cs typeface="Calibri" panose="020F0502020204030204" pitchFamily="34" charset="0"/>
        </a:defRPr>
      </a:pPr>
      <a:endParaRPr lang="de-DE"/>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83725648606461"/>
          <c:y val="0.16544492568819055"/>
          <c:w val="0.50799681912365724"/>
          <c:h val="0.71142572052524844"/>
        </c:manualLayout>
      </c:layout>
      <c:barChart>
        <c:barDir val="bar"/>
        <c:grouping val="percentStacked"/>
        <c:varyColors val="0"/>
        <c:ser>
          <c:idx val="0"/>
          <c:order val="0"/>
          <c:tx>
            <c:strRef>
              <c:f>Tabelle7!$D$1</c:f>
              <c:strCache>
                <c:ptCount val="1"/>
                <c:pt idx="0">
                  <c:v>vorhanden</c:v>
                </c:pt>
              </c:strCache>
            </c:strRef>
          </c:tx>
          <c:spPr>
            <a:solidFill>
              <a:srgbClr val="92D050"/>
            </a:solidFill>
            <a:ln>
              <a:noFill/>
            </a:ln>
          </c:spPr>
          <c:invertIfNegative val="0"/>
          <c:dLbls>
            <c:spPr>
              <a:noFill/>
              <a:ln>
                <a:noFill/>
              </a:ln>
              <a:effectLst/>
            </c:spPr>
            <c:txPr>
              <a:bodyPr/>
              <a:lstStyle/>
              <a:p>
                <a:pPr>
                  <a:defRPr sz="15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Tabelle7!$C$2:$C$8</c:f>
              <c:strCache>
                <c:ptCount val="7"/>
                <c:pt idx="0">
                  <c:v>Einbezug von Kindern/Jugendlichen in die Präventionsentwicklung</c:v>
                </c:pt>
                <c:pt idx="1">
                  <c:v>Vereinbarung mit Jugendamt/Kommune (nach §72a SGB VIII)</c:v>
                </c:pt>
                <c:pt idx="2">
                  <c:v>Erweitertes Führungszeugnis von hauptberuflichen Mitarbeiter/-innen</c:v>
                </c:pt>
                <c:pt idx="3">
                  <c:v>Erweitertes Führungszeugnis von ehrenamtlichen Mitarbeiter/-innen</c:v>
                </c:pt>
                <c:pt idx="4">
                  <c:v>Regeln für den Umgang mit Kindern/Jugendlichen</c:v>
                </c:pt>
                <c:pt idx="5">
                  <c:v>Selbstverpflichtung (z.B. Ehren-/ Verhaltenskodex) zu Prävention sexualisierter Gewalt</c:v>
                </c:pt>
                <c:pt idx="6">
                  <c:v>Weiterleitung an externe Beratungsstellen bei Problemen oder Verdachtsfällen</c:v>
                </c:pt>
              </c:strCache>
            </c:strRef>
          </c:cat>
          <c:val>
            <c:numRef>
              <c:f>Tabelle7!$D$2:$D$8</c:f>
              <c:numCache>
                <c:formatCode>General</c:formatCode>
                <c:ptCount val="7"/>
                <c:pt idx="0">
                  <c:v>16</c:v>
                </c:pt>
                <c:pt idx="1">
                  <c:v>18</c:v>
                </c:pt>
                <c:pt idx="2">
                  <c:v>22</c:v>
                </c:pt>
                <c:pt idx="3">
                  <c:v>26</c:v>
                </c:pt>
                <c:pt idx="4">
                  <c:v>29</c:v>
                </c:pt>
                <c:pt idx="5">
                  <c:v>31</c:v>
                </c:pt>
                <c:pt idx="6">
                  <c:v>34</c:v>
                </c:pt>
              </c:numCache>
            </c:numRef>
          </c:val>
          <c:extLst>
            <c:ext xmlns:c16="http://schemas.microsoft.com/office/drawing/2014/chart" uri="{C3380CC4-5D6E-409C-BE32-E72D297353CC}">
              <c16:uniqueId val="{00000000-0723-4BCD-8AF3-C3FCFBF75CD4}"/>
            </c:ext>
          </c:extLst>
        </c:ser>
        <c:ser>
          <c:idx val="1"/>
          <c:order val="1"/>
          <c:tx>
            <c:strRef>
              <c:f>Tabelle7!$E$1</c:f>
              <c:strCache>
                <c:ptCount val="1"/>
                <c:pt idx="0">
                  <c:v>bisher nicht vorhanden, aber geplant</c:v>
                </c:pt>
              </c:strCache>
            </c:strRef>
          </c:tx>
          <c:spPr>
            <a:solidFill>
              <a:srgbClr val="FFC000"/>
            </a:solidFill>
            <a:ln>
              <a:noFill/>
            </a:ln>
          </c:spPr>
          <c:invertIfNegative val="0"/>
          <c:dLbls>
            <c:spPr>
              <a:noFill/>
              <a:ln>
                <a:noFill/>
              </a:ln>
              <a:effectLst/>
            </c:spPr>
            <c:txPr>
              <a:bodyPr/>
              <a:lstStyle/>
              <a:p>
                <a:pPr>
                  <a:defRPr sz="15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Tabelle7!$C$2:$C$8</c:f>
              <c:strCache>
                <c:ptCount val="7"/>
                <c:pt idx="0">
                  <c:v>Einbezug von Kindern/Jugendlichen in die Präventionsentwicklung</c:v>
                </c:pt>
                <c:pt idx="1">
                  <c:v>Vereinbarung mit Jugendamt/Kommune (nach §72a SGB VIII)</c:v>
                </c:pt>
                <c:pt idx="2">
                  <c:v>Erweitertes Führungszeugnis von hauptberuflichen Mitarbeiter/-innen</c:v>
                </c:pt>
                <c:pt idx="3">
                  <c:v>Erweitertes Führungszeugnis von ehrenamtlichen Mitarbeiter/-innen</c:v>
                </c:pt>
                <c:pt idx="4">
                  <c:v>Regeln für den Umgang mit Kindern/Jugendlichen</c:v>
                </c:pt>
                <c:pt idx="5">
                  <c:v>Selbstverpflichtung (z.B. Ehren-/ Verhaltenskodex) zu Prävention sexualisierter Gewalt</c:v>
                </c:pt>
                <c:pt idx="6">
                  <c:v>Weiterleitung an externe Beratungsstellen bei Problemen oder Verdachtsfällen</c:v>
                </c:pt>
              </c:strCache>
            </c:strRef>
          </c:cat>
          <c:val>
            <c:numRef>
              <c:f>Tabelle7!$E$2:$E$8</c:f>
              <c:numCache>
                <c:formatCode>General</c:formatCode>
                <c:ptCount val="7"/>
                <c:pt idx="0">
                  <c:v>15</c:v>
                </c:pt>
                <c:pt idx="1">
                  <c:v>8</c:v>
                </c:pt>
                <c:pt idx="2">
                  <c:v>9</c:v>
                </c:pt>
                <c:pt idx="3">
                  <c:v>12</c:v>
                </c:pt>
                <c:pt idx="4">
                  <c:v>11</c:v>
                </c:pt>
                <c:pt idx="5">
                  <c:v>14</c:v>
                </c:pt>
                <c:pt idx="6">
                  <c:v>14</c:v>
                </c:pt>
              </c:numCache>
            </c:numRef>
          </c:val>
          <c:extLst>
            <c:ext xmlns:c16="http://schemas.microsoft.com/office/drawing/2014/chart" uri="{C3380CC4-5D6E-409C-BE32-E72D297353CC}">
              <c16:uniqueId val="{00000001-0723-4BCD-8AF3-C3FCFBF75CD4}"/>
            </c:ext>
          </c:extLst>
        </c:ser>
        <c:ser>
          <c:idx val="2"/>
          <c:order val="2"/>
          <c:tx>
            <c:strRef>
              <c:f>Tabelle7!$F$1</c:f>
              <c:strCache>
                <c:ptCount val="1"/>
                <c:pt idx="0">
                  <c:v>nicht vorhanden und nicht geplant</c:v>
                </c:pt>
              </c:strCache>
            </c:strRef>
          </c:tx>
          <c:spPr>
            <a:solidFill>
              <a:srgbClr val="FF0000"/>
            </a:solidFill>
            <a:ln>
              <a:noFill/>
            </a:ln>
          </c:spPr>
          <c:invertIfNegative val="0"/>
          <c:dLbls>
            <c:spPr>
              <a:noFill/>
              <a:ln>
                <a:noFill/>
              </a:ln>
              <a:effectLst/>
            </c:spPr>
            <c:txPr>
              <a:bodyPr/>
              <a:lstStyle/>
              <a:p>
                <a:pPr>
                  <a:defRPr sz="15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Tabelle7!$C$2:$C$8</c:f>
              <c:strCache>
                <c:ptCount val="7"/>
                <c:pt idx="0">
                  <c:v>Einbezug von Kindern/Jugendlichen in die Präventionsentwicklung</c:v>
                </c:pt>
                <c:pt idx="1">
                  <c:v>Vereinbarung mit Jugendamt/Kommune (nach §72a SGB VIII)</c:v>
                </c:pt>
                <c:pt idx="2">
                  <c:v>Erweitertes Führungszeugnis von hauptberuflichen Mitarbeiter/-innen</c:v>
                </c:pt>
                <c:pt idx="3">
                  <c:v>Erweitertes Führungszeugnis von ehrenamtlichen Mitarbeiter/-innen</c:v>
                </c:pt>
                <c:pt idx="4">
                  <c:v>Regeln für den Umgang mit Kindern/Jugendlichen</c:v>
                </c:pt>
                <c:pt idx="5">
                  <c:v>Selbstverpflichtung (z.B. Ehren-/ Verhaltenskodex) zu Prävention sexualisierter Gewalt</c:v>
                </c:pt>
                <c:pt idx="6">
                  <c:v>Weiterleitung an externe Beratungsstellen bei Problemen oder Verdachtsfällen</c:v>
                </c:pt>
              </c:strCache>
            </c:strRef>
          </c:cat>
          <c:val>
            <c:numRef>
              <c:f>Tabelle7!$F$2:$F$8</c:f>
              <c:numCache>
                <c:formatCode>General</c:formatCode>
                <c:ptCount val="7"/>
                <c:pt idx="0">
                  <c:v>63</c:v>
                </c:pt>
                <c:pt idx="1">
                  <c:v>66</c:v>
                </c:pt>
                <c:pt idx="2">
                  <c:v>62</c:v>
                </c:pt>
                <c:pt idx="3">
                  <c:v>57</c:v>
                </c:pt>
                <c:pt idx="4">
                  <c:v>55</c:v>
                </c:pt>
                <c:pt idx="5">
                  <c:v>51</c:v>
                </c:pt>
                <c:pt idx="6">
                  <c:v>44</c:v>
                </c:pt>
              </c:numCache>
            </c:numRef>
          </c:val>
          <c:extLst>
            <c:ext xmlns:c16="http://schemas.microsoft.com/office/drawing/2014/chart" uri="{C3380CC4-5D6E-409C-BE32-E72D297353CC}">
              <c16:uniqueId val="{00000002-0723-4BCD-8AF3-C3FCFBF75CD4}"/>
            </c:ext>
          </c:extLst>
        </c:ser>
        <c:ser>
          <c:idx val="3"/>
          <c:order val="3"/>
          <c:tx>
            <c:strRef>
              <c:f>Tabelle7!$G$1</c:f>
              <c:strCache>
                <c:ptCount val="1"/>
                <c:pt idx="0">
                  <c:v>weiß nicht</c:v>
                </c:pt>
              </c:strCache>
            </c:strRef>
          </c:tx>
          <c:spPr>
            <a:solidFill>
              <a:schemeClr val="bg1">
                <a:lumMod val="65000"/>
              </a:schemeClr>
            </a:solidFill>
            <a:ln>
              <a:noFill/>
            </a:ln>
          </c:spPr>
          <c:invertIfNegative val="0"/>
          <c:dLbls>
            <c:spPr>
              <a:noFill/>
              <a:ln>
                <a:noFill/>
              </a:ln>
              <a:effectLst/>
            </c:spPr>
            <c:txPr>
              <a:bodyPr/>
              <a:lstStyle/>
              <a:p>
                <a:pPr>
                  <a:defRPr sz="15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Tabelle7!$C$2:$C$8</c:f>
              <c:strCache>
                <c:ptCount val="7"/>
                <c:pt idx="0">
                  <c:v>Einbezug von Kindern/Jugendlichen in die Präventionsentwicklung</c:v>
                </c:pt>
                <c:pt idx="1">
                  <c:v>Vereinbarung mit Jugendamt/Kommune (nach §72a SGB VIII)</c:v>
                </c:pt>
                <c:pt idx="2">
                  <c:v>Erweitertes Führungszeugnis von hauptberuflichen Mitarbeiter/-innen</c:v>
                </c:pt>
                <c:pt idx="3">
                  <c:v>Erweitertes Führungszeugnis von ehrenamtlichen Mitarbeiter/-innen</c:v>
                </c:pt>
                <c:pt idx="4">
                  <c:v>Regeln für den Umgang mit Kindern/Jugendlichen</c:v>
                </c:pt>
                <c:pt idx="5">
                  <c:v>Selbstverpflichtung (z.B. Ehren-/ Verhaltenskodex) zu Prävention sexualisierter Gewalt</c:v>
                </c:pt>
                <c:pt idx="6">
                  <c:v>Weiterleitung an externe Beratungsstellen bei Problemen oder Verdachtsfällen</c:v>
                </c:pt>
              </c:strCache>
            </c:strRef>
          </c:cat>
          <c:val>
            <c:numRef>
              <c:f>Tabelle7!$G$2:$G$8</c:f>
              <c:numCache>
                <c:formatCode>General</c:formatCode>
                <c:ptCount val="7"/>
                <c:pt idx="0">
                  <c:v>6</c:v>
                </c:pt>
                <c:pt idx="1">
                  <c:v>9</c:v>
                </c:pt>
                <c:pt idx="2">
                  <c:v>8</c:v>
                </c:pt>
                <c:pt idx="3">
                  <c:v>5</c:v>
                </c:pt>
                <c:pt idx="4">
                  <c:v>5</c:v>
                </c:pt>
                <c:pt idx="5">
                  <c:v>4</c:v>
                </c:pt>
                <c:pt idx="6">
                  <c:v>9</c:v>
                </c:pt>
              </c:numCache>
            </c:numRef>
          </c:val>
          <c:extLst>
            <c:ext xmlns:c16="http://schemas.microsoft.com/office/drawing/2014/chart" uri="{C3380CC4-5D6E-409C-BE32-E72D297353CC}">
              <c16:uniqueId val="{00000003-0723-4BCD-8AF3-C3FCFBF75CD4}"/>
            </c:ext>
          </c:extLst>
        </c:ser>
        <c:dLbls>
          <c:showLegendKey val="0"/>
          <c:showVal val="0"/>
          <c:showCatName val="0"/>
          <c:showSerName val="0"/>
          <c:showPercent val="0"/>
          <c:showBubbleSize val="0"/>
        </c:dLbls>
        <c:gapWidth val="75"/>
        <c:overlap val="100"/>
        <c:axId val="117128576"/>
        <c:axId val="117130368"/>
      </c:barChart>
      <c:catAx>
        <c:axId val="117128576"/>
        <c:scaling>
          <c:orientation val="minMax"/>
        </c:scaling>
        <c:delete val="0"/>
        <c:axPos val="l"/>
        <c:numFmt formatCode="General" sourceLinked="0"/>
        <c:majorTickMark val="none"/>
        <c:minorTickMark val="none"/>
        <c:tickLblPos val="nextTo"/>
        <c:txPr>
          <a:bodyPr rot="0" vert="horz" anchor="ctr" anchorCtr="0"/>
          <a:lstStyle/>
          <a:p>
            <a:pPr>
              <a:defRPr sz="1200">
                <a:latin typeface="ITCOfficinaSans LT Book" pitchFamily="18" charset="0"/>
              </a:defRPr>
            </a:pPr>
            <a:endParaRPr lang="de-DE"/>
          </a:p>
        </c:txPr>
        <c:crossAx val="117130368"/>
        <c:crosses val="autoZero"/>
        <c:auto val="1"/>
        <c:lblAlgn val="r"/>
        <c:lblOffset val="100"/>
        <c:noMultiLvlLbl val="0"/>
      </c:catAx>
      <c:valAx>
        <c:axId val="117130368"/>
        <c:scaling>
          <c:orientation val="minMax"/>
        </c:scaling>
        <c:delete val="0"/>
        <c:axPos val="b"/>
        <c:majorGridlines/>
        <c:numFmt formatCode="0%" sourceLinked="1"/>
        <c:majorTickMark val="none"/>
        <c:minorTickMark val="none"/>
        <c:tickLblPos val="nextTo"/>
        <c:spPr>
          <a:ln w="9525">
            <a:noFill/>
          </a:ln>
        </c:spPr>
        <c:txPr>
          <a:bodyPr/>
          <a:lstStyle/>
          <a:p>
            <a:pPr>
              <a:defRPr sz="1500">
                <a:latin typeface="+mj-lt"/>
              </a:defRPr>
            </a:pPr>
            <a:endParaRPr lang="de-DE"/>
          </a:p>
        </c:txPr>
        <c:crossAx val="117128576"/>
        <c:crosses val="autoZero"/>
        <c:crossBetween val="between"/>
        <c:majorUnit val="0.2"/>
      </c:valAx>
    </c:plotArea>
    <c:legend>
      <c:legendPos val="b"/>
      <c:layout>
        <c:manualLayout>
          <c:xMode val="edge"/>
          <c:yMode val="edge"/>
          <c:x val="2.4278411564766003E-4"/>
          <c:y val="8.2017872233528286E-2"/>
          <c:w val="0.95912255235344479"/>
          <c:h val="5.0225371784087466E-2"/>
        </c:manualLayout>
      </c:layout>
      <c:overlay val="0"/>
      <c:txPr>
        <a:bodyPr/>
        <a:lstStyle/>
        <a:p>
          <a:pPr>
            <a:defRPr sz="1400">
              <a:latin typeface="+mn-lt"/>
            </a:defRPr>
          </a:pPr>
          <a:endParaRPr lang="de-DE"/>
        </a:p>
      </c:txPr>
    </c:legend>
    <c:plotVisOnly val="1"/>
    <c:dispBlanksAs val="gap"/>
    <c:showDLblsOverMax val="0"/>
  </c:chart>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82458834108661"/>
          <c:y val="0.1791809766708691"/>
          <c:w val="0.48369768031472288"/>
          <c:h val="0.68306560945724226"/>
        </c:manualLayout>
      </c:layout>
      <c:barChart>
        <c:barDir val="bar"/>
        <c:grouping val="percentStacked"/>
        <c:varyColors val="0"/>
        <c:ser>
          <c:idx val="0"/>
          <c:order val="0"/>
          <c:tx>
            <c:strRef>
              <c:f>Tabelle7!$C$10</c:f>
              <c:strCache>
                <c:ptCount val="1"/>
                <c:pt idx="0">
                  <c:v>vorhanden</c:v>
                </c:pt>
              </c:strCache>
            </c:strRef>
          </c:tx>
          <c:spPr>
            <a:solidFill>
              <a:srgbClr val="92D050"/>
            </a:solidFill>
            <a:ln>
              <a:noFill/>
            </a:ln>
          </c:spPr>
          <c:invertIfNegative val="0"/>
          <c:dLbls>
            <c:spPr>
              <a:noFill/>
              <a:ln>
                <a:noFill/>
              </a:ln>
              <a:effectLst/>
            </c:spPr>
            <c:txPr>
              <a:bodyPr/>
              <a:lstStyle/>
              <a:p>
                <a:pPr>
                  <a:defRPr sz="15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Tabelle7!$B$11:$B$17</c:f>
              <c:strCache>
                <c:ptCount val="7"/>
                <c:pt idx="0">
                  <c:v>Prävention sexualisierter Gewalt ist Bestandteil der Satzung</c:v>
                </c:pt>
                <c:pt idx="1">
                  <c:v>Regelmäßige Schulung zum Thema</c:v>
                </c:pt>
                <c:pt idx="2">
                  <c:v>spezif. Ansprechpartner/-in für Prävention sexualisierter Gewalt oder Kinderschutz benannt</c:v>
                </c:pt>
                <c:pt idx="3">
                  <c:v>Kontaktpersonen bei Problemen sexualisierter Gewalt sind öffentlich bekannt</c:v>
                </c:pt>
                <c:pt idx="4">
                  <c:v>Regelmäßige Information über Prävention sexualisierter Gewalt</c:v>
                </c:pt>
                <c:pt idx="5">
                  <c:v>Stärkung der Selbstbehauptung von Kindern/Jugendlichen</c:v>
                </c:pt>
                <c:pt idx="6">
                  <c:v>Verfahrensplan zum Ungang mit Verdachtsfällen/Vorfällen</c:v>
                </c:pt>
              </c:strCache>
            </c:strRef>
          </c:cat>
          <c:val>
            <c:numRef>
              <c:f>Tabelle7!$C$11:$C$17</c:f>
              <c:numCache>
                <c:formatCode>General</c:formatCode>
                <c:ptCount val="7"/>
                <c:pt idx="0">
                  <c:v>7</c:v>
                </c:pt>
                <c:pt idx="1">
                  <c:v>9</c:v>
                </c:pt>
                <c:pt idx="2">
                  <c:v>11</c:v>
                </c:pt>
                <c:pt idx="3">
                  <c:v>11</c:v>
                </c:pt>
                <c:pt idx="4">
                  <c:v>11</c:v>
                </c:pt>
                <c:pt idx="5">
                  <c:v>12</c:v>
                </c:pt>
                <c:pt idx="6">
                  <c:v>12</c:v>
                </c:pt>
              </c:numCache>
            </c:numRef>
          </c:val>
          <c:extLst>
            <c:ext xmlns:c16="http://schemas.microsoft.com/office/drawing/2014/chart" uri="{C3380CC4-5D6E-409C-BE32-E72D297353CC}">
              <c16:uniqueId val="{00000000-ADCF-43A9-99E3-04BD8CF222D0}"/>
            </c:ext>
          </c:extLst>
        </c:ser>
        <c:ser>
          <c:idx val="1"/>
          <c:order val="1"/>
          <c:tx>
            <c:strRef>
              <c:f>Tabelle7!$D$10</c:f>
              <c:strCache>
                <c:ptCount val="1"/>
                <c:pt idx="0">
                  <c:v>bisher nicht vorhanden, aber geplant</c:v>
                </c:pt>
              </c:strCache>
            </c:strRef>
          </c:tx>
          <c:spPr>
            <a:solidFill>
              <a:srgbClr val="FFC000"/>
            </a:solidFill>
            <a:ln>
              <a:noFill/>
            </a:ln>
          </c:spPr>
          <c:invertIfNegative val="0"/>
          <c:dLbls>
            <c:spPr>
              <a:noFill/>
              <a:ln>
                <a:noFill/>
              </a:ln>
              <a:effectLst/>
            </c:spPr>
            <c:txPr>
              <a:bodyPr/>
              <a:lstStyle/>
              <a:p>
                <a:pPr>
                  <a:defRPr sz="1500">
                    <a:latin typeface="ITCOfficinaSans LT Book"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Tabelle7!$B$11:$B$17</c:f>
              <c:strCache>
                <c:ptCount val="7"/>
                <c:pt idx="0">
                  <c:v>Prävention sexualisierter Gewalt ist Bestandteil der Satzung</c:v>
                </c:pt>
                <c:pt idx="1">
                  <c:v>Regelmäßige Schulung zum Thema</c:v>
                </c:pt>
                <c:pt idx="2">
                  <c:v>spezif. Ansprechpartner/-in für Prävention sexualisierter Gewalt oder Kinderschutz benannt</c:v>
                </c:pt>
                <c:pt idx="3">
                  <c:v>Kontaktpersonen bei Problemen sexualisierter Gewalt sind öffentlich bekannt</c:v>
                </c:pt>
                <c:pt idx="4">
                  <c:v>Regelmäßige Information über Prävention sexualisierter Gewalt</c:v>
                </c:pt>
                <c:pt idx="5">
                  <c:v>Stärkung der Selbstbehauptung von Kindern/Jugendlichen</c:v>
                </c:pt>
                <c:pt idx="6">
                  <c:v>Verfahrensplan zum Ungang mit Verdachtsfällen/Vorfällen</c:v>
                </c:pt>
              </c:strCache>
            </c:strRef>
          </c:cat>
          <c:val>
            <c:numRef>
              <c:f>Tabelle7!$D$11:$D$17</c:f>
              <c:numCache>
                <c:formatCode>General</c:formatCode>
                <c:ptCount val="7"/>
                <c:pt idx="0">
                  <c:v>15</c:v>
                </c:pt>
                <c:pt idx="1">
                  <c:v>15</c:v>
                </c:pt>
                <c:pt idx="2">
                  <c:v>10</c:v>
                </c:pt>
                <c:pt idx="3">
                  <c:v>14</c:v>
                </c:pt>
                <c:pt idx="4">
                  <c:v>12</c:v>
                </c:pt>
                <c:pt idx="5">
                  <c:v>12</c:v>
                </c:pt>
                <c:pt idx="6">
                  <c:v>13</c:v>
                </c:pt>
              </c:numCache>
            </c:numRef>
          </c:val>
          <c:extLst>
            <c:ext xmlns:c16="http://schemas.microsoft.com/office/drawing/2014/chart" uri="{C3380CC4-5D6E-409C-BE32-E72D297353CC}">
              <c16:uniqueId val="{00000001-ADCF-43A9-99E3-04BD8CF222D0}"/>
            </c:ext>
          </c:extLst>
        </c:ser>
        <c:ser>
          <c:idx val="2"/>
          <c:order val="2"/>
          <c:tx>
            <c:strRef>
              <c:f>Tabelle7!$E$10</c:f>
              <c:strCache>
                <c:ptCount val="1"/>
                <c:pt idx="0">
                  <c:v>nicht vorhanden und nicht geplant</c:v>
                </c:pt>
              </c:strCache>
            </c:strRef>
          </c:tx>
          <c:spPr>
            <a:solidFill>
              <a:srgbClr val="FF0000"/>
            </a:solidFill>
            <a:ln>
              <a:noFill/>
            </a:ln>
          </c:spPr>
          <c:invertIfNegative val="0"/>
          <c:dLbls>
            <c:spPr>
              <a:noFill/>
              <a:ln>
                <a:noFill/>
              </a:ln>
              <a:effectLst/>
            </c:spPr>
            <c:txPr>
              <a:bodyPr/>
              <a:lstStyle/>
              <a:p>
                <a:pPr>
                  <a:defRPr sz="1500">
                    <a:latin typeface="ITCOfficinaSans LT Book"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Tabelle7!$B$11:$B$17</c:f>
              <c:strCache>
                <c:ptCount val="7"/>
                <c:pt idx="0">
                  <c:v>Prävention sexualisierter Gewalt ist Bestandteil der Satzung</c:v>
                </c:pt>
                <c:pt idx="1">
                  <c:v>Regelmäßige Schulung zum Thema</c:v>
                </c:pt>
                <c:pt idx="2">
                  <c:v>spezif. Ansprechpartner/-in für Prävention sexualisierter Gewalt oder Kinderschutz benannt</c:v>
                </c:pt>
                <c:pt idx="3">
                  <c:v>Kontaktpersonen bei Problemen sexualisierter Gewalt sind öffentlich bekannt</c:v>
                </c:pt>
                <c:pt idx="4">
                  <c:v>Regelmäßige Information über Prävention sexualisierter Gewalt</c:v>
                </c:pt>
                <c:pt idx="5">
                  <c:v>Stärkung der Selbstbehauptung von Kindern/Jugendlichen</c:v>
                </c:pt>
                <c:pt idx="6">
                  <c:v>Verfahrensplan zum Ungang mit Verdachtsfällen/Vorfällen</c:v>
                </c:pt>
              </c:strCache>
            </c:strRef>
          </c:cat>
          <c:val>
            <c:numRef>
              <c:f>Tabelle7!$E$11:$E$17</c:f>
              <c:numCache>
                <c:formatCode>General</c:formatCode>
                <c:ptCount val="7"/>
                <c:pt idx="0">
                  <c:v>71</c:v>
                </c:pt>
                <c:pt idx="1">
                  <c:v>71</c:v>
                </c:pt>
                <c:pt idx="2">
                  <c:v>76</c:v>
                </c:pt>
                <c:pt idx="3">
                  <c:v>71</c:v>
                </c:pt>
                <c:pt idx="4">
                  <c:v>73</c:v>
                </c:pt>
                <c:pt idx="5">
                  <c:v>71</c:v>
                </c:pt>
                <c:pt idx="6">
                  <c:v>71</c:v>
                </c:pt>
              </c:numCache>
            </c:numRef>
          </c:val>
          <c:extLst>
            <c:ext xmlns:c16="http://schemas.microsoft.com/office/drawing/2014/chart" uri="{C3380CC4-5D6E-409C-BE32-E72D297353CC}">
              <c16:uniqueId val="{00000002-ADCF-43A9-99E3-04BD8CF222D0}"/>
            </c:ext>
          </c:extLst>
        </c:ser>
        <c:ser>
          <c:idx val="3"/>
          <c:order val="3"/>
          <c:tx>
            <c:strRef>
              <c:f>Tabelle7!$F$10</c:f>
              <c:strCache>
                <c:ptCount val="1"/>
                <c:pt idx="0">
                  <c:v>weiß nicht</c:v>
                </c:pt>
              </c:strCache>
            </c:strRef>
          </c:tx>
          <c:spPr>
            <a:solidFill>
              <a:schemeClr val="bg1">
                <a:lumMod val="65000"/>
              </a:schemeClr>
            </a:solidFill>
            <a:ln>
              <a:noFill/>
            </a:ln>
          </c:spPr>
          <c:invertIfNegative val="0"/>
          <c:dLbls>
            <c:dLbl>
              <c:idx val="0"/>
              <c:layout>
                <c:manualLayout>
                  <c:x val="1.5746018299555172E-3"/>
                  <c:y val="-4.76711296342457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CF-43A9-99E3-04BD8CF222D0}"/>
                </c:ext>
              </c:extLst>
            </c:dLbl>
            <c:spPr>
              <a:noFill/>
            </c:spPr>
            <c:txPr>
              <a:bodyPr/>
              <a:lstStyle/>
              <a:p>
                <a:pPr>
                  <a:defRPr sz="1500">
                    <a:latin typeface="ITCOfficinaSans LT Book"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Tabelle7!$B$11:$B$17</c:f>
              <c:strCache>
                <c:ptCount val="7"/>
                <c:pt idx="0">
                  <c:v>Prävention sexualisierter Gewalt ist Bestandteil der Satzung</c:v>
                </c:pt>
                <c:pt idx="1">
                  <c:v>Regelmäßige Schulung zum Thema</c:v>
                </c:pt>
                <c:pt idx="2">
                  <c:v>spezif. Ansprechpartner/-in für Prävention sexualisierter Gewalt oder Kinderschutz benannt</c:v>
                </c:pt>
                <c:pt idx="3">
                  <c:v>Kontaktpersonen bei Problemen sexualisierter Gewalt sind öffentlich bekannt</c:v>
                </c:pt>
                <c:pt idx="4">
                  <c:v>Regelmäßige Information über Prävention sexualisierter Gewalt</c:v>
                </c:pt>
                <c:pt idx="5">
                  <c:v>Stärkung der Selbstbehauptung von Kindern/Jugendlichen</c:v>
                </c:pt>
                <c:pt idx="6">
                  <c:v>Verfahrensplan zum Ungang mit Verdachtsfällen/Vorfällen</c:v>
                </c:pt>
              </c:strCache>
            </c:strRef>
          </c:cat>
          <c:val>
            <c:numRef>
              <c:f>Tabelle7!$F$11:$F$17</c:f>
              <c:numCache>
                <c:formatCode>General</c:formatCode>
                <c:ptCount val="7"/>
                <c:pt idx="0">
                  <c:v>7</c:v>
                </c:pt>
                <c:pt idx="1">
                  <c:v>5</c:v>
                </c:pt>
                <c:pt idx="2">
                  <c:v>3</c:v>
                </c:pt>
                <c:pt idx="3">
                  <c:v>4</c:v>
                </c:pt>
                <c:pt idx="4">
                  <c:v>4</c:v>
                </c:pt>
                <c:pt idx="5">
                  <c:v>6</c:v>
                </c:pt>
                <c:pt idx="6">
                  <c:v>4</c:v>
                </c:pt>
              </c:numCache>
            </c:numRef>
          </c:val>
          <c:extLst>
            <c:ext xmlns:c16="http://schemas.microsoft.com/office/drawing/2014/chart" uri="{C3380CC4-5D6E-409C-BE32-E72D297353CC}">
              <c16:uniqueId val="{00000004-ADCF-43A9-99E3-04BD8CF222D0}"/>
            </c:ext>
          </c:extLst>
        </c:ser>
        <c:dLbls>
          <c:showLegendKey val="0"/>
          <c:showVal val="0"/>
          <c:showCatName val="0"/>
          <c:showSerName val="0"/>
          <c:showPercent val="0"/>
          <c:showBubbleSize val="0"/>
        </c:dLbls>
        <c:gapWidth val="75"/>
        <c:overlap val="100"/>
        <c:axId val="117926528"/>
        <c:axId val="117932416"/>
      </c:barChart>
      <c:catAx>
        <c:axId val="117926528"/>
        <c:scaling>
          <c:orientation val="minMax"/>
        </c:scaling>
        <c:delete val="0"/>
        <c:axPos val="l"/>
        <c:numFmt formatCode="General" sourceLinked="0"/>
        <c:majorTickMark val="none"/>
        <c:minorTickMark val="none"/>
        <c:tickLblPos val="nextTo"/>
        <c:txPr>
          <a:bodyPr/>
          <a:lstStyle/>
          <a:p>
            <a:pPr>
              <a:defRPr sz="1200">
                <a:latin typeface="ITCOfficinaSans LT Book" pitchFamily="18" charset="0"/>
              </a:defRPr>
            </a:pPr>
            <a:endParaRPr lang="de-DE"/>
          </a:p>
        </c:txPr>
        <c:crossAx val="117932416"/>
        <c:crosses val="autoZero"/>
        <c:auto val="1"/>
        <c:lblAlgn val="r"/>
        <c:lblOffset val="100"/>
        <c:noMultiLvlLbl val="0"/>
      </c:catAx>
      <c:valAx>
        <c:axId val="117932416"/>
        <c:scaling>
          <c:orientation val="minMax"/>
        </c:scaling>
        <c:delete val="0"/>
        <c:axPos val="b"/>
        <c:majorGridlines/>
        <c:numFmt formatCode="0%" sourceLinked="1"/>
        <c:majorTickMark val="none"/>
        <c:minorTickMark val="none"/>
        <c:tickLblPos val="nextTo"/>
        <c:spPr>
          <a:ln w="9525">
            <a:noFill/>
          </a:ln>
        </c:spPr>
        <c:txPr>
          <a:bodyPr/>
          <a:lstStyle/>
          <a:p>
            <a:pPr>
              <a:defRPr sz="1500">
                <a:latin typeface="+mj-lt"/>
              </a:defRPr>
            </a:pPr>
            <a:endParaRPr lang="de-DE"/>
          </a:p>
        </c:txPr>
        <c:crossAx val="117926528"/>
        <c:crosses val="autoZero"/>
        <c:crossBetween val="between"/>
        <c:majorUnit val="0.2"/>
      </c:valAx>
    </c:plotArea>
    <c:legend>
      <c:legendPos val="b"/>
      <c:layout>
        <c:manualLayout>
          <c:xMode val="edge"/>
          <c:yMode val="edge"/>
          <c:x val="6.2989032964591253E-3"/>
          <c:y val="0.11908525315369003"/>
          <c:w val="0.97243733831161616"/>
          <c:h val="5.0953275722987301E-2"/>
        </c:manualLayout>
      </c:layout>
      <c:overlay val="0"/>
      <c:txPr>
        <a:bodyPr/>
        <a:lstStyle/>
        <a:p>
          <a:pPr>
            <a:defRPr sz="1400">
              <a:latin typeface="+mj-lt"/>
            </a:defRPr>
          </a:pPr>
          <a:endParaRPr lang="de-DE"/>
        </a:p>
      </c:txPr>
    </c:legend>
    <c:plotVisOnly val="1"/>
    <c:dispBlanksAs val="gap"/>
    <c:showDLblsOverMax val="0"/>
  </c:chart>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70691765492354"/>
          <c:y val="2.8956152467304635E-2"/>
          <c:w val="0.6385720475502723"/>
          <c:h val="0.90018024531270979"/>
        </c:manualLayout>
      </c:layout>
      <c:barChart>
        <c:barDir val="bar"/>
        <c:grouping val="clustered"/>
        <c:varyColors val="0"/>
        <c:ser>
          <c:idx val="0"/>
          <c:order val="0"/>
          <c:spPr>
            <a:solidFill>
              <a:srgbClr val="FFC000"/>
            </a:solidFill>
            <a:ln>
              <a:solidFill>
                <a:schemeClr val="tx1">
                  <a:lumMod val="50000"/>
                  <a:lumOff val="50000"/>
                </a:schemeClr>
              </a:solidFill>
            </a:ln>
          </c:spPr>
          <c:invertIfNegative val="0"/>
          <c:dLbls>
            <c:spPr>
              <a:noFill/>
              <a:ln>
                <a:noFill/>
              </a:ln>
              <a:effectLst/>
            </c:spPr>
            <c:txPr>
              <a:bodyPr/>
              <a:lstStyle/>
              <a:p>
                <a:pPr>
                  <a:defRPr sz="1200">
                    <a:latin typeface="ITCOfficinaSans LT Book"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Tabelle8!$A$3:$A$11</c:f>
              <c:strCache>
                <c:ptCount val="9"/>
                <c:pt idx="0">
                  <c:v>Andere Sportvereine</c:v>
                </c:pt>
                <c:pt idx="1">
                  <c:v>weitere Einrichtungen</c:v>
                </c:pt>
                <c:pt idx="2">
                  <c:v>Fachberatungsstellen</c:v>
                </c:pt>
                <c:pt idx="3">
                  <c:v>Polizei</c:v>
                </c:pt>
                <c:pt idx="4">
                  <c:v>Jugendamt/Kommune</c:v>
                </c:pt>
                <c:pt idx="5">
                  <c:v>DOSB/Deutsche Sportjugend</c:v>
                </c:pt>
                <c:pt idx="6">
                  <c:v>Spitzenverbände/Landesfachverbände</c:v>
                </c:pt>
                <c:pt idx="7">
                  <c:v>Stadt- oder Kreissportbund</c:v>
                </c:pt>
                <c:pt idx="8">
                  <c:v>Landessportbund/-verband/Sportjugend</c:v>
                </c:pt>
              </c:strCache>
            </c:strRef>
          </c:cat>
          <c:val>
            <c:numRef>
              <c:f>Tabelle8!$B$3:$B$11</c:f>
              <c:numCache>
                <c:formatCode>General</c:formatCode>
                <c:ptCount val="9"/>
                <c:pt idx="0">
                  <c:v>4</c:v>
                </c:pt>
                <c:pt idx="1">
                  <c:v>4</c:v>
                </c:pt>
                <c:pt idx="2">
                  <c:v>10</c:v>
                </c:pt>
                <c:pt idx="3">
                  <c:v>12</c:v>
                </c:pt>
                <c:pt idx="4">
                  <c:v>27</c:v>
                </c:pt>
                <c:pt idx="5">
                  <c:v>29</c:v>
                </c:pt>
                <c:pt idx="6">
                  <c:v>34</c:v>
                </c:pt>
                <c:pt idx="7">
                  <c:v>41</c:v>
                </c:pt>
                <c:pt idx="8">
                  <c:v>53</c:v>
                </c:pt>
              </c:numCache>
            </c:numRef>
          </c:val>
          <c:extLst>
            <c:ext xmlns:c16="http://schemas.microsoft.com/office/drawing/2014/chart" uri="{C3380CC4-5D6E-409C-BE32-E72D297353CC}">
              <c16:uniqueId val="{00000000-00A0-49E6-B96F-ADB597BDEDA3}"/>
            </c:ext>
          </c:extLst>
        </c:ser>
        <c:dLbls>
          <c:showLegendKey val="0"/>
          <c:showVal val="0"/>
          <c:showCatName val="0"/>
          <c:showSerName val="0"/>
          <c:showPercent val="0"/>
          <c:showBubbleSize val="0"/>
        </c:dLbls>
        <c:gapWidth val="75"/>
        <c:overlap val="-25"/>
        <c:axId val="118713728"/>
        <c:axId val="118744192"/>
      </c:barChart>
      <c:catAx>
        <c:axId val="118713728"/>
        <c:scaling>
          <c:orientation val="minMax"/>
        </c:scaling>
        <c:delete val="0"/>
        <c:axPos val="l"/>
        <c:numFmt formatCode="General" sourceLinked="0"/>
        <c:majorTickMark val="none"/>
        <c:minorTickMark val="none"/>
        <c:tickLblPos val="nextTo"/>
        <c:txPr>
          <a:bodyPr/>
          <a:lstStyle/>
          <a:p>
            <a:pPr>
              <a:defRPr sz="1200">
                <a:latin typeface="+mn-lt"/>
              </a:defRPr>
            </a:pPr>
            <a:endParaRPr lang="de-DE"/>
          </a:p>
        </c:txPr>
        <c:crossAx val="118744192"/>
        <c:crosses val="autoZero"/>
        <c:auto val="1"/>
        <c:lblAlgn val="ctr"/>
        <c:lblOffset val="100"/>
        <c:noMultiLvlLbl val="0"/>
      </c:catAx>
      <c:valAx>
        <c:axId val="118744192"/>
        <c:scaling>
          <c:orientation val="minMax"/>
          <c:max val="100"/>
        </c:scaling>
        <c:delete val="0"/>
        <c:axPos val="b"/>
        <c:majorGridlines/>
        <c:numFmt formatCode="General" sourceLinked="1"/>
        <c:majorTickMark val="none"/>
        <c:minorTickMark val="none"/>
        <c:tickLblPos val="nextTo"/>
        <c:spPr>
          <a:ln w="9525">
            <a:noFill/>
          </a:ln>
        </c:spPr>
        <c:txPr>
          <a:bodyPr/>
          <a:lstStyle/>
          <a:p>
            <a:pPr>
              <a:defRPr sz="1200">
                <a:latin typeface="ITCOfficinaSans LT Book" pitchFamily="18" charset="0"/>
              </a:defRPr>
            </a:pPr>
            <a:endParaRPr lang="de-DE"/>
          </a:p>
        </c:txPr>
        <c:crossAx val="118713728"/>
        <c:crosses val="autoZero"/>
        <c:crossBetween val="between"/>
        <c:majorUnit val="2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50156332324275"/>
          <c:y val="4.9707395199386432E-2"/>
          <c:w val="0.70989292971367479"/>
          <c:h val="0.72337872892917665"/>
        </c:manualLayout>
      </c:layout>
      <c:barChart>
        <c:barDir val="bar"/>
        <c:grouping val="percentStacked"/>
        <c:varyColors val="0"/>
        <c:ser>
          <c:idx val="0"/>
          <c:order val="0"/>
          <c:tx>
            <c:strRef>
              <c:f>Tabelle1!$B$1</c:f>
              <c:strCache>
                <c:ptCount val="1"/>
                <c:pt idx="0">
                  <c:v>Kein Ereignis</c:v>
                </c:pt>
              </c:strCache>
            </c:strRef>
          </c:tx>
          <c:spPr>
            <a:solidFill>
              <a:srgbClr val="E7E6E6">
                <a:lumMod val="75000"/>
              </a:srgbClr>
            </a:solidFill>
            <a:ln>
              <a:solidFill>
                <a:schemeClr val="bg1">
                  <a:lumMod val="50000"/>
                </a:schemeClr>
              </a:solid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0-E749-4896-BEC6-049AB5452A5E}"/>
                </c:ext>
              </c:extLst>
            </c:dLbl>
            <c:spPr>
              <a:noFill/>
              <a:ln w="19001">
                <a:noFill/>
              </a:ln>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Tabelle1!$B$2:$B$9</c:f>
              <c:numCache>
                <c:formatCode>0%</c:formatCode>
                <c:ptCount val="8"/>
                <c:pt idx="0">
                  <c:v>0.52200000000000002</c:v>
                </c:pt>
                <c:pt idx="1">
                  <c:v>0.76200000000000123</c:v>
                </c:pt>
                <c:pt idx="2">
                  <c:v>0.63300000000000123</c:v>
                </c:pt>
                <c:pt idx="3">
                  <c:v>0.60000000000000064</c:v>
                </c:pt>
                <c:pt idx="4">
                  <c:v>0.63200000000000123</c:v>
                </c:pt>
                <c:pt idx="5">
                  <c:v>0.52400000000000002</c:v>
                </c:pt>
                <c:pt idx="6">
                  <c:v>0.63200000000000123</c:v>
                </c:pt>
                <c:pt idx="7">
                  <c:v>0.56999999999999995</c:v>
                </c:pt>
              </c:numCache>
            </c:numRef>
          </c:val>
          <c:extLst>
            <c:ext xmlns:c16="http://schemas.microsoft.com/office/drawing/2014/chart" uri="{C3380CC4-5D6E-409C-BE32-E72D297353CC}">
              <c16:uniqueId val="{00000001-E749-4896-BEC6-049AB5452A5E}"/>
            </c:ext>
          </c:extLst>
        </c:ser>
        <c:ser>
          <c:idx val="1"/>
          <c:order val="1"/>
          <c:tx>
            <c:strRef>
              <c:f>Tabelle1!$C$1</c:f>
              <c:strCache>
                <c:ptCount val="1"/>
                <c:pt idx="0">
                  <c:v>Sexualisierte Gewalt ohne Körperkontakt</c:v>
                </c:pt>
              </c:strCache>
            </c:strRef>
          </c:tx>
          <c:spPr>
            <a:solidFill>
              <a:srgbClr val="FFFF00"/>
            </a:solidFill>
            <a:ln>
              <a:solidFill>
                <a:schemeClr val="bg1">
                  <a:lumMod val="50000"/>
                </a:schemeClr>
              </a:solidFill>
            </a:ln>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2-E749-4896-BEC6-049AB5452A5E}"/>
                </c:ext>
              </c:extLst>
            </c:dLbl>
            <c:dLbl>
              <c:idx val="12"/>
              <c:delete val="1"/>
              <c:extLst>
                <c:ext xmlns:c15="http://schemas.microsoft.com/office/drawing/2012/chart" uri="{CE6537A1-D6FC-4f65-9D91-7224C49458BB}"/>
                <c:ext xmlns:c16="http://schemas.microsoft.com/office/drawing/2014/chart" uri="{C3380CC4-5D6E-409C-BE32-E72D297353CC}">
                  <c16:uniqueId val="{00000003-E749-4896-BEC6-049AB5452A5E}"/>
                </c:ext>
              </c:extLst>
            </c:dLbl>
            <c:dLbl>
              <c:idx val="13"/>
              <c:delete val="1"/>
              <c:extLst>
                <c:ext xmlns:c15="http://schemas.microsoft.com/office/drawing/2012/chart" uri="{CE6537A1-D6FC-4f65-9D91-7224C49458BB}"/>
                <c:ext xmlns:c16="http://schemas.microsoft.com/office/drawing/2014/chart" uri="{C3380CC4-5D6E-409C-BE32-E72D297353CC}">
                  <c16:uniqueId val="{00000004-E749-4896-BEC6-049AB5452A5E}"/>
                </c:ext>
              </c:extLst>
            </c:dLbl>
            <c:spPr>
              <a:noFill/>
              <a:ln w="19001">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Tabelle1!$C$2:$C$9</c:f>
              <c:numCache>
                <c:formatCode>0%</c:formatCode>
                <c:ptCount val="8"/>
                <c:pt idx="0">
                  <c:v>0.18100000000000024</c:v>
                </c:pt>
                <c:pt idx="1">
                  <c:v>0.13200000000000001</c:v>
                </c:pt>
                <c:pt idx="2">
                  <c:v>0.16300000000000001</c:v>
                </c:pt>
                <c:pt idx="3">
                  <c:v>0.14200000000000004</c:v>
                </c:pt>
                <c:pt idx="4">
                  <c:v>0.15900000000000031</c:v>
                </c:pt>
                <c:pt idx="5">
                  <c:v>0.17500000000000004</c:v>
                </c:pt>
                <c:pt idx="6">
                  <c:v>0.16200000000000001</c:v>
                </c:pt>
                <c:pt idx="7">
                  <c:v>0.129</c:v>
                </c:pt>
              </c:numCache>
            </c:numRef>
          </c:val>
          <c:extLst>
            <c:ext xmlns:c16="http://schemas.microsoft.com/office/drawing/2014/chart" uri="{C3380CC4-5D6E-409C-BE32-E72D297353CC}">
              <c16:uniqueId val="{00000005-E749-4896-BEC6-049AB5452A5E}"/>
            </c:ext>
          </c:extLst>
        </c:ser>
        <c:ser>
          <c:idx val="2"/>
          <c:order val="2"/>
          <c:tx>
            <c:strRef>
              <c:f>Tabelle1!$D$1</c:f>
              <c:strCache>
                <c:ptCount val="1"/>
                <c:pt idx="0">
                  <c:v>Sexuelle Grenzverletzungen</c:v>
                </c:pt>
              </c:strCache>
            </c:strRef>
          </c:tx>
          <c:spPr>
            <a:solidFill>
              <a:srgbClr val="FFE682">
                <a:lumMod val="75000"/>
              </a:srgbClr>
            </a:solidFill>
            <a:ln w="0">
              <a:solidFill>
                <a:schemeClr val="bg1">
                  <a:lumMod val="50000"/>
                </a:schemeClr>
              </a:solidFill>
            </a:ln>
          </c:spPr>
          <c:invertIfNegative val="0"/>
          <c:dLbls>
            <c:spPr>
              <a:noFill/>
              <a:ln w="1902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Tabelle1!$D$2:$D$9</c:f>
              <c:numCache>
                <c:formatCode>0%</c:formatCode>
                <c:ptCount val="8"/>
                <c:pt idx="0">
                  <c:v>0.24700000000000027</c:v>
                </c:pt>
                <c:pt idx="1">
                  <c:v>9.2000000000000026E-2</c:v>
                </c:pt>
                <c:pt idx="2">
                  <c:v>0.17500000000000004</c:v>
                </c:pt>
                <c:pt idx="3">
                  <c:v>0.20400000000000001</c:v>
                </c:pt>
                <c:pt idx="4">
                  <c:v>0.18000000000000024</c:v>
                </c:pt>
                <c:pt idx="5">
                  <c:v>0.17500000000000004</c:v>
                </c:pt>
                <c:pt idx="6">
                  <c:v>0.17500000000000004</c:v>
                </c:pt>
                <c:pt idx="7">
                  <c:v>0.24700000000000027</c:v>
                </c:pt>
              </c:numCache>
            </c:numRef>
          </c:val>
          <c:extLst>
            <c:ext xmlns:c16="http://schemas.microsoft.com/office/drawing/2014/chart" uri="{C3380CC4-5D6E-409C-BE32-E72D297353CC}">
              <c16:uniqueId val="{00000006-E749-4896-BEC6-049AB5452A5E}"/>
            </c:ext>
          </c:extLst>
        </c:ser>
        <c:ser>
          <c:idx val="3"/>
          <c:order val="3"/>
          <c:tx>
            <c:strRef>
              <c:f>Tabelle1!$E$1</c:f>
              <c:strCache>
                <c:ptCount val="1"/>
                <c:pt idx="0">
                  <c:v>Sexualisierte Gewalt mit Körperkontakt</c:v>
                </c:pt>
              </c:strCache>
            </c:strRef>
          </c:tx>
          <c:spPr>
            <a:solidFill>
              <a:srgbClr val="FF9933"/>
            </a:solidFill>
            <a:ln>
              <a:solidFill>
                <a:schemeClr val="bg1">
                  <a:lumMod val="50000"/>
                </a:schemeClr>
              </a:solidFill>
            </a:ln>
          </c:spPr>
          <c:invertIfNegative val="0"/>
          <c:dLbls>
            <c:spPr>
              <a:noFill/>
              <a:ln w="1902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Tabelle1!$E$2:$E$9</c:f>
              <c:numCache>
                <c:formatCode>0%</c:formatCode>
                <c:ptCount val="8"/>
                <c:pt idx="0">
                  <c:v>4.9000000000000092E-2</c:v>
                </c:pt>
                <c:pt idx="1">
                  <c:v>1.2999999999999998E-2</c:v>
                </c:pt>
                <c:pt idx="2">
                  <c:v>3.0000000000000002E-2</c:v>
                </c:pt>
                <c:pt idx="3">
                  <c:v>5.3000000000000012E-2</c:v>
                </c:pt>
                <c:pt idx="4">
                  <c:v>2.9000000000000001E-2</c:v>
                </c:pt>
                <c:pt idx="5">
                  <c:v>0.127</c:v>
                </c:pt>
                <c:pt idx="6">
                  <c:v>3.2000000000000042E-2</c:v>
                </c:pt>
                <c:pt idx="7">
                  <c:v>5.3999999999999999E-2</c:v>
                </c:pt>
              </c:numCache>
            </c:numRef>
          </c:val>
          <c:extLst>
            <c:ext xmlns:c16="http://schemas.microsoft.com/office/drawing/2014/chart" uri="{C3380CC4-5D6E-409C-BE32-E72D297353CC}">
              <c16:uniqueId val="{00000007-E749-4896-BEC6-049AB5452A5E}"/>
            </c:ext>
          </c:extLst>
        </c:ser>
        <c:dLbls>
          <c:showLegendKey val="0"/>
          <c:showVal val="0"/>
          <c:showCatName val="0"/>
          <c:showSerName val="0"/>
          <c:showPercent val="0"/>
          <c:showBubbleSize val="0"/>
        </c:dLbls>
        <c:gapWidth val="59"/>
        <c:overlap val="100"/>
        <c:axId val="114327552"/>
        <c:axId val="114329088"/>
      </c:barChart>
      <c:catAx>
        <c:axId val="114327552"/>
        <c:scaling>
          <c:orientation val="maxMin"/>
        </c:scaling>
        <c:delete val="0"/>
        <c:axPos val="l"/>
        <c:numFmt formatCode="General" sourceLinked="1"/>
        <c:majorTickMark val="none"/>
        <c:minorTickMark val="none"/>
        <c:tickLblPos val="nextTo"/>
        <c:spPr>
          <a:noFill/>
          <a:ln w="14415" cap="flat" cmpd="sng" algn="ctr">
            <a:solidFill>
              <a:schemeClr val="tx1">
                <a:lumMod val="15000"/>
                <a:lumOff val="85000"/>
              </a:schemeClr>
            </a:solidFill>
            <a:round/>
          </a:ln>
          <a:effectLst/>
        </c:spPr>
        <c:txPr>
          <a:bodyPr rot="-60000000" vert="horz"/>
          <a:lstStyle/>
          <a:p>
            <a:pPr>
              <a:defRPr/>
            </a:pPr>
            <a:endParaRPr lang="de-DE"/>
          </a:p>
        </c:txPr>
        <c:crossAx val="114329088"/>
        <c:crosses val="autoZero"/>
        <c:auto val="1"/>
        <c:lblAlgn val="ctr"/>
        <c:lblOffset val="100"/>
        <c:noMultiLvlLbl val="0"/>
      </c:catAx>
      <c:valAx>
        <c:axId val="114329088"/>
        <c:scaling>
          <c:orientation val="minMax"/>
          <c:max val="1"/>
          <c:min val="0"/>
        </c:scaling>
        <c:delete val="0"/>
        <c:axPos val="b"/>
        <c:majorGridlines>
          <c:spPr>
            <a:ln w="14415" cap="flat" cmpd="sng" algn="ctr">
              <a:solidFill>
                <a:schemeClr val="tx1">
                  <a:lumMod val="15000"/>
                  <a:lumOff val="85000"/>
                </a:schemeClr>
              </a:solidFill>
              <a:round/>
            </a:ln>
            <a:effectLst/>
          </c:spPr>
        </c:majorGridlines>
        <c:numFmt formatCode="0%" sourceLinked="1"/>
        <c:majorTickMark val="none"/>
        <c:minorTickMark val="none"/>
        <c:tickLblPos val="nextTo"/>
        <c:spPr>
          <a:ln w="4750">
            <a:noFill/>
          </a:ln>
        </c:spPr>
        <c:txPr>
          <a:bodyPr rot="-60000000" vert="horz"/>
          <a:lstStyle/>
          <a:p>
            <a:pPr>
              <a:defRPr/>
            </a:pPr>
            <a:endParaRPr lang="de-DE"/>
          </a:p>
        </c:txPr>
        <c:crossAx val="114327552"/>
        <c:crosses val="max"/>
        <c:crossBetween val="between"/>
      </c:valAx>
      <c:spPr>
        <a:noFill/>
        <a:ln w="19026">
          <a:noFill/>
        </a:ln>
      </c:spPr>
    </c:plotArea>
    <c:legend>
      <c:legendPos val="b"/>
      <c:layout>
        <c:manualLayout>
          <c:xMode val="edge"/>
          <c:yMode val="edge"/>
          <c:x val="9.7222222222222224E-2"/>
          <c:y val="0.84597513927095513"/>
          <c:w val="0.82156900699912561"/>
          <c:h val="0.10032606569022158"/>
        </c:manualLayout>
      </c:layout>
      <c:overlay val="0"/>
    </c:legend>
    <c:plotVisOnly val="1"/>
    <c:dispBlanksAs val="gap"/>
    <c:showDLblsOverMax val="0"/>
  </c:chart>
  <c:spPr>
    <a:solidFill>
      <a:srgbClr val="FFFFFF"/>
    </a:solidFill>
    <a:ln>
      <a:noFill/>
    </a:ln>
  </c:spPr>
  <c:txPr>
    <a:bodyPr/>
    <a:lstStyle/>
    <a:p>
      <a:pPr>
        <a:defRPr sz="1400" b="1">
          <a:latin typeface="+mn-lt"/>
          <a:cs typeface="Calibri" panose="020F0502020204030204" pitchFamily="34" charset="0"/>
        </a:defRPr>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50156332324286"/>
          <c:y val="4.9707395199386439E-2"/>
          <c:w val="0.70989292971367479"/>
          <c:h val="0.72337872892917665"/>
        </c:manualLayout>
      </c:layout>
      <c:barChart>
        <c:barDir val="bar"/>
        <c:grouping val="percentStacked"/>
        <c:varyColors val="0"/>
        <c:ser>
          <c:idx val="0"/>
          <c:order val="0"/>
          <c:tx>
            <c:strRef>
              <c:f>Tabelle1!$B$1</c:f>
              <c:strCache>
                <c:ptCount val="1"/>
                <c:pt idx="0">
                  <c:v>Kein Ereignis</c:v>
                </c:pt>
              </c:strCache>
            </c:strRef>
          </c:tx>
          <c:spPr>
            <a:solidFill>
              <a:srgbClr val="E7E6E6">
                <a:lumMod val="75000"/>
              </a:srgbClr>
            </a:solidFill>
            <a:ln>
              <a:solidFill>
                <a:schemeClr val="bg1">
                  <a:lumMod val="50000"/>
                </a:schemeClr>
              </a:solid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0-97BA-4E23-A697-625EC95F7B6A}"/>
                </c:ext>
              </c:extLst>
            </c:dLbl>
            <c:spPr>
              <a:noFill/>
              <a:ln w="19001">
                <a:noFill/>
              </a:ln>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Tabelle1!$B$2:$B$9</c:f>
              <c:numCache>
                <c:formatCode>0%</c:formatCode>
                <c:ptCount val="8"/>
                <c:pt idx="0">
                  <c:v>0.52200000000000002</c:v>
                </c:pt>
                <c:pt idx="1">
                  <c:v>0.76200000000000134</c:v>
                </c:pt>
                <c:pt idx="2">
                  <c:v>0.63300000000000134</c:v>
                </c:pt>
                <c:pt idx="3">
                  <c:v>0.60000000000000064</c:v>
                </c:pt>
                <c:pt idx="4">
                  <c:v>0.63200000000000134</c:v>
                </c:pt>
                <c:pt idx="5">
                  <c:v>0.52400000000000002</c:v>
                </c:pt>
                <c:pt idx="6">
                  <c:v>0.63200000000000134</c:v>
                </c:pt>
                <c:pt idx="7">
                  <c:v>0.56999999999999995</c:v>
                </c:pt>
              </c:numCache>
            </c:numRef>
          </c:val>
          <c:extLst>
            <c:ext xmlns:c16="http://schemas.microsoft.com/office/drawing/2014/chart" uri="{C3380CC4-5D6E-409C-BE32-E72D297353CC}">
              <c16:uniqueId val="{00000001-97BA-4E23-A697-625EC95F7B6A}"/>
            </c:ext>
          </c:extLst>
        </c:ser>
        <c:ser>
          <c:idx val="1"/>
          <c:order val="1"/>
          <c:tx>
            <c:strRef>
              <c:f>Tabelle1!$C$1</c:f>
              <c:strCache>
                <c:ptCount val="1"/>
                <c:pt idx="0">
                  <c:v>Sexualisierte Gewalt ohne Körperkontakt</c:v>
                </c:pt>
              </c:strCache>
            </c:strRef>
          </c:tx>
          <c:spPr>
            <a:solidFill>
              <a:srgbClr val="FFFF00"/>
            </a:solidFill>
            <a:ln>
              <a:solidFill>
                <a:schemeClr val="bg1">
                  <a:lumMod val="50000"/>
                </a:schemeClr>
              </a:solidFill>
            </a:ln>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2-97BA-4E23-A697-625EC95F7B6A}"/>
                </c:ext>
              </c:extLst>
            </c:dLbl>
            <c:dLbl>
              <c:idx val="12"/>
              <c:delete val="1"/>
              <c:extLst>
                <c:ext xmlns:c15="http://schemas.microsoft.com/office/drawing/2012/chart" uri="{CE6537A1-D6FC-4f65-9D91-7224C49458BB}"/>
                <c:ext xmlns:c16="http://schemas.microsoft.com/office/drawing/2014/chart" uri="{C3380CC4-5D6E-409C-BE32-E72D297353CC}">
                  <c16:uniqueId val="{00000003-97BA-4E23-A697-625EC95F7B6A}"/>
                </c:ext>
              </c:extLst>
            </c:dLbl>
            <c:dLbl>
              <c:idx val="13"/>
              <c:delete val="1"/>
              <c:extLst>
                <c:ext xmlns:c15="http://schemas.microsoft.com/office/drawing/2012/chart" uri="{CE6537A1-D6FC-4f65-9D91-7224C49458BB}"/>
                <c:ext xmlns:c16="http://schemas.microsoft.com/office/drawing/2014/chart" uri="{C3380CC4-5D6E-409C-BE32-E72D297353CC}">
                  <c16:uniqueId val="{00000004-97BA-4E23-A697-625EC95F7B6A}"/>
                </c:ext>
              </c:extLst>
            </c:dLbl>
            <c:spPr>
              <a:noFill/>
              <a:ln w="19001">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Tabelle1!$C$2:$C$9</c:f>
              <c:numCache>
                <c:formatCode>0%</c:formatCode>
                <c:ptCount val="8"/>
                <c:pt idx="0">
                  <c:v>0.18100000000000024</c:v>
                </c:pt>
                <c:pt idx="1">
                  <c:v>0.13200000000000001</c:v>
                </c:pt>
                <c:pt idx="2">
                  <c:v>0.16300000000000001</c:v>
                </c:pt>
                <c:pt idx="3">
                  <c:v>0.14200000000000004</c:v>
                </c:pt>
                <c:pt idx="4">
                  <c:v>0.15900000000000034</c:v>
                </c:pt>
                <c:pt idx="5">
                  <c:v>0.17500000000000004</c:v>
                </c:pt>
                <c:pt idx="6">
                  <c:v>0.16200000000000001</c:v>
                </c:pt>
                <c:pt idx="7">
                  <c:v>0.129</c:v>
                </c:pt>
              </c:numCache>
            </c:numRef>
          </c:val>
          <c:extLst>
            <c:ext xmlns:c16="http://schemas.microsoft.com/office/drawing/2014/chart" uri="{C3380CC4-5D6E-409C-BE32-E72D297353CC}">
              <c16:uniqueId val="{00000005-97BA-4E23-A697-625EC95F7B6A}"/>
            </c:ext>
          </c:extLst>
        </c:ser>
        <c:ser>
          <c:idx val="2"/>
          <c:order val="2"/>
          <c:tx>
            <c:strRef>
              <c:f>Tabelle1!$D$1</c:f>
              <c:strCache>
                <c:ptCount val="1"/>
                <c:pt idx="0">
                  <c:v>Sexuelle Grenzverletzungen</c:v>
                </c:pt>
              </c:strCache>
            </c:strRef>
          </c:tx>
          <c:spPr>
            <a:solidFill>
              <a:srgbClr val="FFC000"/>
            </a:solidFill>
            <a:ln w="0">
              <a:solidFill>
                <a:schemeClr val="bg1">
                  <a:lumMod val="50000"/>
                </a:schemeClr>
              </a:solidFill>
            </a:ln>
          </c:spPr>
          <c:invertIfNegative val="0"/>
          <c:dLbls>
            <c:spPr>
              <a:noFill/>
              <a:ln w="1902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Tabelle1!$D$2:$D$9</c:f>
              <c:numCache>
                <c:formatCode>0%</c:formatCode>
                <c:ptCount val="8"/>
                <c:pt idx="0">
                  <c:v>0.2470000000000003</c:v>
                </c:pt>
                <c:pt idx="1">
                  <c:v>9.2000000000000026E-2</c:v>
                </c:pt>
                <c:pt idx="2">
                  <c:v>0.17500000000000004</c:v>
                </c:pt>
                <c:pt idx="3">
                  <c:v>0.20400000000000001</c:v>
                </c:pt>
                <c:pt idx="4">
                  <c:v>0.18000000000000024</c:v>
                </c:pt>
                <c:pt idx="5">
                  <c:v>0.17500000000000004</c:v>
                </c:pt>
                <c:pt idx="6">
                  <c:v>0.17500000000000004</c:v>
                </c:pt>
                <c:pt idx="7">
                  <c:v>0.2470000000000003</c:v>
                </c:pt>
              </c:numCache>
            </c:numRef>
          </c:val>
          <c:extLst>
            <c:ext xmlns:c16="http://schemas.microsoft.com/office/drawing/2014/chart" uri="{C3380CC4-5D6E-409C-BE32-E72D297353CC}">
              <c16:uniqueId val="{00000006-97BA-4E23-A697-625EC95F7B6A}"/>
            </c:ext>
          </c:extLst>
        </c:ser>
        <c:ser>
          <c:idx val="3"/>
          <c:order val="3"/>
          <c:tx>
            <c:strRef>
              <c:f>Tabelle1!$E$1</c:f>
              <c:strCache>
                <c:ptCount val="1"/>
                <c:pt idx="0">
                  <c:v>Sexualisierte Gewalt mit Körperkontakt</c:v>
                </c:pt>
              </c:strCache>
            </c:strRef>
          </c:tx>
          <c:spPr>
            <a:solidFill>
              <a:srgbClr val="FF9933"/>
            </a:solidFill>
            <a:ln>
              <a:solidFill>
                <a:schemeClr val="bg1">
                  <a:lumMod val="50000"/>
                </a:schemeClr>
              </a:solidFill>
            </a:ln>
          </c:spPr>
          <c:invertIfNegative val="0"/>
          <c:dLbls>
            <c:spPr>
              <a:noFill/>
              <a:ln w="1902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Tabelle1!$E$2:$E$9</c:f>
              <c:numCache>
                <c:formatCode>0%</c:formatCode>
                <c:ptCount val="8"/>
                <c:pt idx="0">
                  <c:v>4.9000000000000099E-2</c:v>
                </c:pt>
                <c:pt idx="1">
                  <c:v>1.2999999999999998E-2</c:v>
                </c:pt>
                <c:pt idx="2">
                  <c:v>3.0000000000000002E-2</c:v>
                </c:pt>
                <c:pt idx="3">
                  <c:v>5.3000000000000012E-2</c:v>
                </c:pt>
                <c:pt idx="4">
                  <c:v>2.9000000000000001E-2</c:v>
                </c:pt>
                <c:pt idx="5">
                  <c:v>0.127</c:v>
                </c:pt>
                <c:pt idx="6">
                  <c:v>3.2000000000000042E-2</c:v>
                </c:pt>
                <c:pt idx="7">
                  <c:v>5.3999999999999999E-2</c:v>
                </c:pt>
              </c:numCache>
            </c:numRef>
          </c:val>
          <c:extLst>
            <c:ext xmlns:c16="http://schemas.microsoft.com/office/drawing/2014/chart" uri="{C3380CC4-5D6E-409C-BE32-E72D297353CC}">
              <c16:uniqueId val="{00000007-97BA-4E23-A697-625EC95F7B6A}"/>
            </c:ext>
          </c:extLst>
        </c:ser>
        <c:dLbls>
          <c:showLegendKey val="0"/>
          <c:showVal val="0"/>
          <c:showCatName val="0"/>
          <c:showSerName val="0"/>
          <c:showPercent val="0"/>
          <c:showBubbleSize val="0"/>
        </c:dLbls>
        <c:gapWidth val="59"/>
        <c:overlap val="100"/>
        <c:axId val="113814144"/>
        <c:axId val="113901952"/>
      </c:barChart>
      <c:catAx>
        <c:axId val="113814144"/>
        <c:scaling>
          <c:orientation val="maxMin"/>
        </c:scaling>
        <c:delete val="0"/>
        <c:axPos val="l"/>
        <c:numFmt formatCode="General" sourceLinked="1"/>
        <c:majorTickMark val="none"/>
        <c:minorTickMark val="none"/>
        <c:tickLblPos val="nextTo"/>
        <c:spPr>
          <a:noFill/>
          <a:ln w="14415" cap="flat" cmpd="sng" algn="ctr">
            <a:solidFill>
              <a:schemeClr val="tx1">
                <a:lumMod val="15000"/>
                <a:lumOff val="85000"/>
              </a:schemeClr>
            </a:solidFill>
            <a:round/>
          </a:ln>
          <a:effectLst/>
        </c:spPr>
        <c:txPr>
          <a:bodyPr rot="-60000000" vert="horz"/>
          <a:lstStyle/>
          <a:p>
            <a:pPr>
              <a:defRPr/>
            </a:pPr>
            <a:endParaRPr lang="de-DE"/>
          </a:p>
        </c:txPr>
        <c:crossAx val="113901952"/>
        <c:crosses val="autoZero"/>
        <c:auto val="1"/>
        <c:lblAlgn val="ctr"/>
        <c:lblOffset val="100"/>
        <c:noMultiLvlLbl val="0"/>
      </c:catAx>
      <c:valAx>
        <c:axId val="113901952"/>
        <c:scaling>
          <c:orientation val="minMax"/>
          <c:max val="1"/>
          <c:min val="0"/>
        </c:scaling>
        <c:delete val="0"/>
        <c:axPos val="b"/>
        <c:majorGridlines>
          <c:spPr>
            <a:ln w="14415" cap="flat" cmpd="sng" algn="ctr">
              <a:solidFill>
                <a:schemeClr val="tx1">
                  <a:lumMod val="15000"/>
                  <a:lumOff val="85000"/>
                </a:schemeClr>
              </a:solidFill>
              <a:round/>
            </a:ln>
            <a:effectLst/>
          </c:spPr>
        </c:majorGridlines>
        <c:numFmt formatCode="0%" sourceLinked="1"/>
        <c:majorTickMark val="none"/>
        <c:minorTickMark val="none"/>
        <c:tickLblPos val="nextTo"/>
        <c:spPr>
          <a:ln w="4750">
            <a:noFill/>
          </a:ln>
        </c:spPr>
        <c:txPr>
          <a:bodyPr rot="-60000000" vert="horz"/>
          <a:lstStyle/>
          <a:p>
            <a:pPr>
              <a:defRPr/>
            </a:pPr>
            <a:endParaRPr lang="de-DE"/>
          </a:p>
        </c:txPr>
        <c:crossAx val="113814144"/>
        <c:crosses val="max"/>
        <c:crossBetween val="between"/>
      </c:valAx>
      <c:spPr>
        <a:noFill/>
        <a:ln w="19026">
          <a:noFill/>
        </a:ln>
      </c:spPr>
    </c:plotArea>
    <c:legend>
      <c:legendPos val="b"/>
      <c:layout>
        <c:manualLayout>
          <c:xMode val="edge"/>
          <c:yMode val="edge"/>
          <c:x val="9.7222222222222224E-2"/>
          <c:y val="0.84597513927095513"/>
          <c:w val="0.82156900699912561"/>
          <c:h val="0.10032606569022158"/>
        </c:manualLayout>
      </c:layout>
      <c:overlay val="0"/>
    </c:legend>
    <c:plotVisOnly val="1"/>
    <c:dispBlanksAs val="gap"/>
    <c:showDLblsOverMax val="0"/>
  </c:chart>
  <c:spPr>
    <a:solidFill>
      <a:srgbClr val="FFFFFF"/>
    </a:solidFill>
    <a:ln>
      <a:noFill/>
    </a:ln>
  </c:spPr>
  <c:txPr>
    <a:bodyPr/>
    <a:lstStyle/>
    <a:p>
      <a:pPr>
        <a:defRPr sz="1400" b="1">
          <a:latin typeface="+mn-lt"/>
          <a:cs typeface="Calibri" panose="020F0502020204030204" pitchFamily="34" charset="0"/>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50156332324253"/>
          <c:y val="4.9707395199386405E-2"/>
          <c:w val="0.70989292971367479"/>
          <c:h val="0.72337872892917665"/>
        </c:manualLayout>
      </c:layout>
      <c:barChart>
        <c:barDir val="bar"/>
        <c:grouping val="percentStacked"/>
        <c:varyColors val="0"/>
        <c:ser>
          <c:idx val="0"/>
          <c:order val="0"/>
          <c:tx>
            <c:strRef>
              <c:f>Tabelle1!$B$1</c:f>
              <c:strCache>
                <c:ptCount val="1"/>
                <c:pt idx="0">
                  <c:v>Kein Ereignis</c:v>
                </c:pt>
              </c:strCache>
            </c:strRef>
          </c:tx>
          <c:spPr>
            <a:solidFill>
              <a:srgbClr val="E7E6E6">
                <a:lumMod val="75000"/>
              </a:srgbClr>
            </a:solidFill>
            <a:ln>
              <a:solidFill>
                <a:schemeClr val="bg1">
                  <a:lumMod val="50000"/>
                </a:schemeClr>
              </a:solidFill>
            </a:ln>
            <a:effectLst/>
          </c:spPr>
          <c:invertIfNegative val="0"/>
          <c:dLbls>
            <c:dLbl>
              <c:idx val="13"/>
              <c:delete val="1"/>
              <c:extLst>
                <c:ext xmlns:c15="http://schemas.microsoft.com/office/drawing/2012/chart" uri="{CE6537A1-D6FC-4f65-9D91-7224C49458BB}"/>
                <c:ext xmlns:c16="http://schemas.microsoft.com/office/drawing/2014/chart" uri="{C3380CC4-5D6E-409C-BE32-E72D297353CC}">
                  <c16:uniqueId val="{00000000-10C4-4482-9246-34F652661D9B}"/>
                </c:ext>
              </c:extLst>
            </c:dLbl>
            <c:spPr>
              <a:noFill/>
              <a:ln w="19001">
                <a:noFill/>
              </a:ln>
            </c:spPr>
            <c:txPr>
              <a:bodyPr rot="0" vert="horz"/>
              <a:lstStyle/>
              <a:p>
                <a:pPr>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Tabelle1!$B$2:$B$9</c:f>
              <c:numCache>
                <c:formatCode>0%</c:formatCode>
                <c:ptCount val="8"/>
                <c:pt idx="0">
                  <c:v>0.52200000000000002</c:v>
                </c:pt>
                <c:pt idx="1">
                  <c:v>0.76200000000000101</c:v>
                </c:pt>
                <c:pt idx="2">
                  <c:v>0.63300000000000101</c:v>
                </c:pt>
                <c:pt idx="3">
                  <c:v>0.60000000000000064</c:v>
                </c:pt>
                <c:pt idx="4">
                  <c:v>0.63200000000000101</c:v>
                </c:pt>
                <c:pt idx="5">
                  <c:v>0.52400000000000002</c:v>
                </c:pt>
                <c:pt idx="6">
                  <c:v>0.63200000000000101</c:v>
                </c:pt>
                <c:pt idx="7">
                  <c:v>0.56999999999999995</c:v>
                </c:pt>
              </c:numCache>
            </c:numRef>
          </c:val>
          <c:extLst>
            <c:ext xmlns:c16="http://schemas.microsoft.com/office/drawing/2014/chart" uri="{C3380CC4-5D6E-409C-BE32-E72D297353CC}">
              <c16:uniqueId val="{00000001-10C4-4482-9246-34F652661D9B}"/>
            </c:ext>
          </c:extLst>
        </c:ser>
        <c:ser>
          <c:idx val="1"/>
          <c:order val="1"/>
          <c:tx>
            <c:strRef>
              <c:f>Tabelle1!$C$1</c:f>
              <c:strCache>
                <c:ptCount val="1"/>
                <c:pt idx="0">
                  <c:v>Sexualisierte Gewalt ohne Körperkontakt</c:v>
                </c:pt>
              </c:strCache>
            </c:strRef>
          </c:tx>
          <c:spPr>
            <a:solidFill>
              <a:srgbClr val="FFFF00"/>
            </a:solidFill>
            <a:ln>
              <a:solidFill>
                <a:schemeClr val="bg1">
                  <a:lumMod val="50000"/>
                </a:schemeClr>
              </a:solidFill>
            </a:ln>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2-10C4-4482-9246-34F652661D9B}"/>
                </c:ext>
              </c:extLst>
            </c:dLbl>
            <c:dLbl>
              <c:idx val="12"/>
              <c:delete val="1"/>
              <c:extLst>
                <c:ext xmlns:c15="http://schemas.microsoft.com/office/drawing/2012/chart" uri="{CE6537A1-D6FC-4f65-9D91-7224C49458BB}"/>
                <c:ext xmlns:c16="http://schemas.microsoft.com/office/drawing/2014/chart" uri="{C3380CC4-5D6E-409C-BE32-E72D297353CC}">
                  <c16:uniqueId val="{00000003-10C4-4482-9246-34F652661D9B}"/>
                </c:ext>
              </c:extLst>
            </c:dLbl>
            <c:dLbl>
              <c:idx val="13"/>
              <c:delete val="1"/>
              <c:extLst>
                <c:ext xmlns:c15="http://schemas.microsoft.com/office/drawing/2012/chart" uri="{CE6537A1-D6FC-4f65-9D91-7224C49458BB}"/>
                <c:ext xmlns:c16="http://schemas.microsoft.com/office/drawing/2014/chart" uri="{C3380CC4-5D6E-409C-BE32-E72D297353CC}">
                  <c16:uniqueId val="{00000004-10C4-4482-9246-34F652661D9B}"/>
                </c:ext>
              </c:extLst>
            </c:dLbl>
            <c:spPr>
              <a:noFill/>
              <a:ln w="19001">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Tabelle1!$C$2:$C$9</c:f>
              <c:numCache>
                <c:formatCode>0%</c:formatCode>
                <c:ptCount val="8"/>
                <c:pt idx="0">
                  <c:v>0.18100000000000022</c:v>
                </c:pt>
                <c:pt idx="1">
                  <c:v>0.13200000000000001</c:v>
                </c:pt>
                <c:pt idx="2">
                  <c:v>0.16300000000000001</c:v>
                </c:pt>
                <c:pt idx="3">
                  <c:v>0.14200000000000004</c:v>
                </c:pt>
                <c:pt idx="4">
                  <c:v>0.15900000000000025</c:v>
                </c:pt>
                <c:pt idx="5">
                  <c:v>0.17500000000000004</c:v>
                </c:pt>
                <c:pt idx="6">
                  <c:v>0.16200000000000001</c:v>
                </c:pt>
                <c:pt idx="7">
                  <c:v>0.129</c:v>
                </c:pt>
              </c:numCache>
            </c:numRef>
          </c:val>
          <c:extLst>
            <c:ext xmlns:c16="http://schemas.microsoft.com/office/drawing/2014/chart" uri="{C3380CC4-5D6E-409C-BE32-E72D297353CC}">
              <c16:uniqueId val="{00000005-10C4-4482-9246-34F652661D9B}"/>
            </c:ext>
          </c:extLst>
        </c:ser>
        <c:ser>
          <c:idx val="2"/>
          <c:order val="2"/>
          <c:tx>
            <c:strRef>
              <c:f>Tabelle1!$D$1</c:f>
              <c:strCache>
                <c:ptCount val="1"/>
                <c:pt idx="0">
                  <c:v>Sexuelle Grenzverletzungen</c:v>
                </c:pt>
              </c:strCache>
            </c:strRef>
          </c:tx>
          <c:spPr>
            <a:solidFill>
              <a:srgbClr val="FFC000"/>
            </a:solidFill>
            <a:ln w="0">
              <a:solidFill>
                <a:schemeClr val="bg1">
                  <a:lumMod val="50000"/>
                </a:schemeClr>
              </a:solidFill>
            </a:ln>
          </c:spPr>
          <c:invertIfNegative val="0"/>
          <c:dLbls>
            <c:spPr>
              <a:noFill/>
              <a:ln w="1902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Tabelle1!$D$2:$D$9</c:f>
              <c:numCache>
                <c:formatCode>0%</c:formatCode>
                <c:ptCount val="8"/>
                <c:pt idx="0">
                  <c:v>0.24700000000000022</c:v>
                </c:pt>
                <c:pt idx="1">
                  <c:v>9.2000000000000026E-2</c:v>
                </c:pt>
                <c:pt idx="2">
                  <c:v>0.17500000000000004</c:v>
                </c:pt>
                <c:pt idx="3">
                  <c:v>0.20400000000000001</c:v>
                </c:pt>
                <c:pt idx="4">
                  <c:v>0.18000000000000022</c:v>
                </c:pt>
                <c:pt idx="5">
                  <c:v>0.17500000000000004</c:v>
                </c:pt>
                <c:pt idx="6">
                  <c:v>0.17500000000000004</c:v>
                </c:pt>
                <c:pt idx="7">
                  <c:v>0.24700000000000022</c:v>
                </c:pt>
              </c:numCache>
            </c:numRef>
          </c:val>
          <c:extLst>
            <c:ext xmlns:c16="http://schemas.microsoft.com/office/drawing/2014/chart" uri="{C3380CC4-5D6E-409C-BE32-E72D297353CC}">
              <c16:uniqueId val="{00000006-10C4-4482-9246-34F652661D9B}"/>
            </c:ext>
          </c:extLst>
        </c:ser>
        <c:ser>
          <c:idx val="3"/>
          <c:order val="3"/>
          <c:tx>
            <c:strRef>
              <c:f>Tabelle1!$E$1</c:f>
              <c:strCache>
                <c:ptCount val="1"/>
                <c:pt idx="0">
                  <c:v>Sexualisierte Gewalt mit Körperkontakt</c:v>
                </c:pt>
              </c:strCache>
            </c:strRef>
          </c:tx>
          <c:spPr>
            <a:solidFill>
              <a:srgbClr val="FF9933"/>
            </a:solidFill>
            <a:ln>
              <a:solidFill>
                <a:schemeClr val="bg1">
                  <a:lumMod val="50000"/>
                </a:schemeClr>
              </a:solidFill>
            </a:ln>
          </c:spPr>
          <c:invertIfNegative val="0"/>
          <c:dLbls>
            <c:spPr>
              <a:noFill/>
              <a:ln w="1902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Tabelle1!$A$2:$A$9</c:f>
              <c:strCache>
                <c:ptCount val="8"/>
                <c:pt idx="0">
                  <c:v>Weiblich</c:v>
                </c:pt>
                <c:pt idx="1">
                  <c:v>Männlich</c:v>
                </c:pt>
                <c:pt idx="2">
                  <c:v>Ohne Migrationshintergrund</c:v>
                </c:pt>
                <c:pt idx="3">
                  <c:v>Mit Migrationshintergrund </c:v>
                </c:pt>
                <c:pt idx="4">
                  <c:v>Heterosexuell</c:v>
                </c:pt>
                <c:pt idx="5">
                  <c:v>Andere sexuelle Orientierung</c:v>
                </c:pt>
                <c:pt idx="6">
                  <c:v>Ohne Behinderung</c:v>
                </c:pt>
                <c:pt idx="7">
                  <c:v>Mit Behinderung</c:v>
                </c:pt>
              </c:strCache>
            </c:strRef>
          </c:cat>
          <c:val>
            <c:numRef>
              <c:f>Tabelle1!$E$2:$E$9</c:f>
              <c:numCache>
                <c:formatCode>0%</c:formatCode>
                <c:ptCount val="8"/>
                <c:pt idx="0">
                  <c:v>4.9000000000000071E-2</c:v>
                </c:pt>
                <c:pt idx="1">
                  <c:v>1.2999999999999998E-2</c:v>
                </c:pt>
                <c:pt idx="2">
                  <c:v>3.0000000000000002E-2</c:v>
                </c:pt>
                <c:pt idx="3">
                  <c:v>5.3000000000000012E-2</c:v>
                </c:pt>
                <c:pt idx="4">
                  <c:v>2.9000000000000001E-2</c:v>
                </c:pt>
                <c:pt idx="5">
                  <c:v>0.127</c:v>
                </c:pt>
                <c:pt idx="6">
                  <c:v>3.2000000000000042E-2</c:v>
                </c:pt>
                <c:pt idx="7">
                  <c:v>5.3999999999999999E-2</c:v>
                </c:pt>
              </c:numCache>
            </c:numRef>
          </c:val>
          <c:extLst>
            <c:ext xmlns:c16="http://schemas.microsoft.com/office/drawing/2014/chart" uri="{C3380CC4-5D6E-409C-BE32-E72D297353CC}">
              <c16:uniqueId val="{00000007-10C4-4482-9246-34F652661D9B}"/>
            </c:ext>
          </c:extLst>
        </c:ser>
        <c:dLbls>
          <c:showLegendKey val="0"/>
          <c:showVal val="0"/>
          <c:showCatName val="0"/>
          <c:showSerName val="0"/>
          <c:showPercent val="0"/>
          <c:showBubbleSize val="0"/>
        </c:dLbls>
        <c:gapWidth val="59"/>
        <c:overlap val="100"/>
        <c:axId val="114009600"/>
        <c:axId val="114011136"/>
      </c:barChart>
      <c:catAx>
        <c:axId val="114009600"/>
        <c:scaling>
          <c:orientation val="maxMin"/>
        </c:scaling>
        <c:delete val="0"/>
        <c:axPos val="l"/>
        <c:numFmt formatCode="General" sourceLinked="1"/>
        <c:majorTickMark val="none"/>
        <c:minorTickMark val="none"/>
        <c:tickLblPos val="nextTo"/>
        <c:spPr>
          <a:noFill/>
          <a:ln w="14415" cap="flat" cmpd="sng" algn="ctr">
            <a:solidFill>
              <a:schemeClr val="tx1">
                <a:lumMod val="15000"/>
                <a:lumOff val="85000"/>
              </a:schemeClr>
            </a:solidFill>
            <a:round/>
          </a:ln>
          <a:effectLst/>
        </c:spPr>
        <c:txPr>
          <a:bodyPr rot="-60000000" vert="horz"/>
          <a:lstStyle/>
          <a:p>
            <a:pPr>
              <a:defRPr/>
            </a:pPr>
            <a:endParaRPr lang="de-DE"/>
          </a:p>
        </c:txPr>
        <c:crossAx val="114011136"/>
        <c:crosses val="autoZero"/>
        <c:auto val="1"/>
        <c:lblAlgn val="ctr"/>
        <c:lblOffset val="100"/>
        <c:noMultiLvlLbl val="0"/>
      </c:catAx>
      <c:valAx>
        <c:axId val="114011136"/>
        <c:scaling>
          <c:orientation val="minMax"/>
          <c:max val="1"/>
          <c:min val="0"/>
        </c:scaling>
        <c:delete val="0"/>
        <c:axPos val="b"/>
        <c:majorGridlines>
          <c:spPr>
            <a:ln w="14415" cap="flat" cmpd="sng" algn="ctr">
              <a:solidFill>
                <a:schemeClr val="tx1">
                  <a:lumMod val="15000"/>
                  <a:lumOff val="85000"/>
                </a:schemeClr>
              </a:solidFill>
              <a:round/>
            </a:ln>
            <a:effectLst/>
          </c:spPr>
        </c:majorGridlines>
        <c:numFmt formatCode="0%" sourceLinked="1"/>
        <c:majorTickMark val="none"/>
        <c:minorTickMark val="none"/>
        <c:tickLblPos val="nextTo"/>
        <c:spPr>
          <a:ln w="4750">
            <a:noFill/>
          </a:ln>
        </c:spPr>
        <c:txPr>
          <a:bodyPr rot="-60000000" vert="horz"/>
          <a:lstStyle/>
          <a:p>
            <a:pPr>
              <a:defRPr/>
            </a:pPr>
            <a:endParaRPr lang="de-DE"/>
          </a:p>
        </c:txPr>
        <c:crossAx val="114009600"/>
        <c:crosses val="max"/>
        <c:crossBetween val="between"/>
      </c:valAx>
      <c:spPr>
        <a:noFill/>
        <a:ln w="19026">
          <a:noFill/>
        </a:ln>
      </c:spPr>
    </c:plotArea>
    <c:legend>
      <c:legendPos val="b"/>
      <c:layout>
        <c:manualLayout>
          <c:xMode val="edge"/>
          <c:yMode val="edge"/>
          <c:x val="9.7222222222222224E-2"/>
          <c:y val="0.84597513927095513"/>
          <c:w val="0.82156900699912538"/>
          <c:h val="0.10032606569022158"/>
        </c:manualLayout>
      </c:layout>
      <c:overlay val="0"/>
    </c:legend>
    <c:plotVisOnly val="1"/>
    <c:dispBlanksAs val="gap"/>
    <c:showDLblsOverMax val="0"/>
  </c:chart>
  <c:spPr>
    <a:solidFill>
      <a:srgbClr val="FFFFFF"/>
    </a:solidFill>
    <a:ln>
      <a:noFill/>
    </a:ln>
  </c:spPr>
  <c:txPr>
    <a:bodyPr/>
    <a:lstStyle/>
    <a:p>
      <a:pPr>
        <a:defRPr sz="1400" b="1">
          <a:latin typeface="+mn-lt"/>
          <a:cs typeface="Calibri" panose="020F0502020204030204" pitchFamily="34" charset="0"/>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Spalte1</c:v>
                </c:pt>
              </c:strCache>
            </c:strRef>
          </c:tx>
          <c:spPr>
            <a:solidFill>
              <a:srgbClr val="FF9933"/>
            </a:solidFill>
            <a:ln>
              <a:noFill/>
            </a:ln>
            <a:effectLst/>
          </c:spPr>
          <c:dPt>
            <c:idx val="0"/>
            <c:bubble3D val="0"/>
            <c:spPr>
              <a:solidFill>
                <a:srgbClr val="FFFF00"/>
              </a:solidFill>
              <a:ln>
                <a:solidFill>
                  <a:schemeClr val="tx1"/>
                </a:solidFill>
              </a:ln>
              <a:effectLst/>
            </c:spPr>
            <c:extLst>
              <c:ext xmlns:c16="http://schemas.microsoft.com/office/drawing/2014/chart" uri="{C3380CC4-5D6E-409C-BE32-E72D297353CC}">
                <c16:uniqueId val="{00000001-868B-4B0B-AB4E-37713C584F34}"/>
              </c:ext>
            </c:extLst>
          </c:dPt>
          <c:dPt>
            <c:idx val="1"/>
            <c:bubble3D val="0"/>
            <c:spPr>
              <a:solidFill>
                <a:srgbClr val="FFC000"/>
              </a:solidFill>
              <a:ln>
                <a:solidFill>
                  <a:schemeClr val="tx1"/>
                </a:solidFill>
              </a:ln>
              <a:effectLst/>
            </c:spPr>
            <c:extLst>
              <c:ext xmlns:c16="http://schemas.microsoft.com/office/drawing/2014/chart" uri="{C3380CC4-5D6E-409C-BE32-E72D297353CC}">
                <c16:uniqueId val="{00000003-868B-4B0B-AB4E-37713C584F34}"/>
              </c:ext>
            </c:extLst>
          </c:dPt>
          <c:dPt>
            <c:idx val="2"/>
            <c:bubble3D val="0"/>
            <c:spPr>
              <a:solidFill>
                <a:srgbClr val="FF9933"/>
              </a:solidFill>
              <a:ln>
                <a:solidFill>
                  <a:schemeClr val="tx1"/>
                </a:solidFill>
              </a:ln>
              <a:effectLst/>
            </c:spPr>
            <c:extLst>
              <c:ext xmlns:c16="http://schemas.microsoft.com/office/drawing/2014/chart" uri="{C3380CC4-5D6E-409C-BE32-E72D297353CC}">
                <c16:uniqueId val="{00000005-868B-4B0B-AB4E-37713C584F34}"/>
              </c:ext>
            </c:extLst>
          </c:dPt>
          <c:dLbls>
            <c:dLbl>
              <c:idx val="0"/>
              <c:layout>
                <c:manualLayout>
                  <c:x val="-7.3921755172742928E-3"/>
                  <c:y val="8.1173449816941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8B-4B0B-AB4E-37713C584F34}"/>
                </c:ext>
              </c:extLst>
            </c:dLbl>
            <c:dLbl>
              <c:idx val="2"/>
              <c:layout>
                <c:manualLayout>
                  <c:x val="0.13477124892313985"/>
                  <c:y val="-0.210453059606387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8B-4B0B-AB4E-37713C584F34}"/>
                </c:ext>
              </c:extLst>
            </c:dLbl>
            <c:spPr>
              <a:noFill/>
              <a:ln w="25367">
                <a:noFill/>
              </a:ln>
            </c:spPr>
            <c:txPr>
              <a:bodyPr rot="0" vert="horz"/>
              <a:lstStyle/>
              <a:p>
                <a:pPr>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Jünger als 14 Jahre</c:v>
                </c:pt>
                <c:pt idx="1">
                  <c:v>14 bis 17 Jahre</c:v>
                </c:pt>
                <c:pt idx="2">
                  <c:v>Älter als 17 Jahre</c:v>
                </c:pt>
              </c:strCache>
            </c:strRef>
          </c:cat>
          <c:val>
            <c:numRef>
              <c:f>Tabelle1!$B$2:$B$4</c:f>
              <c:numCache>
                <c:formatCode>0%</c:formatCode>
                <c:ptCount val="3"/>
                <c:pt idx="0">
                  <c:v>1.2999999999999998E-2</c:v>
                </c:pt>
                <c:pt idx="1">
                  <c:v>0.17300000000000001</c:v>
                </c:pt>
                <c:pt idx="2">
                  <c:v>0.81399999999999995</c:v>
                </c:pt>
              </c:numCache>
            </c:numRef>
          </c:val>
          <c:extLst>
            <c:ext xmlns:c16="http://schemas.microsoft.com/office/drawing/2014/chart" uri="{C3380CC4-5D6E-409C-BE32-E72D297353CC}">
              <c16:uniqueId val="{00000006-868B-4B0B-AB4E-37713C584F34}"/>
            </c:ext>
          </c:extLst>
        </c:ser>
        <c:dLbls>
          <c:showLegendKey val="0"/>
          <c:showVal val="0"/>
          <c:showCatName val="0"/>
          <c:showSerName val="0"/>
          <c:showPercent val="0"/>
          <c:showBubbleSize val="0"/>
          <c:showLeaderLines val="1"/>
        </c:dLbls>
        <c:firstSliceAng val="0"/>
      </c:pieChart>
      <c:spPr>
        <a:noFill/>
        <a:ln w="25367">
          <a:noFill/>
        </a:ln>
      </c:spPr>
    </c:plotArea>
    <c:legend>
      <c:legendPos val="t"/>
      <c:layout>
        <c:manualLayout>
          <c:xMode val="edge"/>
          <c:yMode val="edge"/>
          <c:x val="8.2611517343143412E-2"/>
          <c:y val="0.92855140139836367"/>
          <c:w val="0.89999996088071588"/>
          <c:h val="7.1448598601636423E-2"/>
        </c:manualLayout>
      </c:layout>
      <c:overlay val="0"/>
    </c:legend>
    <c:plotVisOnly val="1"/>
    <c:dispBlanksAs val="zero"/>
    <c:showDLblsOverMax val="0"/>
  </c:chart>
  <c:spPr>
    <a:noFill/>
    <a:ln>
      <a:noFill/>
    </a:ln>
  </c:spPr>
  <c:txPr>
    <a:bodyPr/>
    <a:lstStyle/>
    <a:p>
      <a:pPr>
        <a:defRPr sz="1398">
          <a:latin typeface="Calibri" panose="020F0502020204030204" pitchFamily="34" charset="0"/>
          <a:cs typeface="Calibri" panose="020F050202020403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Spalte1</c:v>
                </c:pt>
              </c:strCache>
            </c:strRef>
          </c:tx>
          <c:spPr>
            <a:solidFill>
              <a:schemeClr val="accent1"/>
            </a:solidFill>
            <a:ln>
              <a:solidFill>
                <a:schemeClr val="tx1"/>
              </a:solidFill>
            </a:ln>
            <a:effectLst/>
          </c:spPr>
          <c:dPt>
            <c:idx val="0"/>
            <c:bubble3D val="0"/>
            <c:spPr>
              <a:solidFill>
                <a:srgbClr val="FF9933"/>
              </a:solidFill>
              <a:ln>
                <a:solidFill>
                  <a:schemeClr val="tx1"/>
                </a:solidFill>
              </a:ln>
              <a:effectLst/>
            </c:spPr>
            <c:extLst>
              <c:ext xmlns:c16="http://schemas.microsoft.com/office/drawing/2014/chart" uri="{C3380CC4-5D6E-409C-BE32-E72D297353CC}">
                <c16:uniqueId val="{00000001-BB15-4845-827A-5FC95CF63AFE}"/>
              </c:ext>
            </c:extLst>
          </c:dPt>
          <c:dPt>
            <c:idx val="1"/>
            <c:bubble3D val="0"/>
            <c:spPr>
              <a:solidFill>
                <a:srgbClr val="FFFF00"/>
              </a:solidFill>
              <a:ln>
                <a:solidFill>
                  <a:schemeClr val="tx1"/>
                </a:solidFill>
              </a:ln>
              <a:effectLst/>
            </c:spPr>
            <c:extLst>
              <c:ext xmlns:c16="http://schemas.microsoft.com/office/drawing/2014/chart" uri="{C3380CC4-5D6E-409C-BE32-E72D297353CC}">
                <c16:uniqueId val="{00000003-BB15-4845-827A-5FC95CF63AFE}"/>
              </c:ext>
            </c:extLst>
          </c:dPt>
          <c:dPt>
            <c:idx val="2"/>
            <c:bubble3D val="0"/>
            <c:spPr>
              <a:solidFill>
                <a:schemeClr val="accent1">
                  <a:lumMod val="75000"/>
                </a:schemeClr>
              </a:solidFill>
              <a:ln>
                <a:solidFill>
                  <a:schemeClr val="tx1"/>
                </a:solidFill>
              </a:ln>
              <a:effectLst/>
            </c:spPr>
            <c:extLst>
              <c:ext xmlns:c16="http://schemas.microsoft.com/office/drawing/2014/chart" uri="{C3380CC4-5D6E-409C-BE32-E72D297353CC}">
                <c16:uniqueId val="{00000005-BB15-4845-827A-5FC95CF63AFE}"/>
              </c:ext>
            </c:extLst>
          </c:dPt>
          <c:dLbls>
            <c:dLbl>
              <c:idx val="0"/>
              <c:layout>
                <c:manualLayout>
                  <c:x val="-9.5208773569150223E-2"/>
                  <c:y val="-0.220906332944768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15-4845-827A-5FC95CF63AFE}"/>
                </c:ext>
              </c:extLst>
            </c:dLbl>
            <c:spPr>
              <a:noFill/>
              <a:ln w="25367">
                <a:noFill/>
              </a:ln>
            </c:spPr>
            <c:txPr>
              <a:bodyPr rot="0" vert="horz"/>
              <a:lstStyle/>
              <a:p>
                <a:pPr>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Tabelle1!$A$2:$A$3</c:f>
              <c:strCache>
                <c:ptCount val="2"/>
                <c:pt idx="0">
                  <c:v>Männlich</c:v>
                </c:pt>
                <c:pt idx="1">
                  <c:v>Weiblich</c:v>
                </c:pt>
              </c:strCache>
            </c:strRef>
          </c:cat>
          <c:val>
            <c:numRef>
              <c:f>Tabelle1!$B$2:$B$3</c:f>
              <c:numCache>
                <c:formatCode>0%</c:formatCode>
                <c:ptCount val="2"/>
                <c:pt idx="0">
                  <c:v>0.90800000000000003</c:v>
                </c:pt>
                <c:pt idx="1">
                  <c:v>9.2000000000000026E-2</c:v>
                </c:pt>
              </c:numCache>
            </c:numRef>
          </c:val>
          <c:extLst>
            <c:ext xmlns:c16="http://schemas.microsoft.com/office/drawing/2014/chart" uri="{C3380CC4-5D6E-409C-BE32-E72D297353CC}">
              <c16:uniqueId val="{00000006-BB15-4845-827A-5FC95CF63AFE}"/>
            </c:ext>
          </c:extLst>
        </c:ser>
        <c:dLbls>
          <c:showLegendKey val="0"/>
          <c:showVal val="0"/>
          <c:showCatName val="0"/>
          <c:showSerName val="0"/>
          <c:showPercent val="0"/>
          <c:showBubbleSize val="0"/>
          <c:showLeaderLines val="1"/>
        </c:dLbls>
        <c:firstSliceAng val="0"/>
      </c:pieChart>
      <c:spPr>
        <a:noFill/>
        <a:ln w="25367">
          <a:noFill/>
        </a:ln>
      </c:spPr>
    </c:plotArea>
    <c:legend>
      <c:legendPos val="b"/>
      <c:layout>
        <c:manualLayout>
          <c:xMode val="edge"/>
          <c:yMode val="edge"/>
          <c:x val="0.331259135396409"/>
          <c:y val="0.85322660541640893"/>
          <c:w val="0.35062841865684324"/>
          <c:h val="7.1656393940364799E-2"/>
        </c:manualLayout>
      </c:layout>
      <c:overlay val="0"/>
    </c:legend>
    <c:plotVisOnly val="1"/>
    <c:dispBlanksAs val="zero"/>
    <c:showDLblsOverMax val="0"/>
  </c:chart>
  <c:spPr>
    <a:noFill/>
    <a:ln>
      <a:noFill/>
    </a:ln>
  </c:spPr>
  <c:txPr>
    <a:bodyPr/>
    <a:lstStyle/>
    <a:p>
      <a:pPr>
        <a:defRPr sz="1398">
          <a:latin typeface="Calibri" panose="020F0502020204030204" pitchFamily="34" charset="0"/>
          <a:cs typeface="Calibri" panose="020F050202020403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Tabelle1!$B$1</c:f>
              <c:strCache>
                <c:ptCount val="1"/>
                <c:pt idx="0">
                  <c:v>Weiblich</c:v>
                </c:pt>
              </c:strCache>
            </c:strRef>
          </c:tx>
          <c:spPr>
            <a:solidFill>
              <a:srgbClr val="FFFF00"/>
            </a:solidFill>
            <a:ln>
              <a:solidFill>
                <a:schemeClr val="bg1">
                  <a:lumMod val="50000"/>
                </a:schemeClr>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Tabelle1!$A$2:$A$4</c:f>
              <c:numCache>
                <c:formatCode>General</c:formatCode>
                <c:ptCount val="3"/>
              </c:numCache>
            </c:numRef>
          </c:cat>
          <c:val>
            <c:numRef>
              <c:f>Tabelle1!$B$2:$B$4</c:f>
              <c:numCache>
                <c:formatCode>0%</c:formatCode>
                <c:ptCount val="3"/>
                <c:pt idx="0">
                  <c:v>0.14000000000000001</c:v>
                </c:pt>
                <c:pt idx="1">
                  <c:v>6.2000000000000006E-2</c:v>
                </c:pt>
                <c:pt idx="2">
                  <c:v>0</c:v>
                </c:pt>
              </c:numCache>
            </c:numRef>
          </c:val>
          <c:extLst>
            <c:ext xmlns:c16="http://schemas.microsoft.com/office/drawing/2014/chart" uri="{C3380CC4-5D6E-409C-BE32-E72D297353CC}">
              <c16:uniqueId val="{00000000-698E-4285-A864-23E6F8685F01}"/>
            </c:ext>
          </c:extLst>
        </c:ser>
        <c:ser>
          <c:idx val="1"/>
          <c:order val="1"/>
          <c:tx>
            <c:strRef>
              <c:f>Tabelle1!$C$1</c:f>
              <c:strCache>
                <c:ptCount val="1"/>
                <c:pt idx="0">
                  <c:v>Männlich</c:v>
                </c:pt>
              </c:strCache>
            </c:strRef>
          </c:tx>
          <c:spPr>
            <a:solidFill>
              <a:srgbClr val="FF9933"/>
            </a:solidFill>
            <a:ln>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Tabelle1!$A$2:$A$4</c:f>
              <c:numCache>
                <c:formatCode>General</c:formatCode>
                <c:ptCount val="3"/>
              </c:numCache>
            </c:numRef>
          </c:cat>
          <c:val>
            <c:numRef>
              <c:f>Tabelle1!$C$2:$C$4</c:f>
              <c:numCache>
                <c:formatCode>0%</c:formatCode>
                <c:ptCount val="3"/>
                <c:pt idx="0">
                  <c:v>0.8600000000000001</c:v>
                </c:pt>
                <c:pt idx="1">
                  <c:v>0.93799999999999994</c:v>
                </c:pt>
                <c:pt idx="2">
                  <c:v>1</c:v>
                </c:pt>
              </c:numCache>
            </c:numRef>
          </c:val>
          <c:extLst>
            <c:ext xmlns:c16="http://schemas.microsoft.com/office/drawing/2014/chart" uri="{C3380CC4-5D6E-409C-BE32-E72D297353CC}">
              <c16:uniqueId val="{00000001-698E-4285-A864-23E6F8685F01}"/>
            </c:ext>
          </c:extLst>
        </c:ser>
        <c:dLbls>
          <c:showLegendKey val="0"/>
          <c:showVal val="1"/>
          <c:showCatName val="0"/>
          <c:showSerName val="0"/>
          <c:showPercent val="0"/>
          <c:showBubbleSize val="0"/>
        </c:dLbls>
        <c:gapWidth val="75"/>
        <c:overlap val="100"/>
        <c:axId val="113707648"/>
        <c:axId val="113713536"/>
      </c:barChart>
      <c:catAx>
        <c:axId val="113707648"/>
        <c:scaling>
          <c:orientation val="maxMin"/>
        </c:scaling>
        <c:delete val="0"/>
        <c:axPos val="l"/>
        <c:numFmt formatCode="General" sourceLinked="1"/>
        <c:majorTickMark val="none"/>
        <c:minorTickMark val="none"/>
        <c:tickLblPos val="nextTo"/>
        <c:spPr>
          <a:noFill/>
          <a:ln w="19244" cap="flat" cmpd="sng" algn="ctr">
            <a:solidFill>
              <a:schemeClr val="tx1">
                <a:lumMod val="15000"/>
                <a:lumOff val="85000"/>
              </a:schemeClr>
            </a:solidFill>
            <a:round/>
          </a:ln>
          <a:effectLst/>
        </c:spPr>
        <c:txPr>
          <a:bodyPr rot="-60000000" vert="horz"/>
          <a:lstStyle/>
          <a:p>
            <a:pPr>
              <a:defRPr/>
            </a:pPr>
            <a:endParaRPr lang="de-DE"/>
          </a:p>
        </c:txPr>
        <c:crossAx val="113713536"/>
        <c:crosses val="autoZero"/>
        <c:auto val="1"/>
        <c:lblAlgn val="ctr"/>
        <c:lblOffset val="100"/>
        <c:noMultiLvlLbl val="0"/>
      </c:catAx>
      <c:valAx>
        <c:axId val="113713536"/>
        <c:scaling>
          <c:orientation val="minMax"/>
          <c:max val="1"/>
          <c:min val="0"/>
        </c:scaling>
        <c:delete val="0"/>
        <c:axPos val="b"/>
        <c:numFmt formatCode="0%" sourceLinked="1"/>
        <c:majorTickMark val="none"/>
        <c:minorTickMark val="none"/>
        <c:tickLblPos val="nextTo"/>
        <c:txPr>
          <a:bodyPr rot="-60000000" vert="horz"/>
          <a:lstStyle/>
          <a:p>
            <a:pPr>
              <a:defRPr/>
            </a:pPr>
            <a:endParaRPr lang="de-DE"/>
          </a:p>
        </c:txPr>
        <c:crossAx val="113707648"/>
        <c:crosses val="max"/>
        <c:crossBetween val="between"/>
      </c:valAx>
      <c:spPr>
        <a:noFill/>
        <a:ln w="25367">
          <a:noFill/>
        </a:ln>
      </c:spPr>
    </c:plotArea>
    <c:legend>
      <c:legendPos val="b"/>
      <c:overlay val="0"/>
    </c:legend>
    <c:plotVisOnly val="1"/>
    <c:dispBlanksAs val="gap"/>
    <c:showDLblsOverMax val="0"/>
  </c:chart>
  <c:spPr>
    <a:noFill/>
    <a:ln>
      <a:noFill/>
    </a:ln>
  </c:spPr>
  <c:txPr>
    <a:bodyPr/>
    <a:lstStyle/>
    <a:p>
      <a:pPr>
        <a:defRPr sz="1600" b="1">
          <a:latin typeface="+mn-lt"/>
          <a:cs typeface="Calibri" panose="020F0502020204030204" pitchFamily="34" charset="0"/>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92553303983637E-2"/>
          <c:y val="2.7866566025210378E-2"/>
          <c:w val="0.88766090916270346"/>
          <c:h val="0.80107999399981189"/>
        </c:manualLayout>
      </c:layout>
      <c:barChart>
        <c:barDir val="bar"/>
        <c:grouping val="percentStacked"/>
        <c:varyColors val="0"/>
        <c:ser>
          <c:idx val="0"/>
          <c:order val="0"/>
          <c:tx>
            <c:strRef>
              <c:f>Tabelle1!$B$1</c:f>
              <c:strCache>
                <c:ptCount val="1"/>
                <c:pt idx="0">
                  <c:v>Jünger als 14 Jahre</c:v>
                </c:pt>
              </c:strCache>
            </c:strRef>
          </c:tx>
          <c:spPr>
            <a:solidFill>
              <a:srgbClr val="FFFF00"/>
            </a:solidFill>
            <a:ln>
              <a:solidFill>
                <a:schemeClr val="bg1">
                  <a:lumMod val="50000"/>
                </a:schemeClr>
              </a:solidFill>
            </a:ln>
            <a:effectLst/>
          </c:spPr>
          <c:invertIfNegative val="0"/>
          <c:dLbls>
            <c:dLbl>
              <c:idx val="1"/>
              <c:layout>
                <c:manualLayout>
                  <c:x val="-2.1249312325404353E-3"/>
                  <c:y val="2.5333241841100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4D-4C75-8109-3B0C7B4DE60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Ohne Körperkontakt</c:v>
                </c:pt>
                <c:pt idx="1">
                  <c:v>Grenzverletzung</c:v>
                </c:pt>
                <c:pt idx="2">
                  <c:v>Mit Körperkontakt</c:v>
                </c:pt>
              </c:strCache>
            </c:strRef>
          </c:cat>
          <c:val>
            <c:numRef>
              <c:f>Tabelle1!$B$2:$B$4</c:f>
              <c:numCache>
                <c:formatCode>0%</c:formatCode>
                <c:ptCount val="3"/>
                <c:pt idx="0">
                  <c:v>1.4E-2</c:v>
                </c:pt>
                <c:pt idx="1">
                  <c:v>1.2999999999999998E-2</c:v>
                </c:pt>
                <c:pt idx="2">
                  <c:v>0</c:v>
                </c:pt>
              </c:numCache>
            </c:numRef>
          </c:val>
          <c:extLst>
            <c:ext xmlns:c16="http://schemas.microsoft.com/office/drawing/2014/chart" uri="{C3380CC4-5D6E-409C-BE32-E72D297353CC}">
              <c16:uniqueId val="{00000001-D54D-4C75-8109-3B0C7B4DE60D}"/>
            </c:ext>
          </c:extLst>
        </c:ser>
        <c:ser>
          <c:idx val="1"/>
          <c:order val="1"/>
          <c:tx>
            <c:strRef>
              <c:f>Tabelle1!$C$1</c:f>
              <c:strCache>
                <c:ptCount val="1"/>
                <c:pt idx="0">
                  <c:v>14 bis 17 Jahre</c:v>
                </c:pt>
              </c:strCache>
            </c:strRef>
          </c:tx>
          <c:spPr>
            <a:solidFill>
              <a:srgbClr val="FFC000"/>
            </a:solidFill>
            <a:ln>
              <a:solidFill>
                <a:schemeClr val="bg1">
                  <a:lumMod val="50000"/>
                </a:schemeClr>
              </a:solidFill>
            </a:ln>
          </c:spPr>
          <c:invertIfNegative val="0"/>
          <c:dLbls>
            <c:dLbl>
              <c:idx val="1"/>
              <c:layout>
                <c:manualLayout>
                  <c:x val="2.1249312325404297E-3"/>
                  <c:y val="-3.0399890209320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4D-4C75-8109-3B0C7B4DE60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Ohne Körperkontakt</c:v>
                </c:pt>
                <c:pt idx="1">
                  <c:v>Grenzverletzung</c:v>
                </c:pt>
                <c:pt idx="2">
                  <c:v>Mit Körperkontakt</c:v>
                </c:pt>
              </c:strCache>
            </c:strRef>
          </c:cat>
          <c:val>
            <c:numRef>
              <c:f>Tabelle1!$C$2:$C$4</c:f>
              <c:numCache>
                <c:formatCode>0%</c:formatCode>
                <c:ptCount val="3"/>
                <c:pt idx="0">
                  <c:v>0.30200000000000016</c:v>
                </c:pt>
                <c:pt idx="1">
                  <c:v>8.2000000000000003E-2</c:v>
                </c:pt>
                <c:pt idx="2">
                  <c:v>0</c:v>
                </c:pt>
              </c:numCache>
            </c:numRef>
          </c:val>
          <c:extLst>
            <c:ext xmlns:c16="http://schemas.microsoft.com/office/drawing/2014/chart" uri="{C3380CC4-5D6E-409C-BE32-E72D297353CC}">
              <c16:uniqueId val="{00000003-D54D-4C75-8109-3B0C7B4DE60D}"/>
            </c:ext>
          </c:extLst>
        </c:ser>
        <c:ser>
          <c:idx val="2"/>
          <c:order val="2"/>
          <c:tx>
            <c:strRef>
              <c:f>Tabelle1!$D$1</c:f>
              <c:strCache>
                <c:ptCount val="1"/>
                <c:pt idx="0">
                  <c:v>18 Jahre und älter</c:v>
                </c:pt>
              </c:strCache>
            </c:strRef>
          </c:tx>
          <c:spPr>
            <a:solidFill>
              <a:srgbClr val="FF9933"/>
            </a:solidFill>
            <a:ln w="0">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Ohne Körperkontakt</c:v>
                </c:pt>
                <c:pt idx="1">
                  <c:v>Grenzverletzung</c:v>
                </c:pt>
                <c:pt idx="2">
                  <c:v>Mit Körperkontakt</c:v>
                </c:pt>
              </c:strCache>
            </c:strRef>
          </c:cat>
          <c:val>
            <c:numRef>
              <c:f>Tabelle1!$D$2:$D$4</c:f>
              <c:numCache>
                <c:formatCode>0%</c:formatCode>
                <c:ptCount val="3"/>
                <c:pt idx="0">
                  <c:v>0.68300000000000005</c:v>
                </c:pt>
                <c:pt idx="1">
                  <c:v>0.90600000000000003</c:v>
                </c:pt>
                <c:pt idx="2">
                  <c:v>1</c:v>
                </c:pt>
              </c:numCache>
            </c:numRef>
          </c:val>
          <c:extLst>
            <c:ext xmlns:c16="http://schemas.microsoft.com/office/drawing/2014/chart" uri="{C3380CC4-5D6E-409C-BE32-E72D297353CC}">
              <c16:uniqueId val="{00000004-D54D-4C75-8109-3B0C7B4DE60D}"/>
            </c:ext>
          </c:extLst>
        </c:ser>
        <c:dLbls>
          <c:showLegendKey val="0"/>
          <c:showVal val="1"/>
          <c:showCatName val="0"/>
          <c:showSerName val="0"/>
          <c:showPercent val="0"/>
          <c:showBubbleSize val="0"/>
        </c:dLbls>
        <c:gapWidth val="75"/>
        <c:overlap val="100"/>
        <c:axId val="114490752"/>
        <c:axId val="114504832"/>
      </c:barChart>
      <c:catAx>
        <c:axId val="114490752"/>
        <c:scaling>
          <c:orientation val="maxMin"/>
        </c:scaling>
        <c:delete val="0"/>
        <c:axPos val="l"/>
        <c:numFmt formatCode="General" sourceLinked="1"/>
        <c:majorTickMark val="none"/>
        <c:minorTickMark val="none"/>
        <c:tickLblPos val="none"/>
        <c:spPr>
          <a:solidFill>
            <a:srgbClr val="66FFFF"/>
          </a:solidFill>
        </c:spPr>
        <c:crossAx val="114504832"/>
        <c:crosses val="autoZero"/>
        <c:auto val="1"/>
        <c:lblAlgn val="ctr"/>
        <c:lblOffset val="100"/>
        <c:noMultiLvlLbl val="0"/>
      </c:catAx>
      <c:valAx>
        <c:axId val="114504832"/>
        <c:scaling>
          <c:orientation val="minMax"/>
          <c:max val="1"/>
          <c:min val="0"/>
        </c:scaling>
        <c:delete val="0"/>
        <c:axPos val="b"/>
        <c:numFmt formatCode="0%" sourceLinked="1"/>
        <c:majorTickMark val="none"/>
        <c:minorTickMark val="none"/>
        <c:tickLblPos val="nextTo"/>
        <c:txPr>
          <a:bodyPr rot="-60000000" vert="horz"/>
          <a:lstStyle/>
          <a:p>
            <a:pPr>
              <a:defRPr/>
            </a:pPr>
            <a:endParaRPr lang="de-DE"/>
          </a:p>
        </c:txPr>
        <c:crossAx val="114490752"/>
        <c:crosses val="max"/>
        <c:crossBetween val="between"/>
      </c:valAx>
      <c:spPr>
        <a:noFill/>
        <a:ln w="25367">
          <a:noFill/>
        </a:ln>
      </c:spPr>
    </c:plotArea>
    <c:legend>
      <c:legendPos val="b"/>
      <c:overlay val="0"/>
    </c:legend>
    <c:plotVisOnly val="1"/>
    <c:dispBlanksAs val="gap"/>
    <c:showDLblsOverMax val="0"/>
  </c:chart>
  <c:spPr>
    <a:noFill/>
    <a:ln>
      <a:noFill/>
    </a:ln>
  </c:spPr>
  <c:txPr>
    <a:bodyPr/>
    <a:lstStyle/>
    <a:p>
      <a:pPr>
        <a:defRPr sz="1600" b="1">
          <a:latin typeface="+mn-lt"/>
          <a:cs typeface="Calibri" panose="020F0502020204030204" pitchFamily="34" charset="0"/>
        </a:defRPr>
      </a:pPr>
      <a:endParaRPr lang="de-D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0.75865</cdr:x>
      <cdr:y>0.26689</cdr:y>
    </cdr:from>
    <cdr:to>
      <cdr:x>0.82587</cdr:x>
      <cdr:y>0.32716</cdr:y>
    </cdr:to>
    <cdr:sp macro="" textlink="">
      <cdr:nvSpPr>
        <cdr:cNvPr id="2" name="Textfeld 1"/>
        <cdr:cNvSpPr txBox="1"/>
      </cdr:nvSpPr>
      <cdr:spPr>
        <a:xfrm xmlns:a="http://schemas.openxmlformats.org/drawingml/2006/main">
          <a:off x="5688632" y="1479806"/>
          <a:ext cx="504056" cy="3341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de-DE" sz="1400" dirty="0" smtClean="0"/>
            <a:t>7%</a:t>
          </a:r>
          <a:endParaRPr lang="de-DE" sz="1400" dirty="0"/>
        </a:p>
      </cdr:txBody>
    </cdr:sp>
  </cdr:relSizeAnchor>
  <cdr:relSizeAnchor xmlns:cdr="http://schemas.openxmlformats.org/drawingml/2006/chartDrawing">
    <cdr:from>
      <cdr:x>0.76825</cdr:x>
      <cdr:y>0.49351</cdr:y>
    </cdr:from>
    <cdr:to>
      <cdr:x>0.83265</cdr:x>
      <cdr:y>0.55943</cdr:y>
    </cdr:to>
    <cdr:sp macro="" textlink="">
      <cdr:nvSpPr>
        <cdr:cNvPr id="3" name="Textfeld 1"/>
        <cdr:cNvSpPr txBox="1"/>
      </cdr:nvSpPr>
      <cdr:spPr>
        <a:xfrm xmlns:a="http://schemas.openxmlformats.org/drawingml/2006/main">
          <a:off x="5760640" y="2736304"/>
          <a:ext cx="482848" cy="3655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DE" sz="1400" dirty="0"/>
            <a:t>8</a:t>
          </a:r>
          <a:r>
            <a:rPr lang="de-DE" sz="1400" dirty="0" smtClean="0"/>
            <a:t>%</a:t>
          </a:r>
          <a:endParaRPr lang="de-DE"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0.75018</cdr:x>
      <cdr:y>0.26477</cdr:y>
    </cdr:from>
    <cdr:to>
      <cdr:x>0.82712</cdr:x>
      <cdr:y>0.30787</cdr:y>
    </cdr:to>
    <cdr:sp macro="" textlink="">
      <cdr:nvSpPr>
        <cdr:cNvPr id="2" name="Textfeld 1"/>
        <cdr:cNvSpPr txBox="1"/>
      </cdr:nvSpPr>
      <cdr:spPr>
        <a:xfrm xmlns:a="http://schemas.openxmlformats.org/drawingml/2006/main">
          <a:off x="5616624" y="1383967"/>
          <a:ext cx="576064" cy="2253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400" dirty="0" smtClean="0"/>
            <a:t>49 %</a:t>
          </a:r>
          <a:endParaRPr lang="de-DE" sz="1400" dirty="0"/>
        </a:p>
      </cdr:txBody>
    </cdr:sp>
  </cdr:relSizeAnchor>
  <cdr:relSizeAnchor xmlns:cdr="http://schemas.openxmlformats.org/drawingml/2006/chartDrawing">
    <cdr:from>
      <cdr:x>0.92462</cdr:x>
      <cdr:y>0.48946</cdr:y>
    </cdr:from>
    <cdr:to>
      <cdr:x>0.99195</cdr:x>
      <cdr:y>0.5389</cdr:y>
    </cdr:to>
    <cdr:sp macro="" textlink="">
      <cdr:nvSpPr>
        <cdr:cNvPr id="3" name="Textfeld 2"/>
        <cdr:cNvSpPr txBox="1"/>
      </cdr:nvSpPr>
      <cdr:spPr>
        <a:xfrm xmlns:a="http://schemas.openxmlformats.org/drawingml/2006/main">
          <a:off x="6922728" y="2558454"/>
          <a:ext cx="504056" cy="2584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400" dirty="0" smtClean="0"/>
            <a:t>4%</a:t>
          </a:r>
          <a:endParaRPr lang="de-DE"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0.43134</cdr:x>
      <cdr:y>0.26327</cdr:y>
    </cdr:from>
    <cdr:to>
      <cdr:x>0.54298</cdr:x>
      <cdr:y>0.31689</cdr:y>
    </cdr:to>
    <cdr:sp macro="" textlink="">
      <cdr:nvSpPr>
        <cdr:cNvPr id="2" name="Textfeld 1"/>
        <cdr:cNvSpPr txBox="1"/>
      </cdr:nvSpPr>
      <cdr:spPr>
        <a:xfrm xmlns:a="http://schemas.openxmlformats.org/drawingml/2006/main">
          <a:off x="3338760" y="1414355"/>
          <a:ext cx="8640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400" dirty="0" smtClean="0"/>
            <a:t>52%</a:t>
          </a:r>
          <a:endParaRPr lang="de-DE"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0.58263</cdr:x>
      <cdr:y>0.89831</cdr:y>
    </cdr:from>
    <cdr:to>
      <cdr:x>1</cdr:x>
      <cdr:y>0.97026</cdr:y>
    </cdr:to>
    <cdr:sp macro="" textlink="">
      <cdr:nvSpPr>
        <cdr:cNvPr id="2" name="Textfeld 5"/>
        <cdr:cNvSpPr txBox="1"/>
      </cdr:nvSpPr>
      <cdr:spPr>
        <a:xfrm xmlns:a="http://schemas.openxmlformats.org/drawingml/2006/main">
          <a:off x="5264934" y="3650558"/>
          <a:ext cx="3771562"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de-DE" sz="1300" dirty="0"/>
            <a:t>(</a:t>
          </a:r>
          <a:r>
            <a:rPr lang="de-DE" sz="1300" dirty="0" smtClean="0"/>
            <a:t>Rulofs u.a.,  2016)</a:t>
          </a:r>
          <a:endParaRPr lang="de-DE" sz="1300" dirty="0"/>
        </a:p>
      </cdr:txBody>
    </cdr:sp>
  </cdr:relSizeAnchor>
</c:userShapes>
</file>

<file path=ppt/drawings/drawing5.xml><?xml version="1.0" encoding="utf-8"?>
<c:userShapes xmlns:c="http://schemas.openxmlformats.org/drawingml/2006/chart">
  <cdr:relSizeAnchor xmlns:cdr="http://schemas.openxmlformats.org/drawingml/2006/chartDrawing">
    <cdr:from>
      <cdr:x>0.08436</cdr:x>
      <cdr:y>0.94366</cdr:y>
    </cdr:from>
    <cdr:to>
      <cdr:x>0.14797</cdr:x>
      <cdr:y>1</cdr:y>
    </cdr:to>
    <cdr:sp macro="" textlink="">
      <cdr:nvSpPr>
        <cdr:cNvPr id="2" name="Textfeld 1"/>
        <cdr:cNvSpPr txBox="1"/>
      </cdr:nvSpPr>
      <cdr:spPr>
        <a:xfrm xmlns:a="http://schemas.openxmlformats.org/drawingml/2006/main">
          <a:off x="859510" y="4824536"/>
          <a:ext cx="64807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0.07022</cdr:x>
      <cdr:y>0.94366</cdr:y>
    </cdr:from>
    <cdr:to>
      <cdr:x>0.14797</cdr:x>
      <cdr:y>0.98592</cdr:y>
    </cdr:to>
    <cdr:sp macro="" textlink="">
      <cdr:nvSpPr>
        <cdr:cNvPr id="4" name="Textfeld 3"/>
        <cdr:cNvSpPr txBox="1"/>
      </cdr:nvSpPr>
      <cdr:spPr>
        <a:xfrm xmlns:a="http://schemas.openxmlformats.org/drawingml/2006/main">
          <a:off x="715494" y="4824536"/>
          <a:ext cx="792088" cy="21602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de-DE" sz="900" dirty="0" smtClean="0"/>
            <a:t>vorhanden</a:t>
          </a:r>
          <a:endParaRPr lang="de-DE" sz="900" dirty="0"/>
        </a:p>
      </cdr:txBody>
    </cdr:sp>
  </cdr:relSizeAnchor>
  <cdr:relSizeAnchor xmlns:cdr="http://schemas.openxmlformats.org/drawingml/2006/chartDrawing">
    <cdr:from>
      <cdr:x>0.15503</cdr:x>
      <cdr:y>0.94366</cdr:y>
    </cdr:from>
    <cdr:to>
      <cdr:x>0.26105</cdr:x>
      <cdr:y>0.98592</cdr:y>
    </cdr:to>
    <cdr:sp macro="" textlink="">
      <cdr:nvSpPr>
        <cdr:cNvPr id="5" name="Textfeld 1"/>
        <cdr:cNvSpPr txBox="1"/>
      </cdr:nvSpPr>
      <cdr:spPr>
        <a:xfrm xmlns:a="http://schemas.openxmlformats.org/drawingml/2006/main">
          <a:off x="1579590" y="4824536"/>
          <a:ext cx="1080120" cy="21602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800" dirty="0"/>
            <a:t>n</a:t>
          </a:r>
          <a:r>
            <a:rPr lang="de-DE" sz="800" dirty="0" smtClean="0"/>
            <a:t>icht vorhanden, </a:t>
          </a:r>
        </a:p>
        <a:p xmlns:a="http://schemas.openxmlformats.org/drawingml/2006/main">
          <a:r>
            <a:rPr lang="de-DE" sz="800" dirty="0" smtClean="0"/>
            <a:t>aber geplant</a:t>
          </a:r>
          <a:endParaRPr lang="de-DE" sz="800" dirty="0"/>
        </a:p>
      </cdr:txBody>
    </cdr:sp>
  </cdr:relSizeAnchor>
  <cdr:relSizeAnchor xmlns:cdr="http://schemas.openxmlformats.org/drawingml/2006/chartDrawing">
    <cdr:from>
      <cdr:x>0.28225</cdr:x>
      <cdr:y>0.94366</cdr:y>
    </cdr:from>
    <cdr:to>
      <cdr:x>0.35874</cdr:x>
      <cdr:y>0.98592</cdr:y>
    </cdr:to>
    <cdr:sp macro="" textlink="">
      <cdr:nvSpPr>
        <cdr:cNvPr id="6" name="Textfeld 1"/>
        <cdr:cNvSpPr txBox="1"/>
      </cdr:nvSpPr>
      <cdr:spPr>
        <a:xfrm xmlns:a="http://schemas.openxmlformats.org/drawingml/2006/main">
          <a:off x="2875734" y="4824536"/>
          <a:ext cx="779304" cy="21602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800" dirty="0" err="1" smtClean="0"/>
            <a:t>n.v.</a:t>
          </a:r>
          <a:r>
            <a:rPr lang="de-DE" sz="800" dirty="0" smtClean="0"/>
            <a:t>, </a:t>
          </a:r>
        </a:p>
        <a:p xmlns:a="http://schemas.openxmlformats.org/drawingml/2006/main">
          <a:r>
            <a:rPr lang="de-DE" sz="800" dirty="0"/>
            <a:t>n</a:t>
          </a:r>
          <a:r>
            <a:rPr lang="de-DE" sz="800" dirty="0" smtClean="0"/>
            <a:t>icht geplant</a:t>
          </a:r>
          <a:endParaRPr lang="de-DE" sz="800" dirty="0"/>
        </a:p>
      </cdr:txBody>
    </cdr:sp>
  </cdr:relSizeAnchor>
</c:userShapes>
</file>

<file path=ppt/drawings/drawing6.xml><?xml version="1.0" encoding="utf-8"?>
<c:userShapes xmlns:c="http://schemas.openxmlformats.org/drawingml/2006/chart">
  <cdr:relSizeAnchor xmlns:cdr="http://schemas.openxmlformats.org/drawingml/2006/chartDrawing">
    <cdr:from>
      <cdr:x>0.49635</cdr:x>
      <cdr:y>0.74648</cdr:y>
    </cdr:from>
    <cdr:to>
      <cdr:x>0.51095</cdr:x>
      <cdr:y>0.76056</cdr:y>
    </cdr:to>
    <cdr:sp macro="" textlink="">
      <cdr:nvSpPr>
        <cdr:cNvPr id="2" name="Rechteck 1"/>
        <cdr:cNvSpPr/>
      </cdr:nvSpPr>
      <cdr:spPr>
        <a:xfrm xmlns:a="http://schemas.openxmlformats.org/drawingml/2006/main">
          <a:off x="4896544" y="3816424"/>
          <a:ext cx="144016" cy="72008"/>
        </a:xfrm>
        <a:prstGeom xmlns:a="http://schemas.openxmlformats.org/drawingml/2006/main" prst="rect">
          <a:avLst/>
        </a:prstGeom>
        <a:solidFill xmlns:a="http://schemas.openxmlformats.org/drawingml/2006/main">
          <a:srgbClr val="FFC000"/>
        </a:solidFill>
        <a:ln xmlns:a="http://schemas.openxmlformats.org/drawingml/2006/main">
          <a:noFill/>
        </a:l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e-DE" dirty="0"/>
        </a:p>
      </cdr:txBody>
    </cdr:sp>
  </cdr:relSizeAnchor>
  <cdr:relSizeAnchor xmlns:cdr="http://schemas.openxmlformats.org/drawingml/2006/chartDrawing">
    <cdr:from>
      <cdr:x>0.05839</cdr:x>
      <cdr:y>0.94203</cdr:y>
    </cdr:from>
    <cdr:to>
      <cdr:x>0.13869</cdr:x>
      <cdr:y>0.97101</cdr:y>
    </cdr:to>
    <cdr:sp macro="" textlink="">
      <cdr:nvSpPr>
        <cdr:cNvPr id="3" name="Textfeld 1"/>
        <cdr:cNvSpPr txBox="1"/>
      </cdr:nvSpPr>
      <cdr:spPr>
        <a:xfrm xmlns:a="http://schemas.openxmlformats.org/drawingml/2006/main">
          <a:off x="576064" y="4680520"/>
          <a:ext cx="792088" cy="14401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smtClean="0"/>
            <a:t>vorhanden</a:t>
          </a:r>
          <a:endParaRPr lang="de-DE" sz="900" dirty="0"/>
        </a:p>
      </cdr:txBody>
    </cdr:sp>
  </cdr:relSizeAnchor>
  <cdr:relSizeAnchor xmlns:cdr="http://schemas.openxmlformats.org/drawingml/2006/chartDrawing">
    <cdr:from>
      <cdr:x>0.14599</cdr:x>
      <cdr:y>0.94203</cdr:y>
    </cdr:from>
    <cdr:to>
      <cdr:x>0.26277</cdr:x>
      <cdr:y>0.98489</cdr:y>
    </cdr:to>
    <cdr:sp macro="" textlink="">
      <cdr:nvSpPr>
        <cdr:cNvPr id="4" name="Textfeld 1"/>
        <cdr:cNvSpPr txBox="1"/>
      </cdr:nvSpPr>
      <cdr:spPr>
        <a:xfrm xmlns:a="http://schemas.openxmlformats.org/drawingml/2006/main">
          <a:off x="1440160" y="4680520"/>
          <a:ext cx="1152128" cy="21293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800" dirty="0"/>
            <a:t>n</a:t>
          </a:r>
          <a:r>
            <a:rPr lang="de-DE" sz="800" dirty="0" smtClean="0"/>
            <a:t>icht vorhanden, </a:t>
          </a:r>
        </a:p>
        <a:p xmlns:a="http://schemas.openxmlformats.org/drawingml/2006/main">
          <a:r>
            <a:rPr lang="de-DE" sz="800" dirty="0" smtClean="0"/>
            <a:t>aber geplant</a:t>
          </a:r>
          <a:endParaRPr lang="de-DE" sz="800" dirty="0"/>
        </a:p>
      </cdr:txBody>
    </cdr:sp>
  </cdr:relSizeAnchor>
  <cdr:relSizeAnchor xmlns:cdr="http://schemas.openxmlformats.org/drawingml/2006/chartDrawing">
    <cdr:from>
      <cdr:x>0.28467</cdr:x>
      <cdr:y>0.94203</cdr:y>
    </cdr:from>
    <cdr:to>
      <cdr:x>0.37226</cdr:x>
      <cdr:y>0.98489</cdr:y>
    </cdr:to>
    <cdr:sp macro="" textlink="">
      <cdr:nvSpPr>
        <cdr:cNvPr id="5" name="Textfeld 1"/>
        <cdr:cNvSpPr txBox="1"/>
      </cdr:nvSpPr>
      <cdr:spPr>
        <a:xfrm xmlns:a="http://schemas.openxmlformats.org/drawingml/2006/main">
          <a:off x="2808312" y="4680520"/>
          <a:ext cx="864096" cy="21293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800" dirty="0" err="1" smtClean="0"/>
            <a:t>n.v.</a:t>
          </a:r>
          <a:r>
            <a:rPr lang="de-DE" sz="800" dirty="0" smtClean="0"/>
            <a:t>, </a:t>
          </a:r>
        </a:p>
        <a:p xmlns:a="http://schemas.openxmlformats.org/drawingml/2006/main">
          <a:r>
            <a:rPr lang="de-DE" sz="800" dirty="0"/>
            <a:t>n</a:t>
          </a:r>
          <a:r>
            <a:rPr lang="de-DE" sz="800" dirty="0" smtClean="0"/>
            <a:t>icht geplant</a:t>
          </a:r>
          <a:endParaRPr lang="de-DE" sz="800" dirty="0"/>
        </a:p>
      </cdr:txBody>
    </cdr:sp>
  </cdr:relSizeAnchor>
  <cdr:relSizeAnchor xmlns:cdr="http://schemas.openxmlformats.org/drawingml/2006/chartDrawing">
    <cdr:from>
      <cdr:x>0.45985</cdr:x>
      <cdr:y>0.74648</cdr:y>
    </cdr:from>
    <cdr:to>
      <cdr:x>0.48905</cdr:x>
      <cdr:y>0.76056</cdr:y>
    </cdr:to>
    <cdr:sp macro="" textlink="">
      <cdr:nvSpPr>
        <cdr:cNvPr id="6" name="Textfeld 5"/>
        <cdr:cNvSpPr txBox="1"/>
      </cdr:nvSpPr>
      <cdr:spPr>
        <a:xfrm xmlns:a="http://schemas.openxmlformats.org/drawingml/2006/main">
          <a:off x="4536504" y="3816424"/>
          <a:ext cx="288032" cy="72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0.46715</cdr:x>
      <cdr:y>0.73239</cdr:y>
    </cdr:from>
    <cdr:to>
      <cdr:x>0.49635</cdr:x>
      <cdr:y>0.74648</cdr:y>
    </cdr:to>
    <cdr:sp macro="" textlink="">
      <cdr:nvSpPr>
        <cdr:cNvPr id="7" name="Textfeld 6"/>
        <cdr:cNvSpPr txBox="1"/>
      </cdr:nvSpPr>
      <cdr:spPr>
        <a:xfrm xmlns:a="http://schemas.openxmlformats.org/drawingml/2006/main">
          <a:off x="4608512" y="3744416"/>
          <a:ext cx="288032" cy="72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0.0455</cdr:x>
      <cdr:y>0.93056</cdr:y>
    </cdr:from>
    <cdr:to>
      <cdr:x>0.13034</cdr:x>
      <cdr:y>0.97222</cdr:y>
    </cdr:to>
    <cdr:sp macro="" textlink="">
      <cdr:nvSpPr>
        <cdr:cNvPr id="2" name="Textfeld 1"/>
        <cdr:cNvSpPr txBox="1"/>
      </cdr:nvSpPr>
      <cdr:spPr>
        <a:xfrm xmlns:a="http://schemas.openxmlformats.org/drawingml/2006/main">
          <a:off x="463382" y="4690521"/>
          <a:ext cx="864096" cy="21002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900" dirty="0" smtClean="0"/>
            <a:t>vorhanden</a:t>
          </a:r>
          <a:endParaRPr lang="de-DE" sz="900" dirty="0"/>
        </a:p>
      </cdr:txBody>
    </cdr:sp>
  </cdr:relSizeAnchor>
  <cdr:relSizeAnchor xmlns:cdr="http://schemas.openxmlformats.org/drawingml/2006/chartDrawing">
    <cdr:from>
      <cdr:x>0.14141</cdr:x>
      <cdr:y>0.92857</cdr:y>
    </cdr:from>
    <cdr:to>
      <cdr:x>0.24039</cdr:x>
      <cdr:y>0.98373</cdr:y>
    </cdr:to>
    <cdr:sp macro="" textlink="">
      <cdr:nvSpPr>
        <cdr:cNvPr id="3" name="Textfeld 1"/>
        <cdr:cNvSpPr txBox="1"/>
      </cdr:nvSpPr>
      <cdr:spPr>
        <a:xfrm xmlns:a="http://schemas.openxmlformats.org/drawingml/2006/main">
          <a:off x="1440160" y="4680520"/>
          <a:ext cx="1008112" cy="2780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800" dirty="0"/>
            <a:t>n</a:t>
          </a:r>
          <a:r>
            <a:rPr lang="de-DE" sz="800" dirty="0" smtClean="0"/>
            <a:t>icht vorhanden, </a:t>
          </a:r>
        </a:p>
        <a:p xmlns:a="http://schemas.openxmlformats.org/drawingml/2006/main">
          <a:r>
            <a:rPr lang="de-DE" sz="800" dirty="0" smtClean="0"/>
            <a:t>aber geplant</a:t>
          </a:r>
          <a:endParaRPr lang="de-DE" sz="800" dirty="0"/>
        </a:p>
      </cdr:txBody>
    </cdr:sp>
  </cdr:relSizeAnchor>
  <cdr:relSizeAnchor xmlns:cdr="http://schemas.openxmlformats.org/drawingml/2006/chartDrawing">
    <cdr:from>
      <cdr:x>0.27574</cdr:x>
      <cdr:y>0.93151</cdr:y>
    </cdr:from>
    <cdr:to>
      <cdr:x>0.36059</cdr:x>
      <cdr:y>0.97317</cdr:y>
    </cdr:to>
    <cdr:sp macro="" textlink="">
      <cdr:nvSpPr>
        <cdr:cNvPr id="4" name="Textfeld 1"/>
        <cdr:cNvSpPr txBox="1"/>
      </cdr:nvSpPr>
      <cdr:spPr>
        <a:xfrm xmlns:a="http://schemas.openxmlformats.org/drawingml/2006/main">
          <a:off x="2808312" y="4896544"/>
          <a:ext cx="864096" cy="21902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800" dirty="0" err="1" smtClean="0"/>
            <a:t>n.v.</a:t>
          </a:r>
          <a:r>
            <a:rPr lang="de-DE" sz="800" dirty="0" smtClean="0"/>
            <a:t>,  </a:t>
          </a:r>
        </a:p>
        <a:p xmlns:a="http://schemas.openxmlformats.org/drawingml/2006/main">
          <a:r>
            <a:rPr lang="de-DE" sz="800" dirty="0"/>
            <a:t>n</a:t>
          </a:r>
          <a:r>
            <a:rPr lang="de-DE" sz="800" dirty="0" smtClean="0"/>
            <a:t>icht geplant</a:t>
          </a:r>
          <a:endParaRPr lang="de-DE" sz="800" dirty="0"/>
        </a:p>
      </cdr:txBody>
    </cdr:sp>
  </cdr:relSizeAnchor>
</c:userShapes>
</file>

<file path=ppt/drawings/drawing8.xml><?xml version="1.0" encoding="utf-8"?>
<c:userShapes xmlns:c="http://schemas.openxmlformats.org/drawingml/2006/chart">
  <cdr:relSizeAnchor xmlns:cdr="http://schemas.openxmlformats.org/drawingml/2006/chartDrawing">
    <cdr:from>
      <cdr:x>0.06796</cdr:x>
      <cdr:y>0.04478</cdr:y>
    </cdr:from>
    <cdr:to>
      <cdr:x>0.65049</cdr:x>
      <cdr:y>0.0597</cdr:y>
    </cdr:to>
    <cdr:sp macro="" textlink="">
      <cdr:nvSpPr>
        <cdr:cNvPr id="2" name="Textfeld 1"/>
        <cdr:cNvSpPr txBox="1"/>
      </cdr:nvSpPr>
      <cdr:spPr>
        <a:xfrm xmlns:a="http://schemas.openxmlformats.org/drawingml/2006/main">
          <a:off x="504056" y="216024"/>
          <a:ext cx="4320480" cy="720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cdr:x>
      <cdr:y>0.17391</cdr:y>
    </cdr:from>
    <cdr:to>
      <cdr:x>0.47863</cdr:x>
      <cdr:y>0.28986</cdr:y>
    </cdr:to>
    <cdr:sp macro="" textlink="">
      <cdr:nvSpPr>
        <cdr:cNvPr id="2" name="Textfeld 1"/>
        <cdr:cNvSpPr txBox="1"/>
      </cdr:nvSpPr>
      <cdr:spPr>
        <a:xfrm xmlns:a="http://schemas.openxmlformats.org/drawingml/2006/main">
          <a:off x="0" y="939218"/>
          <a:ext cx="3860101" cy="6262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de-DE" sz="1500" dirty="0" smtClean="0">
              <a:latin typeface="+mj-lt"/>
            </a:rPr>
            <a:t>Verfahrensplan zum Umgang mit Verdachts- fällen / Vorfällen</a:t>
          </a:r>
          <a:endParaRPr lang="de-DE" sz="1500" dirty="0">
            <a:latin typeface="+mj-lt"/>
          </a:endParaRPr>
        </a:p>
      </cdr:txBody>
    </cdr:sp>
  </cdr:relSizeAnchor>
  <cdr:relSizeAnchor xmlns:cdr="http://schemas.openxmlformats.org/drawingml/2006/chartDrawing">
    <cdr:from>
      <cdr:x>0</cdr:x>
      <cdr:y>0.27536</cdr:y>
    </cdr:from>
    <cdr:to>
      <cdr:x>0.47863</cdr:x>
      <cdr:y>0.3913</cdr:y>
    </cdr:to>
    <cdr:sp macro="" textlink="">
      <cdr:nvSpPr>
        <cdr:cNvPr id="3" name="Textfeld 1"/>
        <cdr:cNvSpPr txBox="1"/>
      </cdr:nvSpPr>
      <cdr:spPr>
        <a:xfrm xmlns:a="http://schemas.openxmlformats.org/drawingml/2006/main">
          <a:off x="0" y="1487109"/>
          <a:ext cx="3860101" cy="62614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500" dirty="0" smtClean="0">
              <a:latin typeface="+mj-lt"/>
            </a:rPr>
            <a:t>Stärkung der Selbstbehauptung von Kindern / Jugendlichen</a:t>
          </a:r>
          <a:endParaRPr lang="de-DE" sz="1500" dirty="0">
            <a:latin typeface="+mj-lt"/>
          </a:endParaRPr>
        </a:p>
      </cdr:txBody>
    </cdr:sp>
  </cdr:relSizeAnchor>
  <cdr:relSizeAnchor xmlns:cdr="http://schemas.openxmlformats.org/drawingml/2006/chartDrawing">
    <cdr:from>
      <cdr:x>0</cdr:x>
      <cdr:y>0.37681</cdr:y>
    </cdr:from>
    <cdr:to>
      <cdr:x>0.47863</cdr:x>
      <cdr:y>0.49275</cdr:y>
    </cdr:to>
    <cdr:sp macro="" textlink="">
      <cdr:nvSpPr>
        <cdr:cNvPr id="4" name="Textfeld 1"/>
        <cdr:cNvSpPr txBox="1"/>
      </cdr:nvSpPr>
      <cdr:spPr>
        <a:xfrm xmlns:a="http://schemas.openxmlformats.org/drawingml/2006/main">
          <a:off x="0" y="2035000"/>
          <a:ext cx="3860101" cy="62614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500" dirty="0" smtClean="0">
              <a:latin typeface="+mj-lt"/>
            </a:rPr>
            <a:t>Regelmäßige Information über Prävention sexualisierter Gewalt</a:t>
          </a:r>
          <a:endParaRPr lang="de-DE" sz="1500" dirty="0">
            <a:latin typeface="+mj-lt"/>
          </a:endParaRPr>
        </a:p>
      </cdr:txBody>
    </cdr:sp>
  </cdr:relSizeAnchor>
  <cdr:relSizeAnchor xmlns:cdr="http://schemas.openxmlformats.org/drawingml/2006/chartDrawing">
    <cdr:from>
      <cdr:x>0</cdr:x>
      <cdr:y>0.46377</cdr:y>
    </cdr:from>
    <cdr:to>
      <cdr:x>0.47863</cdr:x>
      <cdr:y>0.57971</cdr:y>
    </cdr:to>
    <cdr:sp macro="" textlink="">
      <cdr:nvSpPr>
        <cdr:cNvPr id="5" name="Textfeld 1"/>
        <cdr:cNvSpPr txBox="1"/>
      </cdr:nvSpPr>
      <cdr:spPr>
        <a:xfrm xmlns:a="http://schemas.openxmlformats.org/drawingml/2006/main">
          <a:off x="0" y="2504636"/>
          <a:ext cx="3860101" cy="62614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500" dirty="0" smtClean="0">
              <a:latin typeface="+mj-lt"/>
            </a:rPr>
            <a:t>Kontaktpersonen bei Problemen sexualisierter Gewalt sind öffentlich bekannt</a:t>
          </a:r>
          <a:endParaRPr lang="de-DE" sz="1500" dirty="0">
            <a:latin typeface="+mj-lt"/>
          </a:endParaRPr>
        </a:p>
      </cdr:txBody>
    </cdr:sp>
  </cdr:relSizeAnchor>
  <cdr:relSizeAnchor xmlns:cdr="http://schemas.openxmlformats.org/drawingml/2006/chartDrawing">
    <cdr:from>
      <cdr:x>0</cdr:x>
      <cdr:y>0.57143</cdr:y>
    </cdr:from>
    <cdr:to>
      <cdr:x>0.47863</cdr:x>
      <cdr:y>0.67288</cdr:y>
    </cdr:to>
    <cdr:sp macro="" textlink="">
      <cdr:nvSpPr>
        <cdr:cNvPr id="6" name="Textfeld 1"/>
        <cdr:cNvSpPr txBox="1"/>
      </cdr:nvSpPr>
      <cdr:spPr>
        <a:xfrm xmlns:a="http://schemas.openxmlformats.org/drawingml/2006/main">
          <a:off x="0" y="3086065"/>
          <a:ext cx="3860101" cy="54789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500" dirty="0" err="1" smtClean="0">
              <a:latin typeface="+mj-lt"/>
            </a:rPr>
            <a:t>Spezif</a:t>
          </a:r>
          <a:r>
            <a:rPr lang="de-DE" sz="1500" dirty="0" smtClean="0">
              <a:latin typeface="+mj-lt"/>
            </a:rPr>
            <a:t>. Ansprechpartner/-in für Prävention sexualisierter Gewalt oder Kinderschutz benannt</a:t>
          </a:r>
          <a:endParaRPr lang="de-DE" sz="1500" dirty="0">
            <a:latin typeface="+mj-lt"/>
          </a:endParaRPr>
        </a:p>
      </cdr:txBody>
    </cdr:sp>
  </cdr:relSizeAnchor>
  <cdr:relSizeAnchor xmlns:cdr="http://schemas.openxmlformats.org/drawingml/2006/chartDrawing">
    <cdr:from>
      <cdr:x>0</cdr:x>
      <cdr:y>0.66234</cdr:y>
    </cdr:from>
    <cdr:to>
      <cdr:x>0.47863</cdr:x>
      <cdr:y>0.75513</cdr:y>
    </cdr:to>
    <cdr:sp macro="" textlink="">
      <cdr:nvSpPr>
        <cdr:cNvPr id="7" name="Textfeld 1"/>
        <cdr:cNvSpPr txBox="1"/>
      </cdr:nvSpPr>
      <cdr:spPr>
        <a:xfrm xmlns:a="http://schemas.openxmlformats.org/drawingml/2006/main">
          <a:off x="0" y="3577033"/>
          <a:ext cx="3860101" cy="50112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e-DE" sz="400" dirty="0" smtClean="0">
            <a:latin typeface="+mj-lt"/>
          </a:endParaRPr>
        </a:p>
        <a:p xmlns:a="http://schemas.openxmlformats.org/drawingml/2006/main">
          <a:r>
            <a:rPr lang="de-DE" sz="1500" dirty="0" smtClean="0">
              <a:latin typeface="+mj-lt"/>
            </a:rPr>
            <a:t>Regelmäßige Schulung zum Thema Prävention sexualisierter Gewalt</a:t>
          </a:r>
          <a:endParaRPr lang="de-DE" sz="1500" dirty="0">
            <a:latin typeface="+mj-lt"/>
          </a:endParaRPr>
        </a:p>
      </cdr:txBody>
    </cdr:sp>
  </cdr:relSizeAnchor>
  <cdr:relSizeAnchor xmlns:cdr="http://schemas.openxmlformats.org/drawingml/2006/chartDrawing">
    <cdr:from>
      <cdr:x>0</cdr:x>
      <cdr:y>0.76812</cdr:y>
    </cdr:from>
    <cdr:to>
      <cdr:x>0.47863</cdr:x>
      <cdr:y>0.86957</cdr:y>
    </cdr:to>
    <cdr:sp macro="" textlink="">
      <cdr:nvSpPr>
        <cdr:cNvPr id="8" name="Textfeld 1"/>
        <cdr:cNvSpPr txBox="1"/>
      </cdr:nvSpPr>
      <cdr:spPr>
        <a:xfrm xmlns:a="http://schemas.openxmlformats.org/drawingml/2006/main">
          <a:off x="0" y="4148309"/>
          <a:ext cx="3860101" cy="54789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1500" dirty="0" smtClean="0">
              <a:latin typeface="+mj-lt"/>
            </a:rPr>
            <a:t>Prävention sexualisierter Gewalt ist Bestandteil der Satzung</a:t>
          </a:r>
          <a:endParaRPr lang="de-DE" sz="1500" dirty="0">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4424F-89F0-4BCD-853B-BCED3338B7B5}" type="datetimeFigureOut">
              <a:rPr lang="de-DE" smtClean="0"/>
              <a:pPr/>
              <a:t>09.11.2020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542FBE-1D7A-4704-812D-77617AFAE11F}" type="slidenum">
              <a:rPr lang="de-DE" smtClean="0"/>
              <a:pPr/>
              <a:t>‹Nr.›</a:t>
            </a:fld>
            <a:endParaRPr lang="de-DE"/>
          </a:p>
        </p:txBody>
      </p:sp>
    </p:spTree>
    <p:extLst>
      <p:ext uri="{BB962C8B-B14F-4D97-AF65-F5344CB8AC3E}">
        <p14:creationId xmlns:p14="http://schemas.microsoft.com/office/powerpoint/2010/main" val="239034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200" dirty="0" smtClean="0"/>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lgn="just">
              <a:spcAft>
                <a:spcPts val="600"/>
              </a:spcAft>
              <a:buFont typeface="Wingdings" panose="05000000000000000000" pitchFamily="2" charset="2"/>
              <a:buChar char=""/>
            </a:pPr>
            <a:r>
              <a:rPr lang="de-DE" sz="1200" dirty="0" smtClean="0"/>
              <a:t>Interpretation der Grafik:</a:t>
            </a:r>
          </a:p>
          <a:p>
            <a:pPr marL="742950" lvl="1" indent="-285750" algn="just">
              <a:spcAft>
                <a:spcPts val="600"/>
              </a:spcAft>
              <a:buFont typeface="Wingdings" panose="05000000000000000000" pitchFamily="2" charset="2"/>
              <a:buChar char=""/>
            </a:pPr>
            <a:r>
              <a:rPr lang="de-DE" sz="1200" dirty="0" smtClean="0"/>
              <a:t>Das </a:t>
            </a:r>
            <a:r>
              <a:rPr lang="de-DE" sz="1200" dirty="0" err="1" smtClean="0"/>
              <a:t>Rechtechk</a:t>
            </a:r>
            <a:r>
              <a:rPr lang="de-DE" sz="1200" dirty="0" smtClean="0"/>
              <a:t> mit blauem</a:t>
            </a:r>
            <a:r>
              <a:rPr lang="de-DE" sz="1200" baseline="0" dirty="0" smtClean="0"/>
              <a:t> Rahmen repräsentiert alle Befragten</a:t>
            </a:r>
            <a:endParaRPr lang="de-DE" sz="1200" dirty="0" smtClean="0"/>
          </a:p>
          <a:p>
            <a:pPr marL="742950" lvl="1" indent="-285750" algn="just">
              <a:spcAft>
                <a:spcPts val="600"/>
              </a:spcAft>
              <a:buFont typeface="Wingdings" panose="05000000000000000000" pitchFamily="2" charset="2"/>
              <a:buChar char=""/>
            </a:pPr>
            <a:r>
              <a:rPr lang="de-DE" sz="1200" dirty="0" smtClean="0"/>
              <a:t>12% der Befragten erfahren gar keine Gewalt</a:t>
            </a:r>
          </a:p>
          <a:p>
            <a:pPr marL="742950" lvl="1" indent="-285750" algn="just">
              <a:spcAft>
                <a:spcPts val="600"/>
              </a:spcAft>
              <a:buFont typeface="Wingdings" panose="05000000000000000000" pitchFamily="2" charset="2"/>
              <a:buChar char=""/>
            </a:pPr>
            <a:r>
              <a:rPr lang="de-DE" sz="1200" dirty="0" smtClean="0"/>
              <a:t>Bezogen</a:t>
            </a:r>
            <a:r>
              <a:rPr lang="de-DE" sz="1200" baseline="0" dirty="0" smtClean="0"/>
              <a:t> auf alle Befragten: </a:t>
            </a:r>
            <a:r>
              <a:rPr lang="de-DE" sz="1200" dirty="0" smtClean="0"/>
              <a:t>37%</a:t>
            </a:r>
            <a:r>
              <a:rPr lang="de-DE" sz="1200" baseline="0" dirty="0" smtClean="0"/>
              <a:t> erfahren ausschließlich emotionale Gewalt, 1% ausschließlich körperliche Gewalt und 1% ausschließlich sexualisierte Gewalt</a:t>
            </a:r>
          </a:p>
          <a:p>
            <a:pPr marL="742950" lvl="1" indent="-285750" algn="just">
              <a:spcAft>
                <a:spcPts val="600"/>
              </a:spcAft>
              <a:buFont typeface="Wingdings" panose="05000000000000000000" pitchFamily="2" charset="2"/>
              <a:buChar char=""/>
            </a:pPr>
            <a:r>
              <a:rPr lang="de-DE" sz="1200" baseline="0" dirty="0" smtClean="0"/>
              <a:t>16% aller Befragten erfahren alle drei Gewaltformen gleichzeitig</a:t>
            </a:r>
            <a:endParaRPr lang="de-DE" sz="1200" dirty="0" smtClean="0"/>
          </a:p>
          <a:p>
            <a:pPr marL="0" indent="0" algn="just">
              <a:spcAft>
                <a:spcPts val="600"/>
              </a:spcAft>
              <a:buFont typeface="Wingdings" panose="05000000000000000000" pitchFamily="2" charset="2"/>
              <a:buNone/>
            </a:pPr>
            <a:endParaRPr lang="de-DE" sz="1200" dirty="0" smtClean="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10</a:t>
            </a:fld>
            <a:endParaRPr lang="de-DE"/>
          </a:p>
        </p:txBody>
      </p:sp>
    </p:spTree>
    <p:extLst>
      <p:ext uri="{BB962C8B-B14F-4D97-AF65-F5344CB8AC3E}">
        <p14:creationId xmlns:p14="http://schemas.microsoft.com/office/powerpoint/2010/main" val="331935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Sieht man sich die Ereignisse für Subgruppen von Teilnehmenden an, so zeigt sich, dass Frauen und Mädchen signifikant häufiger von sexualisierter Gewalt betroffen sind als Männer und Jungen. </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11</a:t>
            </a:fld>
            <a:endParaRPr lang="de-DE"/>
          </a:p>
        </p:txBody>
      </p:sp>
      <p:sp>
        <p:nvSpPr>
          <p:cNvPr id="5" name="Abgerundetes Rechteck 4"/>
          <p:cNvSpPr/>
          <p:nvPr/>
        </p:nvSpPr>
        <p:spPr>
          <a:xfrm>
            <a:off x="3789040" y="3563888"/>
            <a:ext cx="180020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Verdeckt…</a:t>
            </a:r>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Keine signifikanten Unterschiede gibt es hingegen zwischen Kadersportler/-innen mit und ohne Migrationshintergrund </a:t>
            </a:r>
          </a:p>
          <a:p>
            <a:endParaRPr lang="de-DE" dirty="0" smtClean="0"/>
          </a:p>
          <a:p>
            <a:r>
              <a:rPr lang="de-DE" dirty="0" smtClean="0"/>
              <a:t>Die Tatsache, dass für die letztgenannten Gruppen keine Unterschiede gefunden werden konnten, widerspricht den Ergebnissen bevölkerungsrepräsentativer Studien und ist ein Hinweis darauf, dass der Sport für diese Gruppen von Kindern und Jugendlichen ggfs.</a:t>
            </a:r>
            <a:r>
              <a:rPr lang="de-DE" baseline="0" dirty="0" smtClean="0"/>
              <a:t> </a:t>
            </a:r>
            <a:r>
              <a:rPr lang="de-DE" dirty="0" smtClean="0"/>
              <a:t>besondere Schutzfaktoren bereit hält (Putnam, 2003). </a:t>
            </a:r>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12</a:t>
            </a:fld>
            <a:endParaRPr lang="de-DE"/>
          </a:p>
        </p:txBody>
      </p:sp>
      <p:sp>
        <p:nvSpPr>
          <p:cNvPr id="5" name="Abgerundetes Rechteck 4"/>
          <p:cNvSpPr/>
          <p:nvPr/>
        </p:nvSpPr>
        <p:spPr>
          <a:xfrm>
            <a:off x="3789040" y="3563888"/>
            <a:ext cx="180020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Verdeckt…</a:t>
            </a:r>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Sportler/-innen mit nicht-heterosexueller Orientierung (homosexuell, bisexuell oder noch nicht sicher) erfahren sexualisierte Gewalt signifikant häufiger als heterosexuelle Athlet/-innen. </a:t>
            </a:r>
          </a:p>
          <a:p>
            <a:endParaRPr lang="de-DE" dirty="0" smtClean="0"/>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13</a:t>
            </a:fld>
            <a:endParaRPr lang="de-DE"/>
          </a:p>
        </p:txBody>
      </p:sp>
      <p:sp>
        <p:nvSpPr>
          <p:cNvPr id="5" name="Abgerundetes Rechteck 4"/>
          <p:cNvSpPr/>
          <p:nvPr/>
        </p:nvSpPr>
        <p:spPr>
          <a:xfrm>
            <a:off x="3789040" y="3563888"/>
            <a:ext cx="180020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Verdeckt…</a:t>
            </a:r>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Keine signifikanten Unterschiede gibt es auch bei Kadersportler/-innen mit und ohne körperlicher Behinderung. </a:t>
            </a:r>
          </a:p>
          <a:p>
            <a:endParaRPr lang="de-DE" dirty="0" smtClean="0"/>
          </a:p>
          <a:p>
            <a:r>
              <a:rPr lang="de-DE" dirty="0" smtClean="0"/>
              <a:t>Die Tatsache, dass für die letztgenannten Gruppen keine Unterschiede gefunden werden konnten, widerspricht den Ergebnissen bevölkerungsrepräsentativer Studien und ist ein Hinweis darauf, dass der Sport für diese Gruppen von Kindern und Jugendlichen besondere Schutzfaktoren bereit hält (Putnam, 2003). </a:t>
            </a:r>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14</a:t>
            </a:fld>
            <a:endParaRPr lang="de-DE"/>
          </a:p>
        </p:txBody>
      </p:sp>
      <p:sp>
        <p:nvSpPr>
          <p:cNvPr id="5" name="Abgerundetes Rechteck 4"/>
          <p:cNvSpPr/>
          <p:nvPr/>
        </p:nvSpPr>
        <p:spPr>
          <a:xfrm>
            <a:off x="3789040" y="3563888"/>
            <a:ext cx="180020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Verdeckt…</a:t>
            </a:r>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8850">
              <a:spcBef>
                <a:spcPct val="30000"/>
              </a:spcBef>
              <a:defRPr sz="1200">
                <a:solidFill>
                  <a:schemeClr val="tx1"/>
                </a:solidFill>
                <a:latin typeface="Arial" panose="020B0604020202020204" pitchFamily="34" charset="0"/>
              </a:defRPr>
            </a:lvl1pPr>
            <a:lvl2pPr marL="742950" indent="-285750" defTabSz="958850">
              <a:spcBef>
                <a:spcPct val="30000"/>
              </a:spcBef>
              <a:defRPr sz="1200">
                <a:solidFill>
                  <a:schemeClr val="tx1"/>
                </a:solidFill>
                <a:latin typeface="Arial" panose="020B0604020202020204" pitchFamily="34" charset="0"/>
              </a:defRPr>
            </a:lvl2pPr>
            <a:lvl3pPr marL="1143000" indent="-228600" defTabSz="958850">
              <a:spcBef>
                <a:spcPct val="30000"/>
              </a:spcBef>
              <a:defRPr sz="1200">
                <a:solidFill>
                  <a:schemeClr val="tx1"/>
                </a:solidFill>
                <a:latin typeface="Arial" panose="020B0604020202020204" pitchFamily="34" charset="0"/>
              </a:defRPr>
            </a:lvl3pPr>
            <a:lvl4pPr marL="1600200" indent="-228600" defTabSz="958850">
              <a:spcBef>
                <a:spcPct val="30000"/>
              </a:spcBef>
              <a:defRPr sz="1200">
                <a:solidFill>
                  <a:schemeClr val="tx1"/>
                </a:solidFill>
                <a:latin typeface="Arial" panose="020B0604020202020204" pitchFamily="34" charset="0"/>
              </a:defRPr>
            </a:lvl4pPr>
            <a:lvl5pPr marL="2057400" indent="-228600" defTabSz="958850">
              <a:spcBef>
                <a:spcPct val="30000"/>
              </a:spcBef>
              <a:defRPr sz="1200">
                <a:solidFill>
                  <a:schemeClr val="tx1"/>
                </a:solidFill>
                <a:latin typeface="Arial" panose="020B0604020202020204" pitchFamily="34" charset="0"/>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2AC11A-F238-4C56-BEC9-279F617F8CE3}" type="slidenum">
              <a:rPr lang="de-DE" altLang="de-DE" sz="1300" smtClean="0"/>
              <a:pPr>
                <a:spcBef>
                  <a:spcPct val="0"/>
                </a:spcBef>
              </a:pPr>
              <a:t>15</a:t>
            </a:fld>
            <a:endParaRPr lang="de-DE" altLang="de-DE" sz="13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b="1" dirty="0" smtClean="0">
                <a:latin typeface="Arial" panose="020B0604020202020204" pitchFamily="34" charset="0"/>
              </a:rPr>
              <a:t>Alter: </a:t>
            </a:r>
            <a:r>
              <a:rPr lang="de-DE" sz="1200" i="1" dirty="0" smtClean="0">
                <a:latin typeface="Calibri" panose="020F0502020204030204" pitchFamily="34" charset="0"/>
              </a:rPr>
              <a:t>n</a:t>
            </a:r>
            <a:r>
              <a:rPr lang="de-DE" sz="1200" dirty="0" smtClean="0">
                <a:latin typeface="Calibri" panose="020F0502020204030204" pitchFamily="34" charset="0"/>
              </a:rPr>
              <a:t> = 325</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Calibri" panose="020F0502020204030204" pitchFamily="34" charset="0"/>
              </a:rPr>
              <a:t>Geschlecht: </a:t>
            </a:r>
            <a:r>
              <a:rPr lang="de-DE" sz="1200" i="1" dirty="0" smtClean="0">
                <a:latin typeface="Calibri" panose="020F0502020204030204" pitchFamily="34" charset="0"/>
              </a:rPr>
              <a:t>n</a:t>
            </a:r>
            <a:r>
              <a:rPr lang="de-DE" sz="1200" dirty="0" smtClean="0">
                <a:latin typeface="Calibri" panose="020F0502020204030204" pitchFamily="34" charset="0"/>
              </a:rPr>
              <a:t> = 318</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altLang="de-DE" b="1" dirty="0" smtClean="0">
              <a:latin typeface="Arial" panose="020B0604020202020204" pitchFamily="34" charset="0"/>
            </a:endParaRPr>
          </a:p>
        </p:txBody>
      </p:sp>
      <p:sp>
        <p:nvSpPr>
          <p:cNvPr id="22533" name="Kopfzeilenplatzhalter 1"/>
          <p:cNvSpPr>
            <a:spLocks noGrp="1"/>
          </p:cNvSpPr>
          <p:nvPr>
            <p:ph type="hdr" sz="quarter"/>
          </p:nvPr>
        </p:nvSpPr>
        <p:spPr>
          <a:noFill/>
        </p:spPr>
        <p:txBody>
          <a:bodyPr/>
          <a:lstStyle>
            <a:lvl1pPr defTabSz="958850">
              <a:defRPr>
                <a:solidFill>
                  <a:schemeClr val="tx1"/>
                </a:solidFill>
                <a:latin typeface="Arial" panose="020B0604020202020204" pitchFamily="34" charset="0"/>
              </a:defRPr>
            </a:lvl1pPr>
            <a:lvl2pPr marL="742950" indent="-285750" defTabSz="958850">
              <a:defRPr>
                <a:solidFill>
                  <a:schemeClr val="tx1"/>
                </a:solidFill>
                <a:latin typeface="Arial" panose="020B0604020202020204" pitchFamily="34" charset="0"/>
              </a:defRPr>
            </a:lvl2pPr>
            <a:lvl3pPr marL="1143000" indent="-228600" defTabSz="958850">
              <a:defRPr>
                <a:solidFill>
                  <a:schemeClr val="tx1"/>
                </a:solidFill>
                <a:latin typeface="Arial" panose="020B0604020202020204" pitchFamily="34" charset="0"/>
              </a:defRPr>
            </a:lvl3pPr>
            <a:lvl4pPr marL="1600200" indent="-228600" defTabSz="958850">
              <a:defRPr>
                <a:solidFill>
                  <a:schemeClr val="tx1"/>
                </a:solidFill>
                <a:latin typeface="Arial" panose="020B0604020202020204" pitchFamily="34" charset="0"/>
              </a:defRPr>
            </a:lvl4pPr>
            <a:lvl5pPr marL="2057400" indent="-228600" defTabSz="958850">
              <a:defRPr>
                <a:solidFill>
                  <a:schemeClr val="tx1"/>
                </a:solidFill>
                <a:latin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Arial" panose="020B0604020202020204" pitchFamily="34" charset="0"/>
              </a:defRPr>
            </a:lvl9pPr>
          </a:lstStyle>
          <a:p>
            <a:endParaRPr lang="de-DE" altLang="de-DE" smtClean="0"/>
          </a:p>
        </p:txBody>
      </p:sp>
    </p:spTree>
    <p:extLst>
      <p:ext uri="{BB962C8B-B14F-4D97-AF65-F5344CB8AC3E}">
        <p14:creationId xmlns:p14="http://schemas.microsoft.com/office/powerpoint/2010/main" val="103097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3880">
              <a:spcBef>
                <a:spcPct val="30000"/>
              </a:spcBef>
              <a:defRPr sz="1100">
                <a:solidFill>
                  <a:schemeClr val="tx1"/>
                </a:solidFill>
                <a:latin typeface="Arial" panose="020B0604020202020204" pitchFamily="34" charset="0"/>
              </a:defRPr>
            </a:lvl1pPr>
            <a:lvl2pPr marL="708106" indent="-272348" defTabSz="913880">
              <a:spcBef>
                <a:spcPct val="30000"/>
              </a:spcBef>
              <a:defRPr sz="1100">
                <a:solidFill>
                  <a:schemeClr val="tx1"/>
                </a:solidFill>
                <a:latin typeface="Arial" panose="020B0604020202020204" pitchFamily="34" charset="0"/>
              </a:defRPr>
            </a:lvl2pPr>
            <a:lvl3pPr marL="1089393" indent="-217879" defTabSz="913880">
              <a:spcBef>
                <a:spcPct val="30000"/>
              </a:spcBef>
              <a:defRPr sz="1100">
                <a:solidFill>
                  <a:schemeClr val="tx1"/>
                </a:solidFill>
                <a:latin typeface="Arial" panose="020B0604020202020204" pitchFamily="34" charset="0"/>
              </a:defRPr>
            </a:lvl3pPr>
            <a:lvl4pPr marL="1525151" indent="-217879" defTabSz="913880">
              <a:spcBef>
                <a:spcPct val="30000"/>
              </a:spcBef>
              <a:defRPr sz="1100">
                <a:solidFill>
                  <a:schemeClr val="tx1"/>
                </a:solidFill>
                <a:latin typeface="Arial" panose="020B0604020202020204" pitchFamily="34" charset="0"/>
              </a:defRPr>
            </a:lvl4pPr>
            <a:lvl5pPr marL="1960908" indent="-217879" defTabSz="913880">
              <a:spcBef>
                <a:spcPct val="30000"/>
              </a:spcBef>
              <a:defRPr sz="1100">
                <a:solidFill>
                  <a:schemeClr val="tx1"/>
                </a:solidFill>
                <a:latin typeface="Arial" panose="020B0604020202020204" pitchFamily="34" charset="0"/>
              </a:defRPr>
            </a:lvl5pPr>
            <a:lvl6pPr marL="2396665" indent="-217879" defTabSz="913880" eaLnBrk="0" fontAlgn="base" hangingPunct="0">
              <a:spcBef>
                <a:spcPct val="30000"/>
              </a:spcBef>
              <a:spcAft>
                <a:spcPct val="0"/>
              </a:spcAft>
              <a:defRPr sz="1100">
                <a:solidFill>
                  <a:schemeClr val="tx1"/>
                </a:solidFill>
                <a:latin typeface="Arial" panose="020B0604020202020204" pitchFamily="34" charset="0"/>
              </a:defRPr>
            </a:lvl6pPr>
            <a:lvl7pPr marL="2832423" indent="-217879" defTabSz="913880" eaLnBrk="0" fontAlgn="base" hangingPunct="0">
              <a:spcBef>
                <a:spcPct val="30000"/>
              </a:spcBef>
              <a:spcAft>
                <a:spcPct val="0"/>
              </a:spcAft>
              <a:defRPr sz="1100">
                <a:solidFill>
                  <a:schemeClr val="tx1"/>
                </a:solidFill>
                <a:latin typeface="Arial" panose="020B0604020202020204" pitchFamily="34" charset="0"/>
              </a:defRPr>
            </a:lvl7pPr>
            <a:lvl8pPr marL="3268180" indent="-217879" defTabSz="913880" eaLnBrk="0" fontAlgn="base" hangingPunct="0">
              <a:spcBef>
                <a:spcPct val="30000"/>
              </a:spcBef>
              <a:spcAft>
                <a:spcPct val="0"/>
              </a:spcAft>
              <a:defRPr sz="1100">
                <a:solidFill>
                  <a:schemeClr val="tx1"/>
                </a:solidFill>
                <a:latin typeface="Arial" panose="020B0604020202020204" pitchFamily="34" charset="0"/>
              </a:defRPr>
            </a:lvl8pPr>
            <a:lvl9pPr marL="3703937" indent="-217879" defTabSz="91388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DE2AC11A-F238-4C56-BEC9-279F617F8CE3}" type="slidenum">
              <a:rPr lang="de-DE" altLang="de-DE" sz="1200">
                <a:solidFill>
                  <a:prstClr val="black"/>
                </a:solidFill>
              </a:rPr>
              <a:pPr>
                <a:spcBef>
                  <a:spcPct val="0"/>
                </a:spcBef>
              </a:pPr>
              <a:t>16</a:t>
            </a:fld>
            <a:endParaRPr lang="de-DE" altLang="de-DE" sz="120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de-DE" altLang="de-DE" sz="1200" b="1" dirty="0" smtClean="0">
                <a:solidFill>
                  <a:schemeClr val="accent3"/>
                </a:solidFill>
                <a:latin typeface="+mn-lt"/>
              </a:rPr>
              <a:t>(Basis: Befragte, die eine Person als Haupttäter/-in identifizieren konnten; </a:t>
            </a:r>
            <a:r>
              <a:rPr lang="de-DE" altLang="de-DE" sz="1200" b="1" i="1" dirty="0" smtClean="0">
                <a:solidFill>
                  <a:schemeClr val="accent3"/>
                </a:solidFill>
                <a:latin typeface="+mn-lt"/>
              </a:rPr>
              <a:t>n</a:t>
            </a:r>
            <a:r>
              <a:rPr lang="de-DE" altLang="de-DE" sz="1200" b="1" dirty="0" smtClean="0">
                <a:solidFill>
                  <a:schemeClr val="accent3"/>
                </a:solidFill>
                <a:latin typeface="+mn-lt"/>
              </a:rPr>
              <a:t> = 347)</a:t>
            </a:r>
            <a:endParaRPr lang="de-DE" altLang="de-DE" b="1" dirty="0" smtClean="0">
              <a:latin typeface="Arial" panose="020B0604020202020204" pitchFamily="34" charset="0"/>
            </a:endParaRPr>
          </a:p>
          <a:p>
            <a:pPr eaLnBrk="1" hangingPunct="1"/>
            <a:endParaRPr lang="de-DE" altLang="de-DE" b="1" dirty="0" smtClean="0">
              <a:latin typeface="Arial" panose="020B0604020202020204" pitchFamily="34" charset="0"/>
            </a:endParaRPr>
          </a:p>
          <a:p>
            <a:pPr eaLnBrk="1" hangingPunct="1"/>
            <a:r>
              <a:rPr lang="de-DE" altLang="de-DE" b="1" dirty="0" smtClean="0">
                <a:latin typeface="Arial" panose="020B0604020202020204" pitchFamily="34" charset="0"/>
              </a:rPr>
              <a:t>Geschlecht des Täters/ der Täterin</a:t>
            </a:r>
          </a:p>
          <a:p>
            <a:pPr eaLnBrk="1" hangingPunct="1"/>
            <a:endParaRPr lang="de-DE" altLang="de-DE" b="1" dirty="0" smtClean="0">
              <a:latin typeface="Arial" panose="020B0604020202020204" pitchFamily="34" charset="0"/>
            </a:endParaRPr>
          </a:p>
          <a:p>
            <a:pPr eaLnBrk="1" hangingPunct="1"/>
            <a:r>
              <a:rPr lang="de-DE" altLang="de-DE" b="1" dirty="0" smtClean="0">
                <a:latin typeface="Arial" panose="020B0604020202020204" pitchFamily="34" charset="0"/>
              </a:rPr>
              <a:t>Ohne Körperkontakt:</a:t>
            </a:r>
          </a:p>
          <a:p>
            <a:pPr marL="0" marR="0" indent="0" algn="l" defTabSz="914400" rtl="0" eaLnBrk="1" fontAlgn="auto" latinLnBrk="0" hangingPunct="1">
              <a:lnSpc>
                <a:spcPct val="100000"/>
              </a:lnSpc>
              <a:spcBef>
                <a:spcPts val="0"/>
              </a:spcBef>
              <a:spcAft>
                <a:spcPts val="0"/>
              </a:spcAft>
              <a:buClrTx/>
              <a:buSzTx/>
              <a:buFontTx/>
              <a:buNone/>
              <a:tabLst/>
              <a:defRPr/>
            </a:pPr>
            <a:r>
              <a:rPr lang="de-DE" altLang="de-DE" dirty="0" smtClean="0">
                <a:latin typeface="Arial" panose="020B0604020202020204" pitchFamily="34" charset="0"/>
              </a:rPr>
              <a:t>Im Falle einer einzelnen sexuell aggressiven Person ist die überwiegende Mehrheit männlich und erwachsen, jedoch sind in einem von drei Fällen auch Jugendliche verantwortlich. </a:t>
            </a:r>
          </a:p>
          <a:p>
            <a:pPr eaLnBrk="1" hangingPunct="1"/>
            <a:r>
              <a:rPr lang="de-DE" altLang="de-DE" dirty="0" smtClean="0">
                <a:latin typeface="Arial" panose="020B0604020202020204" pitchFamily="34" charset="0"/>
              </a:rPr>
              <a:t>Sexualisierte Gewalt ohne Körperkontakt wird in der Hälfte der Fälle von einer einzelnen Person verübt, bei der anderen Hälfte der Ereignisse ist eine Gruppe von Personen beteiligt. Bei den meisten Ereignissen ist die sexuell aggressive Person ein/-e Sportler/-in aus dem eigenen oder einem fremden Verein, aber auch bei einem von fünf Fällen eine betreuende Person (z.B. Trainer/-in, Betreuer/-in, Physiotherapeut/-in). </a:t>
            </a:r>
          </a:p>
          <a:p>
            <a:pPr eaLnBrk="1" hangingPunct="1"/>
            <a:endParaRPr lang="de-DE" altLang="de-DE" dirty="0" smtClean="0">
              <a:latin typeface="Arial" panose="020B0604020202020204" pitchFamily="34" charset="0"/>
            </a:endParaRPr>
          </a:p>
          <a:p>
            <a:pPr eaLnBrk="1" hangingPunct="1"/>
            <a:r>
              <a:rPr lang="de-DE" altLang="de-DE" b="1" dirty="0" smtClean="0">
                <a:latin typeface="Arial" panose="020B0604020202020204" pitchFamily="34" charset="0"/>
              </a:rPr>
              <a:t>Grenzverletzung: </a:t>
            </a:r>
          </a:p>
          <a:p>
            <a:pPr eaLnBrk="1" hangingPunct="1"/>
            <a:r>
              <a:rPr lang="de-DE" altLang="de-DE" dirty="0" smtClean="0">
                <a:latin typeface="Arial" panose="020B0604020202020204" pitchFamily="34" charset="0"/>
              </a:rPr>
              <a:t>Sexuelle Grenzverletzungen werden fast ausschließlich durch eine einzelne Person begangen, zudem ist in der Regel eine männliche Person im Erwachsenenalter verantwortlich. Jedoch ist hier zu erwähnen, dass immerhin eine von 13 sexuell aggressiven Personen jugendlich ist und eine von 17 eine Frau. </a:t>
            </a:r>
          </a:p>
          <a:p>
            <a:pPr eaLnBrk="1" hangingPunct="1"/>
            <a:r>
              <a:rPr lang="de-DE" altLang="de-DE" dirty="0" smtClean="0">
                <a:latin typeface="Arial" panose="020B0604020202020204" pitchFamily="34" charset="0"/>
              </a:rPr>
              <a:t>Im Gegensatz zu den Ereignissen ohne Körperkontakt ist die sexuell aggressive Person bei Grenzverletzungen in den meisten Fällen eine betreuende Person und nur in einem von fünf Fällen ein/-e andere/-r Sportler/-in. </a:t>
            </a:r>
          </a:p>
          <a:p>
            <a:pPr eaLnBrk="1" hangingPunct="1"/>
            <a:endParaRPr lang="de-DE" altLang="de-DE" dirty="0" smtClean="0">
              <a:latin typeface="Arial" panose="020B0604020202020204" pitchFamily="34" charset="0"/>
            </a:endParaRPr>
          </a:p>
          <a:p>
            <a:pPr eaLnBrk="1" hangingPunct="1"/>
            <a:r>
              <a:rPr lang="de-DE" altLang="de-DE" b="1" dirty="0" smtClean="0">
                <a:latin typeface="Arial" panose="020B0604020202020204" pitchFamily="34" charset="0"/>
              </a:rPr>
              <a:t>Sexualisierte Gewalt mit Körperkontakt </a:t>
            </a:r>
          </a:p>
          <a:p>
            <a:pPr eaLnBrk="1" hangingPunct="1"/>
            <a:r>
              <a:rPr lang="de-DE" altLang="de-DE" dirty="0" smtClean="0">
                <a:latin typeface="Arial" panose="020B0604020202020204" pitchFamily="34" charset="0"/>
              </a:rPr>
              <a:t>Alle Athlet/-innen, die hier Angaben machten, berichten, dass die sexuell aggressive Person eine erwachsene und männliche Einzelperson war. Mehrheitlich handelte es sich um einen Betreuer oder um eine andere Person aus dem Vereinsumfeld, seltener um einen anderen Sportler. Die Dauer der Ereignisse variiert stark, jedoch sind mehr als die Hälfte keine einmaligen Erfahrungen.</a:t>
            </a:r>
          </a:p>
          <a:p>
            <a:pPr eaLnBrk="1" hangingPunct="1"/>
            <a:endParaRPr lang="de-DE" altLang="de-DE" dirty="0" smtClean="0">
              <a:latin typeface="Arial" panose="020B0604020202020204" pitchFamily="34" charset="0"/>
            </a:endParaRPr>
          </a:p>
        </p:txBody>
      </p:sp>
      <p:sp>
        <p:nvSpPr>
          <p:cNvPr id="22533" name="Kopfzeilenplatzhalter 1"/>
          <p:cNvSpPr>
            <a:spLocks noGrp="1"/>
          </p:cNvSpPr>
          <p:nvPr>
            <p:ph type="hdr" sz="quarter"/>
          </p:nvPr>
        </p:nvSpPr>
        <p:spPr>
          <a:noFill/>
        </p:spPr>
        <p:txBody>
          <a:bodyPr/>
          <a:lstStyle>
            <a:lvl1pPr defTabSz="913880">
              <a:defRPr>
                <a:solidFill>
                  <a:schemeClr val="tx1"/>
                </a:solidFill>
                <a:latin typeface="Arial" panose="020B0604020202020204" pitchFamily="34" charset="0"/>
              </a:defRPr>
            </a:lvl1pPr>
            <a:lvl2pPr marL="708106" indent="-272348" defTabSz="913880">
              <a:defRPr>
                <a:solidFill>
                  <a:schemeClr val="tx1"/>
                </a:solidFill>
                <a:latin typeface="Arial" panose="020B0604020202020204" pitchFamily="34" charset="0"/>
              </a:defRPr>
            </a:lvl2pPr>
            <a:lvl3pPr marL="1089393" indent="-217879" defTabSz="913880">
              <a:defRPr>
                <a:solidFill>
                  <a:schemeClr val="tx1"/>
                </a:solidFill>
                <a:latin typeface="Arial" panose="020B0604020202020204" pitchFamily="34" charset="0"/>
              </a:defRPr>
            </a:lvl3pPr>
            <a:lvl4pPr marL="1525151" indent="-217879" defTabSz="913880">
              <a:defRPr>
                <a:solidFill>
                  <a:schemeClr val="tx1"/>
                </a:solidFill>
                <a:latin typeface="Arial" panose="020B0604020202020204" pitchFamily="34" charset="0"/>
              </a:defRPr>
            </a:lvl4pPr>
            <a:lvl5pPr marL="1960908" indent="-217879" defTabSz="913880">
              <a:defRPr>
                <a:solidFill>
                  <a:schemeClr val="tx1"/>
                </a:solidFill>
                <a:latin typeface="Arial" panose="020B0604020202020204" pitchFamily="34" charset="0"/>
              </a:defRPr>
            </a:lvl5pPr>
            <a:lvl6pPr marL="2396665" indent="-217879" defTabSz="913880" eaLnBrk="0" fontAlgn="base" hangingPunct="0">
              <a:spcBef>
                <a:spcPct val="0"/>
              </a:spcBef>
              <a:spcAft>
                <a:spcPct val="0"/>
              </a:spcAft>
              <a:defRPr>
                <a:solidFill>
                  <a:schemeClr val="tx1"/>
                </a:solidFill>
                <a:latin typeface="Arial" panose="020B0604020202020204" pitchFamily="34" charset="0"/>
              </a:defRPr>
            </a:lvl6pPr>
            <a:lvl7pPr marL="2832423" indent="-217879" defTabSz="913880" eaLnBrk="0" fontAlgn="base" hangingPunct="0">
              <a:spcBef>
                <a:spcPct val="0"/>
              </a:spcBef>
              <a:spcAft>
                <a:spcPct val="0"/>
              </a:spcAft>
              <a:defRPr>
                <a:solidFill>
                  <a:schemeClr val="tx1"/>
                </a:solidFill>
                <a:latin typeface="Arial" panose="020B0604020202020204" pitchFamily="34" charset="0"/>
              </a:defRPr>
            </a:lvl7pPr>
            <a:lvl8pPr marL="3268180" indent="-217879" defTabSz="913880" eaLnBrk="0" fontAlgn="base" hangingPunct="0">
              <a:spcBef>
                <a:spcPct val="0"/>
              </a:spcBef>
              <a:spcAft>
                <a:spcPct val="0"/>
              </a:spcAft>
              <a:defRPr>
                <a:solidFill>
                  <a:schemeClr val="tx1"/>
                </a:solidFill>
                <a:latin typeface="Arial" panose="020B0604020202020204" pitchFamily="34" charset="0"/>
              </a:defRPr>
            </a:lvl8pPr>
            <a:lvl9pPr marL="3703937" indent="-217879" defTabSz="913880" eaLnBrk="0" fontAlgn="base" hangingPunct="0">
              <a:spcBef>
                <a:spcPct val="0"/>
              </a:spcBef>
              <a:spcAft>
                <a:spcPct val="0"/>
              </a:spcAft>
              <a:defRPr>
                <a:solidFill>
                  <a:schemeClr val="tx1"/>
                </a:solidFill>
                <a:latin typeface="Arial" panose="020B0604020202020204" pitchFamily="34" charset="0"/>
              </a:defRPr>
            </a:lvl9pPr>
          </a:lstStyle>
          <a:p>
            <a:endParaRPr lang="de-DE" altLang="de-DE" smtClean="0">
              <a:solidFill>
                <a:prstClr val="black"/>
              </a:solidFill>
            </a:endParaRPr>
          </a:p>
        </p:txBody>
      </p:sp>
      <p:sp>
        <p:nvSpPr>
          <p:cNvPr id="6" name="Abgerundetes Rechteck 5"/>
          <p:cNvSpPr/>
          <p:nvPr/>
        </p:nvSpPr>
        <p:spPr>
          <a:xfrm>
            <a:off x="4941168" y="3707904"/>
            <a:ext cx="576064"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6500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3880">
              <a:spcBef>
                <a:spcPct val="30000"/>
              </a:spcBef>
              <a:defRPr sz="1100">
                <a:solidFill>
                  <a:schemeClr val="tx1"/>
                </a:solidFill>
                <a:latin typeface="Arial" panose="020B0604020202020204" pitchFamily="34" charset="0"/>
              </a:defRPr>
            </a:lvl1pPr>
            <a:lvl2pPr marL="708106" indent="-272348" defTabSz="913880">
              <a:spcBef>
                <a:spcPct val="30000"/>
              </a:spcBef>
              <a:defRPr sz="1100">
                <a:solidFill>
                  <a:schemeClr val="tx1"/>
                </a:solidFill>
                <a:latin typeface="Arial" panose="020B0604020202020204" pitchFamily="34" charset="0"/>
              </a:defRPr>
            </a:lvl2pPr>
            <a:lvl3pPr marL="1089393" indent="-217879" defTabSz="913880">
              <a:spcBef>
                <a:spcPct val="30000"/>
              </a:spcBef>
              <a:defRPr sz="1100">
                <a:solidFill>
                  <a:schemeClr val="tx1"/>
                </a:solidFill>
                <a:latin typeface="Arial" panose="020B0604020202020204" pitchFamily="34" charset="0"/>
              </a:defRPr>
            </a:lvl3pPr>
            <a:lvl4pPr marL="1525151" indent="-217879" defTabSz="913880">
              <a:spcBef>
                <a:spcPct val="30000"/>
              </a:spcBef>
              <a:defRPr sz="1100">
                <a:solidFill>
                  <a:schemeClr val="tx1"/>
                </a:solidFill>
                <a:latin typeface="Arial" panose="020B0604020202020204" pitchFamily="34" charset="0"/>
              </a:defRPr>
            </a:lvl4pPr>
            <a:lvl5pPr marL="1960908" indent="-217879" defTabSz="913880">
              <a:spcBef>
                <a:spcPct val="30000"/>
              </a:spcBef>
              <a:defRPr sz="1100">
                <a:solidFill>
                  <a:schemeClr val="tx1"/>
                </a:solidFill>
                <a:latin typeface="Arial" panose="020B0604020202020204" pitchFamily="34" charset="0"/>
              </a:defRPr>
            </a:lvl5pPr>
            <a:lvl6pPr marL="2396665" indent="-217879" defTabSz="913880" eaLnBrk="0" fontAlgn="base" hangingPunct="0">
              <a:spcBef>
                <a:spcPct val="30000"/>
              </a:spcBef>
              <a:spcAft>
                <a:spcPct val="0"/>
              </a:spcAft>
              <a:defRPr sz="1100">
                <a:solidFill>
                  <a:schemeClr val="tx1"/>
                </a:solidFill>
                <a:latin typeface="Arial" panose="020B0604020202020204" pitchFamily="34" charset="0"/>
              </a:defRPr>
            </a:lvl6pPr>
            <a:lvl7pPr marL="2832423" indent="-217879" defTabSz="913880" eaLnBrk="0" fontAlgn="base" hangingPunct="0">
              <a:spcBef>
                <a:spcPct val="30000"/>
              </a:spcBef>
              <a:spcAft>
                <a:spcPct val="0"/>
              </a:spcAft>
              <a:defRPr sz="1100">
                <a:solidFill>
                  <a:schemeClr val="tx1"/>
                </a:solidFill>
                <a:latin typeface="Arial" panose="020B0604020202020204" pitchFamily="34" charset="0"/>
              </a:defRPr>
            </a:lvl7pPr>
            <a:lvl8pPr marL="3268180" indent="-217879" defTabSz="913880" eaLnBrk="0" fontAlgn="base" hangingPunct="0">
              <a:spcBef>
                <a:spcPct val="30000"/>
              </a:spcBef>
              <a:spcAft>
                <a:spcPct val="0"/>
              </a:spcAft>
              <a:defRPr sz="1100">
                <a:solidFill>
                  <a:schemeClr val="tx1"/>
                </a:solidFill>
                <a:latin typeface="Arial" panose="020B0604020202020204" pitchFamily="34" charset="0"/>
              </a:defRPr>
            </a:lvl8pPr>
            <a:lvl9pPr marL="3703937" indent="-217879" defTabSz="913880"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DE2AC11A-F238-4C56-BEC9-279F617F8CE3}" type="slidenum">
              <a:rPr lang="de-DE" altLang="de-DE" sz="1200">
                <a:solidFill>
                  <a:prstClr val="black"/>
                </a:solidFill>
              </a:rPr>
              <a:pPr>
                <a:spcBef>
                  <a:spcPct val="0"/>
                </a:spcBef>
              </a:pPr>
              <a:t>17</a:t>
            </a:fld>
            <a:endParaRPr lang="de-DE" altLang="de-DE" sz="120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de-DE" altLang="de-DE" sz="1200" b="1" dirty="0" smtClean="0">
                <a:solidFill>
                  <a:schemeClr val="accent3"/>
                </a:solidFill>
                <a:latin typeface="+mn-lt"/>
              </a:rPr>
              <a:t>(Basis: Befragte, die eine Person als Haupttäter/-in identifizieren konnten; </a:t>
            </a:r>
            <a:r>
              <a:rPr lang="de-DE" altLang="de-DE" sz="1200" b="1" i="1" dirty="0" smtClean="0">
                <a:solidFill>
                  <a:schemeClr val="accent3"/>
                </a:solidFill>
                <a:latin typeface="+mn-lt"/>
              </a:rPr>
              <a:t>n</a:t>
            </a:r>
            <a:r>
              <a:rPr lang="de-DE" altLang="de-DE" sz="1200" b="1" dirty="0" smtClean="0">
                <a:solidFill>
                  <a:schemeClr val="accent3"/>
                </a:solidFill>
                <a:latin typeface="+mn-lt"/>
              </a:rPr>
              <a:t> = 347)</a:t>
            </a:r>
            <a:endParaRPr lang="de-DE" altLang="de-DE" b="1" dirty="0" smtClean="0">
              <a:latin typeface="Arial" panose="020B0604020202020204" pitchFamily="34" charset="0"/>
            </a:endParaRPr>
          </a:p>
          <a:p>
            <a:pPr eaLnBrk="1" hangingPunct="1"/>
            <a:endParaRPr lang="de-DE" altLang="de-DE" b="1" dirty="0" smtClean="0">
              <a:latin typeface="Arial" panose="020B0604020202020204" pitchFamily="34" charset="0"/>
            </a:endParaRPr>
          </a:p>
          <a:p>
            <a:pPr eaLnBrk="1" hangingPunct="1"/>
            <a:endParaRPr lang="de-DE" altLang="de-DE" b="1" dirty="0" smtClean="0">
              <a:latin typeface="Arial" panose="020B0604020202020204" pitchFamily="34" charset="0"/>
            </a:endParaRPr>
          </a:p>
          <a:p>
            <a:pPr eaLnBrk="1" hangingPunct="1"/>
            <a:r>
              <a:rPr lang="de-DE" altLang="de-DE" b="1" dirty="0" smtClean="0">
                <a:latin typeface="Arial" panose="020B0604020202020204" pitchFamily="34" charset="0"/>
              </a:rPr>
              <a:t>Ohne Körperkontakt:</a:t>
            </a:r>
          </a:p>
          <a:p>
            <a:pPr eaLnBrk="1" hangingPunct="1"/>
            <a:r>
              <a:rPr lang="de-DE" altLang="de-DE" dirty="0" smtClean="0">
                <a:latin typeface="Arial" panose="020B0604020202020204" pitchFamily="34" charset="0"/>
              </a:rPr>
              <a:t>Sexualisierte Gewalt ohne Körperkontakt wird in der Hälfte der Fälle von einer einzelnen Person verübt, bei der anderen Hälfte der Ereignisse ist eine Gruppe von Personen beteiligt. Im Falle einer einzelnen sexuell aggressiven Person ist die überwiegende </a:t>
            </a:r>
            <a:r>
              <a:rPr lang="de-DE" altLang="de-DE" b="0" dirty="0" smtClean="0">
                <a:latin typeface="Arial" panose="020B0604020202020204" pitchFamily="34" charset="0"/>
              </a:rPr>
              <a:t>Mehrheit männlich und erwachsen, jedoch sind in einem von drei Fällen auch Jugendliche verantwortlich. </a:t>
            </a:r>
            <a:r>
              <a:rPr lang="de-DE" altLang="de-DE" dirty="0" smtClean="0">
                <a:latin typeface="Arial" panose="020B0604020202020204" pitchFamily="34" charset="0"/>
              </a:rPr>
              <a:t>Bei den meisten Ereignissen ist die sexuell aggressive Person ein/-e Sportler/-in aus dem eigenen oder einem fremden Verein, aber auch bei einem von fünf Fällen eine betreuende Person (z.B. Trainer/-in, Betreuer/-in, Physiotherapeut/-in). </a:t>
            </a:r>
          </a:p>
          <a:p>
            <a:pPr eaLnBrk="1" hangingPunct="1"/>
            <a:endParaRPr lang="de-DE" altLang="de-DE" dirty="0" smtClean="0">
              <a:latin typeface="Arial" panose="020B0604020202020204" pitchFamily="34" charset="0"/>
            </a:endParaRPr>
          </a:p>
          <a:p>
            <a:pPr eaLnBrk="1" hangingPunct="1"/>
            <a:r>
              <a:rPr lang="de-DE" altLang="de-DE" b="1" dirty="0" smtClean="0">
                <a:latin typeface="Arial" panose="020B0604020202020204" pitchFamily="34" charset="0"/>
              </a:rPr>
              <a:t>Grenzverletzung: </a:t>
            </a:r>
          </a:p>
          <a:p>
            <a:pPr eaLnBrk="1" hangingPunct="1"/>
            <a:r>
              <a:rPr lang="de-DE" altLang="de-DE" dirty="0" smtClean="0">
                <a:latin typeface="Arial" panose="020B0604020202020204" pitchFamily="34" charset="0"/>
              </a:rPr>
              <a:t>Sexuelle Grenzverletzungen werden fast ausschließlich durch eine einzelne Person begangen, zudem ist </a:t>
            </a:r>
            <a:r>
              <a:rPr lang="de-DE" altLang="de-DE" b="0" dirty="0" smtClean="0">
                <a:latin typeface="Arial" panose="020B0604020202020204" pitchFamily="34" charset="0"/>
              </a:rPr>
              <a:t>in der Regel eine männliche Person im Erwachsenenalter verantwortlich. Jedoch </a:t>
            </a:r>
            <a:r>
              <a:rPr lang="de-DE" altLang="de-DE" dirty="0" smtClean="0">
                <a:latin typeface="Arial" panose="020B0604020202020204" pitchFamily="34" charset="0"/>
              </a:rPr>
              <a:t>ist hier zu erwähnen, dass immerhin eine von 13 sexuell aggressiven Personen jugendlich ist und eine von 17 eine Frau. Im Gegensatz zu den Ereignissen ohne Körperkontakt ist die sexuell aggressive Person bei Grenzverletzungen in den meisten Fällen eine betreuende Person und nur in einem von fünf Fällen ein/-e andere/-r Sportler/-in. </a:t>
            </a:r>
          </a:p>
          <a:p>
            <a:pPr eaLnBrk="1" hangingPunct="1"/>
            <a:endParaRPr lang="de-DE" altLang="de-DE" dirty="0" smtClean="0">
              <a:latin typeface="Arial" panose="020B0604020202020204" pitchFamily="34" charset="0"/>
            </a:endParaRPr>
          </a:p>
          <a:p>
            <a:pPr eaLnBrk="1" hangingPunct="1"/>
            <a:r>
              <a:rPr lang="de-DE" altLang="de-DE" b="1" dirty="0" smtClean="0">
                <a:latin typeface="Arial" panose="020B0604020202020204" pitchFamily="34" charset="0"/>
              </a:rPr>
              <a:t>Sexualisierte Gewalt mit Körperkontakt </a:t>
            </a:r>
          </a:p>
          <a:p>
            <a:pPr eaLnBrk="1" hangingPunct="1"/>
            <a:r>
              <a:rPr lang="de-DE" altLang="de-DE" dirty="0" smtClean="0">
                <a:latin typeface="Arial" panose="020B0604020202020204" pitchFamily="34" charset="0"/>
              </a:rPr>
              <a:t>Alle Athlet/-innen, die hier Angaben machten, berichten, dass die sexuell aggressive Person eine erwachsene und männliche Einzelperson war. Mehrheitlich handelte es sich um einen Betreuer oder um eine andere Person aus dem Vereinsumfeld, seltener um einen anderen Sportler. Die Dauer der Ereignisse variiert stark, jedoch sind mehr als die Hälfte keine einmaligen Erfahrungen.</a:t>
            </a:r>
          </a:p>
          <a:p>
            <a:pPr eaLnBrk="1" hangingPunct="1"/>
            <a:endParaRPr lang="de-DE" altLang="de-DE" dirty="0" smtClean="0">
              <a:latin typeface="Arial" panose="020B0604020202020204" pitchFamily="34" charset="0"/>
            </a:endParaRPr>
          </a:p>
        </p:txBody>
      </p:sp>
      <p:sp>
        <p:nvSpPr>
          <p:cNvPr id="22533" name="Kopfzeilenplatzhalter 1"/>
          <p:cNvSpPr>
            <a:spLocks noGrp="1"/>
          </p:cNvSpPr>
          <p:nvPr>
            <p:ph type="hdr" sz="quarter"/>
          </p:nvPr>
        </p:nvSpPr>
        <p:spPr>
          <a:noFill/>
        </p:spPr>
        <p:txBody>
          <a:bodyPr/>
          <a:lstStyle>
            <a:lvl1pPr defTabSz="913880">
              <a:defRPr>
                <a:solidFill>
                  <a:schemeClr val="tx1"/>
                </a:solidFill>
                <a:latin typeface="Arial" panose="020B0604020202020204" pitchFamily="34" charset="0"/>
              </a:defRPr>
            </a:lvl1pPr>
            <a:lvl2pPr marL="708106" indent="-272348" defTabSz="913880">
              <a:defRPr>
                <a:solidFill>
                  <a:schemeClr val="tx1"/>
                </a:solidFill>
                <a:latin typeface="Arial" panose="020B0604020202020204" pitchFamily="34" charset="0"/>
              </a:defRPr>
            </a:lvl2pPr>
            <a:lvl3pPr marL="1089393" indent="-217879" defTabSz="913880">
              <a:defRPr>
                <a:solidFill>
                  <a:schemeClr val="tx1"/>
                </a:solidFill>
                <a:latin typeface="Arial" panose="020B0604020202020204" pitchFamily="34" charset="0"/>
              </a:defRPr>
            </a:lvl3pPr>
            <a:lvl4pPr marL="1525151" indent="-217879" defTabSz="913880">
              <a:defRPr>
                <a:solidFill>
                  <a:schemeClr val="tx1"/>
                </a:solidFill>
                <a:latin typeface="Arial" panose="020B0604020202020204" pitchFamily="34" charset="0"/>
              </a:defRPr>
            </a:lvl4pPr>
            <a:lvl5pPr marL="1960908" indent="-217879" defTabSz="913880">
              <a:defRPr>
                <a:solidFill>
                  <a:schemeClr val="tx1"/>
                </a:solidFill>
                <a:latin typeface="Arial" panose="020B0604020202020204" pitchFamily="34" charset="0"/>
              </a:defRPr>
            </a:lvl5pPr>
            <a:lvl6pPr marL="2396665" indent="-217879" defTabSz="913880" eaLnBrk="0" fontAlgn="base" hangingPunct="0">
              <a:spcBef>
                <a:spcPct val="0"/>
              </a:spcBef>
              <a:spcAft>
                <a:spcPct val="0"/>
              </a:spcAft>
              <a:defRPr>
                <a:solidFill>
                  <a:schemeClr val="tx1"/>
                </a:solidFill>
                <a:latin typeface="Arial" panose="020B0604020202020204" pitchFamily="34" charset="0"/>
              </a:defRPr>
            </a:lvl6pPr>
            <a:lvl7pPr marL="2832423" indent="-217879" defTabSz="913880" eaLnBrk="0" fontAlgn="base" hangingPunct="0">
              <a:spcBef>
                <a:spcPct val="0"/>
              </a:spcBef>
              <a:spcAft>
                <a:spcPct val="0"/>
              </a:spcAft>
              <a:defRPr>
                <a:solidFill>
                  <a:schemeClr val="tx1"/>
                </a:solidFill>
                <a:latin typeface="Arial" panose="020B0604020202020204" pitchFamily="34" charset="0"/>
              </a:defRPr>
            </a:lvl7pPr>
            <a:lvl8pPr marL="3268180" indent="-217879" defTabSz="913880" eaLnBrk="0" fontAlgn="base" hangingPunct="0">
              <a:spcBef>
                <a:spcPct val="0"/>
              </a:spcBef>
              <a:spcAft>
                <a:spcPct val="0"/>
              </a:spcAft>
              <a:defRPr>
                <a:solidFill>
                  <a:schemeClr val="tx1"/>
                </a:solidFill>
                <a:latin typeface="Arial" panose="020B0604020202020204" pitchFamily="34" charset="0"/>
              </a:defRPr>
            </a:lvl8pPr>
            <a:lvl9pPr marL="3703937" indent="-217879" defTabSz="913880" eaLnBrk="0" fontAlgn="base" hangingPunct="0">
              <a:spcBef>
                <a:spcPct val="0"/>
              </a:spcBef>
              <a:spcAft>
                <a:spcPct val="0"/>
              </a:spcAft>
              <a:defRPr>
                <a:solidFill>
                  <a:schemeClr val="tx1"/>
                </a:solidFill>
                <a:latin typeface="Arial" panose="020B0604020202020204" pitchFamily="34" charset="0"/>
              </a:defRPr>
            </a:lvl9pPr>
          </a:lstStyle>
          <a:p>
            <a:endParaRPr lang="de-DE" altLang="de-DE" smtClean="0">
              <a:solidFill>
                <a:prstClr val="black"/>
              </a:solidFill>
            </a:endParaRPr>
          </a:p>
        </p:txBody>
      </p:sp>
      <p:sp>
        <p:nvSpPr>
          <p:cNvPr id="6" name="Abgerundetes Rechteck 5"/>
          <p:cNvSpPr/>
          <p:nvPr/>
        </p:nvSpPr>
        <p:spPr>
          <a:xfrm>
            <a:off x="4941168" y="3707904"/>
            <a:ext cx="576064"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6500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8850">
              <a:spcBef>
                <a:spcPct val="30000"/>
              </a:spcBef>
              <a:defRPr sz="1200">
                <a:solidFill>
                  <a:schemeClr val="tx1"/>
                </a:solidFill>
                <a:latin typeface="Arial" panose="020B0604020202020204" pitchFamily="34" charset="0"/>
              </a:defRPr>
            </a:lvl1pPr>
            <a:lvl2pPr marL="742950" indent="-285750" defTabSz="958850">
              <a:spcBef>
                <a:spcPct val="30000"/>
              </a:spcBef>
              <a:defRPr sz="1200">
                <a:solidFill>
                  <a:schemeClr val="tx1"/>
                </a:solidFill>
                <a:latin typeface="Arial" panose="020B0604020202020204" pitchFamily="34" charset="0"/>
              </a:defRPr>
            </a:lvl2pPr>
            <a:lvl3pPr marL="1143000" indent="-228600" defTabSz="958850">
              <a:spcBef>
                <a:spcPct val="30000"/>
              </a:spcBef>
              <a:defRPr sz="1200">
                <a:solidFill>
                  <a:schemeClr val="tx1"/>
                </a:solidFill>
                <a:latin typeface="Arial" panose="020B0604020202020204" pitchFamily="34" charset="0"/>
              </a:defRPr>
            </a:lvl3pPr>
            <a:lvl4pPr marL="1600200" indent="-228600" defTabSz="958850">
              <a:spcBef>
                <a:spcPct val="30000"/>
              </a:spcBef>
              <a:defRPr sz="1200">
                <a:solidFill>
                  <a:schemeClr val="tx1"/>
                </a:solidFill>
                <a:latin typeface="Arial" panose="020B0604020202020204" pitchFamily="34" charset="0"/>
              </a:defRPr>
            </a:lvl4pPr>
            <a:lvl5pPr marL="2057400" indent="-228600" defTabSz="958850">
              <a:spcBef>
                <a:spcPct val="30000"/>
              </a:spcBef>
              <a:defRPr sz="1200">
                <a:solidFill>
                  <a:schemeClr val="tx1"/>
                </a:solidFill>
                <a:latin typeface="Arial" panose="020B0604020202020204" pitchFamily="34" charset="0"/>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2AC11A-F238-4C56-BEC9-279F617F8CE3}" type="slidenum">
              <a:rPr lang="de-DE" altLang="de-DE" sz="1300" smtClean="0"/>
              <a:pPr>
                <a:spcBef>
                  <a:spcPct val="0"/>
                </a:spcBef>
              </a:pPr>
              <a:t>18</a:t>
            </a:fld>
            <a:endParaRPr lang="de-DE" altLang="de-DE" sz="13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sz="1200" b="1" dirty="0" smtClean="0">
                <a:solidFill>
                  <a:schemeClr val="accent3"/>
                </a:solidFill>
              </a:rPr>
              <a:t>(Basis: Befragte, die eine Situation mit sexualisierter Gewalt erfahren haben; </a:t>
            </a:r>
            <a:r>
              <a:rPr lang="de-DE" altLang="de-DE" sz="1200" b="1" i="1" dirty="0" smtClean="0">
                <a:solidFill>
                  <a:schemeClr val="accent3"/>
                </a:solidFill>
              </a:rPr>
              <a:t>n</a:t>
            </a:r>
            <a:r>
              <a:rPr lang="de-DE" altLang="de-DE" sz="1200" b="1" dirty="0" smtClean="0">
                <a:solidFill>
                  <a:schemeClr val="accent3"/>
                </a:solidFill>
              </a:rPr>
              <a:t> = 575)</a:t>
            </a:r>
            <a:r>
              <a:rPr kumimoji="0" lang="de-DE" altLang="de-DE" sz="1200" b="0" i="0" u="none" strike="noStrike" kern="0" cap="none" spc="0" normalizeH="0" baseline="0" noProof="0" dirty="0" smtClean="0">
                <a:ln>
                  <a:noFill/>
                </a:ln>
                <a:solidFill>
                  <a:schemeClr val="accent3"/>
                </a:solidFill>
                <a:effectLst/>
                <a:uLnTx/>
                <a:uFillTx/>
              </a:rPr>
              <a:t> (Mehrfachnennungen möglich)</a:t>
            </a:r>
          </a:p>
          <a:p>
            <a:pPr marL="0" marR="0" indent="0" algn="l" defTabSz="914400" rtl="0" eaLnBrk="1" fontAlgn="auto" latinLnBrk="0" hangingPunct="1">
              <a:lnSpc>
                <a:spcPct val="100000"/>
              </a:lnSpc>
              <a:spcBef>
                <a:spcPts val="0"/>
              </a:spcBef>
              <a:spcAft>
                <a:spcPts val="0"/>
              </a:spcAft>
              <a:buClrTx/>
              <a:buSzTx/>
              <a:buFontTx/>
              <a:buNone/>
              <a:tabLst/>
              <a:defRPr/>
            </a:pPr>
            <a:endParaRPr lang="de-DE" altLang="de-DE" sz="1200" b="1" dirty="0" smtClean="0">
              <a:solidFill>
                <a:schemeClr val="accent3"/>
              </a:solidFill>
            </a:endParaRPr>
          </a:p>
          <a:p>
            <a:pPr eaLnBrk="1" hangingPunct="1"/>
            <a:r>
              <a:rPr lang="de-DE" altLang="de-DE" dirty="0" smtClean="0">
                <a:latin typeface="Arial" panose="020B0604020202020204" pitchFamily="34" charset="0"/>
              </a:rPr>
              <a:t>Zwei von drei Ereignissen finden im Umfeld eines Sportvereins statt, gefolgt von Sportverbänden und nachrangig anderen Institutionen im Feld des gemeinnützig organisierten Sports (z.B. Sportinternat, Eliteschule des Sports). </a:t>
            </a:r>
          </a:p>
          <a:p>
            <a:pPr eaLnBrk="1" hangingPunct="1"/>
            <a:endParaRPr lang="de-DE" altLang="de-DE" dirty="0" smtClean="0">
              <a:latin typeface="Arial" panose="020B0604020202020204" pitchFamily="34" charset="0"/>
            </a:endParaRPr>
          </a:p>
          <a:p>
            <a:pPr eaLnBrk="1" hangingPunct="1"/>
            <a:r>
              <a:rPr lang="de-DE" altLang="de-DE" dirty="0" smtClean="0">
                <a:latin typeface="Arial" panose="020B0604020202020204" pitchFamily="34" charset="0"/>
              </a:rPr>
              <a:t>Die Ergebnisse zeigen, dass es zum Teil deutliche Unterschiede in den Begleitumständen und Charakteristika der verschiedenen Schweregrade sexualisierter Gewalt gibt. </a:t>
            </a:r>
          </a:p>
          <a:p>
            <a:pPr eaLnBrk="1" hangingPunct="1"/>
            <a:r>
              <a:rPr lang="de-DE" altLang="de-DE" dirty="0" smtClean="0">
                <a:latin typeface="Arial" panose="020B0604020202020204" pitchFamily="34" charset="0"/>
              </a:rPr>
              <a:t>Ort bzw. Anlass der Ereignisse ist mehrheitlich das reguläre Training, zudem wird häufig das Umfeld des Trainings mit Trainingslager/ Lehrgang, das Trainingsgelände und/oder Fahrten zum und vom Training angegeben. Auch das Umfeld bzw. die Fahrt zu oder von einem Wettkampf wird von einigen Personen genannt.</a:t>
            </a:r>
          </a:p>
          <a:p>
            <a:pPr eaLnBrk="1" hangingPunct="1"/>
            <a:endParaRPr lang="de-DE" altLang="de-DE" dirty="0" smtClean="0">
              <a:latin typeface="Arial" panose="020B0604020202020204" pitchFamily="34" charset="0"/>
            </a:endParaRPr>
          </a:p>
          <a:p>
            <a:pPr eaLnBrk="1" hangingPunct="1">
              <a:buFont typeface="Arial" pitchFamily="34" charset="0"/>
              <a:buChar char="•"/>
            </a:pPr>
            <a:r>
              <a:rPr lang="de-DE" altLang="de-DE" dirty="0" smtClean="0">
                <a:latin typeface="Arial" panose="020B0604020202020204" pitchFamily="34" charset="0"/>
              </a:rPr>
              <a:t> Die überwiegende Mehrheit findet nach wie vor im Rahmen des Trainings bzw. Trainingsumfeld statt. Die Anlässe der Ereignisse verschieben sich </a:t>
            </a:r>
          </a:p>
          <a:p>
            <a:pPr eaLnBrk="1" hangingPunct="1">
              <a:buFont typeface="Arial" pitchFamily="34" charset="0"/>
              <a:buNone/>
            </a:pPr>
            <a:r>
              <a:rPr lang="de-DE" altLang="de-DE" baseline="0" dirty="0" smtClean="0">
                <a:latin typeface="Arial" panose="020B0604020202020204" pitchFamily="34" charset="0"/>
              </a:rPr>
              <a:t>  </a:t>
            </a:r>
            <a:r>
              <a:rPr lang="de-DE" altLang="de-DE" dirty="0" smtClean="0">
                <a:latin typeface="Arial" panose="020B0604020202020204" pitchFamily="34" charset="0"/>
              </a:rPr>
              <a:t>bei sexualisierter Gewalt mit  Körperkontakt häufiger in den privaten Bereich hinein. </a:t>
            </a:r>
          </a:p>
          <a:p>
            <a:pPr eaLnBrk="1" hangingPunct="1">
              <a:buFont typeface="Arial" pitchFamily="34" charset="0"/>
              <a:buNone/>
            </a:pPr>
            <a:endParaRPr lang="de-DE" altLang="de-DE" dirty="0" smtClean="0">
              <a:latin typeface="Arial" panose="020B0604020202020204" pitchFamily="34" charset="0"/>
            </a:endParaRPr>
          </a:p>
          <a:p>
            <a:pPr eaLnBrk="1" hangingPunct="1">
              <a:buFont typeface="Arial" pitchFamily="34" charset="0"/>
              <a:buChar char="•"/>
            </a:pPr>
            <a:r>
              <a:rPr lang="de-DE" altLang="de-DE" dirty="0" smtClean="0">
                <a:latin typeface="Arial" panose="020B0604020202020204" pitchFamily="34" charset="0"/>
              </a:rPr>
              <a:t> Übergriffe mit Körperkontakt finden in der Mehrheit der Ereignisse im Rahmen eines Sportvereins statt, gefolgt von Olympiastützpunkt, Verband und </a:t>
            </a:r>
          </a:p>
          <a:p>
            <a:pPr eaLnBrk="1" hangingPunct="1">
              <a:buFont typeface="Arial" pitchFamily="34" charset="0"/>
              <a:buNone/>
            </a:pPr>
            <a:r>
              <a:rPr lang="de-DE" altLang="de-DE" dirty="0" smtClean="0">
                <a:latin typeface="Arial" panose="020B0604020202020204" pitchFamily="34" charset="0"/>
              </a:rPr>
              <a:t>  Sportinternat. Im Gegensatz zu den Ereignissen ohne Körperkontakt und den Grenzverletzungen sind Ort bzw. Anlass häufiger private Treffen in einem </a:t>
            </a:r>
          </a:p>
          <a:p>
            <a:pPr eaLnBrk="1" hangingPunct="1">
              <a:buFont typeface="Arial" pitchFamily="34" charset="0"/>
              <a:buNone/>
            </a:pPr>
            <a:r>
              <a:rPr lang="de-DE" altLang="de-DE" dirty="0" smtClean="0">
                <a:latin typeface="Arial" panose="020B0604020202020204" pitchFamily="34" charset="0"/>
              </a:rPr>
              <a:t>  nicht-öffentlichen Raum und/oder in einem Büro/Seminarraum. </a:t>
            </a:r>
          </a:p>
          <a:p>
            <a:pPr eaLnBrk="1" hangingPunct="1">
              <a:buFont typeface="Arial" pitchFamily="34" charset="0"/>
              <a:buNone/>
            </a:pPr>
            <a:endParaRPr lang="de-DE" altLang="de-DE" dirty="0" smtClean="0">
              <a:latin typeface="Arial" panose="020B0604020202020204" pitchFamily="34" charset="0"/>
            </a:endParaRPr>
          </a:p>
          <a:p>
            <a:pPr eaLnBrk="1" hangingPunct="1">
              <a:buFont typeface="Arial" pitchFamily="34" charset="0"/>
              <a:buChar char="•"/>
            </a:pPr>
            <a:r>
              <a:rPr lang="de-DE" altLang="de-DE" dirty="0" smtClean="0">
                <a:latin typeface="Arial" panose="020B0604020202020204" pitchFamily="34" charset="0"/>
              </a:rPr>
              <a:t> Andere Formen sexualisierter Gewalt finden häufiger auch in Gruppen, unter Sportler/-innen und im vergleichsweise öffentlichen Raum statt. </a:t>
            </a:r>
          </a:p>
        </p:txBody>
      </p:sp>
      <p:sp>
        <p:nvSpPr>
          <p:cNvPr id="22533" name="Kopfzeilenplatzhalter 1"/>
          <p:cNvSpPr>
            <a:spLocks noGrp="1"/>
          </p:cNvSpPr>
          <p:nvPr>
            <p:ph type="hdr" sz="quarter"/>
          </p:nvPr>
        </p:nvSpPr>
        <p:spPr>
          <a:noFill/>
        </p:spPr>
        <p:txBody>
          <a:bodyPr/>
          <a:lstStyle>
            <a:lvl1pPr defTabSz="958850">
              <a:defRPr>
                <a:solidFill>
                  <a:schemeClr val="tx1"/>
                </a:solidFill>
                <a:latin typeface="Arial" panose="020B0604020202020204" pitchFamily="34" charset="0"/>
              </a:defRPr>
            </a:lvl1pPr>
            <a:lvl2pPr marL="742950" indent="-285750" defTabSz="958850">
              <a:defRPr>
                <a:solidFill>
                  <a:schemeClr val="tx1"/>
                </a:solidFill>
                <a:latin typeface="Arial" panose="020B0604020202020204" pitchFamily="34" charset="0"/>
              </a:defRPr>
            </a:lvl2pPr>
            <a:lvl3pPr marL="1143000" indent="-228600" defTabSz="958850">
              <a:defRPr>
                <a:solidFill>
                  <a:schemeClr val="tx1"/>
                </a:solidFill>
                <a:latin typeface="Arial" panose="020B0604020202020204" pitchFamily="34" charset="0"/>
              </a:defRPr>
            </a:lvl3pPr>
            <a:lvl4pPr marL="1600200" indent="-228600" defTabSz="958850">
              <a:defRPr>
                <a:solidFill>
                  <a:schemeClr val="tx1"/>
                </a:solidFill>
                <a:latin typeface="Arial" panose="020B0604020202020204" pitchFamily="34" charset="0"/>
              </a:defRPr>
            </a:lvl4pPr>
            <a:lvl5pPr marL="2057400" indent="-228600" defTabSz="958850">
              <a:defRPr>
                <a:solidFill>
                  <a:schemeClr val="tx1"/>
                </a:solidFill>
                <a:latin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Arial" panose="020B0604020202020204" pitchFamily="34" charset="0"/>
              </a:defRPr>
            </a:lvl9pPr>
          </a:lstStyle>
          <a:p>
            <a:endParaRPr lang="de-DE" altLang="de-DE" smtClean="0"/>
          </a:p>
        </p:txBody>
      </p:sp>
    </p:spTree>
    <p:extLst>
      <p:ext uri="{BB962C8B-B14F-4D97-AF65-F5344CB8AC3E}">
        <p14:creationId xmlns:p14="http://schemas.microsoft.com/office/powerpoint/2010/main" val="567946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8850">
              <a:spcBef>
                <a:spcPct val="30000"/>
              </a:spcBef>
              <a:defRPr sz="1200">
                <a:solidFill>
                  <a:schemeClr val="tx1"/>
                </a:solidFill>
                <a:latin typeface="Arial" panose="020B0604020202020204" pitchFamily="34" charset="0"/>
              </a:defRPr>
            </a:lvl1pPr>
            <a:lvl2pPr marL="742950" indent="-285750" defTabSz="958850">
              <a:spcBef>
                <a:spcPct val="30000"/>
              </a:spcBef>
              <a:defRPr sz="1200">
                <a:solidFill>
                  <a:schemeClr val="tx1"/>
                </a:solidFill>
                <a:latin typeface="Arial" panose="020B0604020202020204" pitchFamily="34" charset="0"/>
              </a:defRPr>
            </a:lvl2pPr>
            <a:lvl3pPr marL="1143000" indent="-228600" defTabSz="958850">
              <a:spcBef>
                <a:spcPct val="30000"/>
              </a:spcBef>
              <a:defRPr sz="1200">
                <a:solidFill>
                  <a:schemeClr val="tx1"/>
                </a:solidFill>
                <a:latin typeface="Arial" panose="020B0604020202020204" pitchFamily="34" charset="0"/>
              </a:defRPr>
            </a:lvl3pPr>
            <a:lvl4pPr marL="1600200" indent="-228600" defTabSz="958850">
              <a:spcBef>
                <a:spcPct val="30000"/>
              </a:spcBef>
              <a:defRPr sz="1200">
                <a:solidFill>
                  <a:schemeClr val="tx1"/>
                </a:solidFill>
                <a:latin typeface="Arial" panose="020B0604020202020204" pitchFamily="34" charset="0"/>
              </a:defRPr>
            </a:lvl4pPr>
            <a:lvl5pPr marL="2057400" indent="-228600" defTabSz="958850">
              <a:spcBef>
                <a:spcPct val="30000"/>
              </a:spcBef>
              <a:defRPr sz="1200">
                <a:solidFill>
                  <a:schemeClr val="tx1"/>
                </a:solidFill>
                <a:latin typeface="Arial" panose="020B0604020202020204" pitchFamily="34" charset="0"/>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2AC11A-F238-4C56-BEC9-279F617F8CE3}" type="slidenum">
              <a:rPr lang="de-DE" altLang="de-DE" sz="1300" smtClean="0"/>
              <a:pPr>
                <a:spcBef>
                  <a:spcPct val="0"/>
                </a:spcBef>
              </a:pPr>
              <a:t>19</a:t>
            </a:fld>
            <a:endParaRPr lang="de-DE" altLang="de-DE" sz="13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de-DE" altLang="de-DE" sz="1200" dirty="0" smtClean="0">
                <a:solidFill>
                  <a:srgbClr val="1B5FA9"/>
                </a:solidFill>
                <a:latin typeface="Calibri" panose="020F0502020204030204" pitchFamily="34" charset="0"/>
              </a:rPr>
              <a:t>(Basis: Befragte, die eine Situation mit sexualisierter Gewalt erfahren haben; </a:t>
            </a:r>
            <a:r>
              <a:rPr lang="de-DE" altLang="de-DE" sz="1200" i="1" dirty="0" smtClean="0">
                <a:solidFill>
                  <a:srgbClr val="1B5FA9"/>
                </a:solidFill>
                <a:latin typeface="Calibri" panose="020F0502020204030204" pitchFamily="34" charset="0"/>
              </a:rPr>
              <a:t>n</a:t>
            </a:r>
            <a:r>
              <a:rPr lang="de-DE" altLang="de-DE" sz="1200" dirty="0" smtClean="0">
                <a:solidFill>
                  <a:srgbClr val="1B5FA9"/>
                </a:solidFill>
                <a:latin typeface="Calibri" panose="020F0502020204030204" pitchFamily="34" charset="0"/>
              </a:rPr>
              <a:t> = 575)</a:t>
            </a:r>
            <a:endParaRPr lang="de-DE" altLang="de-DE" dirty="0" smtClean="0">
              <a:latin typeface="Arial" panose="020B0604020202020204" pitchFamily="34" charset="0"/>
            </a:endParaRPr>
          </a:p>
        </p:txBody>
      </p:sp>
      <p:sp>
        <p:nvSpPr>
          <p:cNvPr id="22533" name="Kopfzeilenplatzhalter 1"/>
          <p:cNvSpPr>
            <a:spLocks noGrp="1"/>
          </p:cNvSpPr>
          <p:nvPr>
            <p:ph type="hdr" sz="quarter"/>
          </p:nvPr>
        </p:nvSpPr>
        <p:spPr>
          <a:noFill/>
        </p:spPr>
        <p:txBody>
          <a:bodyPr/>
          <a:lstStyle>
            <a:lvl1pPr defTabSz="958850">
              <a:defRPr>
                <a:solidFill>
                  <a:schemeClr val="tx1"/>
                </a:solidFill>
                <a:latin typeface="Arial" panose="020B0604020202020204" pitchFamily="34" charset="0"/>
              </a:defRPr>
            </a:lvl1pPr>
            <a:lvl2pPr marL="742950" indent="-285750" defTabSz="958850">
              <a:defRPr>
                <a:solidFill>
                  <a:schemeClr val="tx1"/>
                </a:solidFill>
                <a:latin typeface="Arial" panose="020B0604020202020204" pitchFamily="34" charset="0"/>
              </a:defRPr>
            </a:lvl2pPr>
            <a:lvl3pPr marL="1143000" indent="-228600" defTabSz="958850">
              <a:defRPr>
                <a:solidFill>
                  <a:schemeClr val="tx1"/>
                </a:solidFill>
                <a:latin typeface="Arial" panose="020B0604020202020204" pitchFamily="34" charset="0"/>
              </a:defRPr>
            </a:lvl3pPr>
            <a:lvl4pPr marL="1600200" indent="-228600" defTabSz="958850">
              <a:defRPr>
                <a:solidFill>
                  <a:schemeClr val="tx1"/>
                </a:solidFill>
                <a:latin typeface="Arial" panose="020B0604020202020204" pitchFamily="34" charset="0"/>
              </a:defRPr>
            </a:lvl4pPr>
            <a:lvl5pPr marL="2057400" indent="-228600" defTabSz="958850">
              <a:defRPr>
                <a:solidFill>
                  <a:schemeClr val="tx1"/>
                </a:solidFill>
                <a:latin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Arial" panose="020B0604020202020204" pitchFamily="34" charset="0"/>
              </a:defRPr>
            </a:lvl9pPr>
          </a:lstStyle>
          <a:p>
            <a:endParaRPr lang="de-DE" altLang="de-DE" smtClean="0"/>
          </a:p>
        </p:txBody>
      </p:sp>
    </p:spTree>
    <p:extLst>
      <p:ext uri="{BB962C8B-B14F-4D97-AF65-F5344CB8AC3E}">
        <p14:creationId xmlns:p14="http://schemas.microsoft.com/office/powerpoint/2010/main" val="4869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Modul 1:</a:t>
            </a:r>
            <a:r>
              <a:rPr lang="de-DE" dirty="0" smtClean="0"/>
              <a:t> </a:t>
            </a:r>
            <a:r>
              <a:rPr lang="de-DE" dirty="0">
                <a:latin typeface="Arial" panose="020B0604020202020204" pitchFamily="34" charset="0"/>
                <a:cs typeface="Arial" panose="020B0604020202020204" pitchFamily="34" charset="0"/>
              </a:rPr>
              <a:t>185 Sportorganisationen (Landessportbünde, Spitzenverbände, </a:t>
            </a:r>
            <a:r>
              <a:rPr lang="de-DE" dirty="0" err="1">
                <a:latin typeface="Arial" panose="020B0604020202020204" pitchFamily="34" charset="0"/>
                <a:cs typeface="Arial" panose="020B0604020202020204" pitchFamily="34" charset="0"/>
              </a:rPr>
              <a:t>VmbA</a:t>
            </a:r>
            <a:r>
              <a:rPr lang="de-DE" dirty="0">
                <a:latin typeface="Arial" panose="020B0604020202020204" pitchFamily="34" charset="0"/>
                <a:cs typeface="Arial" panose="020B0604020202020204" pitchFamily="34" charset="0"/>
              </a:rPr>
              <a:t>, Olympiastützpunkte, Sportinternate) </a:t>
            </a:r>
            <a:r>
              <a:rPr lang="de-DE" b="1" dirty="0">
                <a:latin typeface="Arial" panose="020B0604020202020204" pitchFamily="34" charset="0"/>
                <a:cs typeface="Arial" panose="020B0604020202020204" pitchFamily="34" charset="0"/>
              </a:rPr>
              <a:t>Methode:</a:t>
            </a:r>
            <a:r>
              <a:rPr lang="de-DE" dirty="0">
                <a:latin typeface="Arial" panose="020B0604020202020204" pitchFamily="34" charset="0"/>
                <a:cs typeface="Arial" panose="020B0604020202020204" pitchFamily="34" charset="0"/>
              </a:rPr>
              <a:t> Online-Fragebogen, qualitative Interviews</a:t>
            </a:r>
          </a:p>
          <a:p>
            <a:r>
              <a:rPr lang="de-DE" b="1" dirty="0" smtClean="0"/>
              <a:t>Modul 2: </a:t>
            </a:r>
            <a:r>
              <a:rPr lang="de-DE" dirty="0">
                <a:latin typeface="Arial" panose="020B0604020202020204" pitchFamily="34" charset="0"/>
                <a:cs typeface="Arial" panose="020B0604020202020204" pitchFamily="34" charset="0"/>
              </a:rPr>
              <a:t>32 Akteure aus 16 Organisationen </a:t>
            </a:r>
            <a:r>
              <a:rPr lang="de-DE" b="1" dirty="0">
                <a:latin typeface="Arial" panose="020B0604020202020204" pitchFamily="34" charset="0"/>
                <a:cs typeface="Arial" panose="020B0604020202020204" pitchFamily="34" charset="0"/>
              </a:rPr>
              <a:t>Methode: </a:t>
            </a:r>
            <a:r>
              <a:rPr lang="de-DE" dirty="0">
                <a:latin typeface="Arial" panose="020B0604020202020204" pitchFamily="34" charset="0"/>
                <a:cs typeface="Arial" panose="020B0604020202020204" pitchFamily="34" charset="0"/>
              </a:rPr>
              <a:t>qualitative problemzentrierte Interviews</a:t>
            </a:r>
          </a:p>
          <a:p>
            <a:r>
              <a:rPr lang="de-DE" b="1" dirty="0">
                <a:latin typeface="Arial" panose="020B0604020202020204" pitchFamily="34" charset="0"/>
                <a:cs typeface="Arial" panose="020B0604020202020204" pitchFamily="34" charset="0"/>
              </a:rPr>
              <a:t>Modul 3: </a:t>
            </a:r>
            <a:r>
              <a:rPr lang="de-DE" dirty="0">
                <a:latin typeface="Arial" panose="020B0604020202020204" pitchFamily="34" charset="0"/>
                <a:cs typeface="Arial" panose="020B0604020202020204" pitchFamily="34" charset="0"/>
              </a:rPr>
              <a:t>6999 Sportler/-innen  (A-,B-,C- Kader) </a:t>
            </a:r>
            <a:r>
              <a:rPr lang="de-DE" b="1" dirty="0">
                <a:latin typeface="Arial" panose="020B0604020202020204" pitchFamily="34" charset="0"/>
                <a:cs typeface="Arial" panose="020B0604020202020204" pitchFamily="34" charset="0"/>
              </a:rPr>
              <a:t>Methode: </a:t>
            </a:r>
            <a:r>
              <a:rPr lang="de-DE" dirty="0">
                <a:latin typeface="Arial" panose="020B0604020202020204" pitchFamily="34" charset="0"/>
                <a:cs typeface="Arial" panose="020B0604020202020204" pitchFamily="34" charset="0"/>
              </a:rPr>
              <a:t>Online-Fragebogen</a:t>
            </a:r>
          </a:p>
          <a:p>
            <a:r>
              <a:rPr lang="de-DE" b="1" dirty="0">
                <a:latin typeface="Arial" panose="020B0604020202020204" pitchFamily="34" charset="0"/>
                <a:cs typeface="Arial" panose="020B0604020202020204" pitchFamily="34" charset="0"/>
              </a:rPr>
              <a:t>Modul 4: </a:t>
            </a:r>
            <a:r>
              <a:rPr lang="de-DE" dirty="0">
                <a:latin typeface="Arial" panose="020B0604020202020204" pitchFamily="34" charset="0"/>
                <a:cs typeface="Arial" panose="020B0604020202020204" pitchFamily="34" charset="0"/>
              </a:rPr>
              <a:t>90.240 Sportvereine </a:t>
            </a:r>
            <a:r>
              <a:rPr lang="de-DE" b="1" dirty="0">
                <a:latin typeface="Arial" panose="020B0604020202020204" pitchFamily="34" charset="0"/>
                <a:cs typeface="Arial" panose="020B0604020202020204" pitchFamily="34" charset="0"/>
              </a:rPr>
              <a:t>Methode: </a:t>
            </a:r>
            <a:r>
              <a:rPr lang="de-DE" dirty="0">
                <a:latin typeface="Arial" panose="020B0604020202020204" pitchFamily="34" charset="0"/>
                <a:cs typeface="Arial" panose="020B0604020202020204" pitchFamily="34" charset="0"/>
              </a:rPr>
              <a:t>Online-Befragung im Rahmen des SEB </a:t>
            </a:r>
          </a:p>
          <a:p>
            <a:r>
              <a:rPr lang="de-DE" b="1" dirty="0">
                <a:latin typeface="Arial" panose="020B0604020202020204" pitchFamily="34" charset="0"/>
                <a:cs typeface="Arial" panose="020B0604020202020204" pitchFamily="34" charset="0"/>
              </a:rPr>
              <a:t>Modul 5:</a:t>
            </a:r>
            <a:r>
              <a:rPr lang="de-DE" dirty="0">
                <a:latin typeface="Arial" panose="020B0604020202020204" pitchFamily="34" charset="0"/>
                <a:cs typeface="Arial" panose="020B0604020202020204" pitchFamily="34" charset="0"/>
              </a:rPr>
              <a:t> ca. 200 Teilnehmer/-innen </a:t>
            </a:r>
            <a:r>
              <a:rPr lang="de-DE" b="1" dirty="0">
                <a:latin typeface="Arial" panose="020B0604020202020204" pitchFamily="34" charset="0"/>
                <a:cs typeface="Arial" panose="020B0604020202020204" pitchFamily="34" charset="0"/>
              </a:rPr>
              <a:t>Methode</a:t>
            </a:r>
            <a:r>
              <a:rPr lang="de-DE" dirty="0">
                <a:latin typeface="Arial" panose="020B0604020202020204" pitchFamily="34" charset="0"/>
                <a:cs typeface="Arial" panose="020B0604020202020204" pitchFamily="34" charset="0"/>
              </a:rPr>
              <a:t>: standardisierte Befragung, 3 Messzeitpunkte </a:t>
            </a:r>
            <a:r>
              <a:rPr lang="de-DE" b="1" dirty="0">
                <a:latin typeface="Arial" panose="020B0604020202020204" pitchFamily="34" charset="0"/>
                <a:cs typeface="Arial" panose="020B0604020202020204" pitchFamily="34" charset="0"/>
              </a:rPr>
              <a:t>Aktueller Rücklauf</a:t>
            </a:r>
            <a:r>
              <a:rPr lang="de-DE" dirty="0">
                <a:latin typeface="Arial" panose="020B0604020202020204" pitchFamily="34" charset="0"/>
                <a:cs typeface="Arial" panose="020B0604020202020204" pitchFamily="34" charset="0"/>
              </a:rPr>
              <a:t>: Angaben von 78 Teilnehmer/-innen</a:t>
            </a:r>
          </a:p>
          <a:p>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2</a:t>
            </a:fld>
            <a:endParaRPr lang="de-DE"/>
          </a:p>
        </p:txBody>
      </p:sp>
    </p:spTree>
    <p:extLst>
      <p:ext uri="{BB962C8B-B14F-4D97-AF65-F5344CB8AC3E}">
        <p14:creationId xmlns:p14="http://schemas.microsoft.com/office/powerpoint/2010/main" val="309190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8850">
              <a:spcBef>
                <a:spcPct val="30000"/>
              </a:spcBef>
              <a:defRPr sz="1200">
                <a:solidFill>
                  <a:schemeClr val="tx1"/>
                </a:solidFill>
                <a:latin typeface="Arial" panose="020B0604020202020204" pitchFamily="34" charset="0"/>
              </a:defRPr>
            </a:lvl1pPr>
            <a:lvl2pPr marL="742950" indent="-285750" defTabSz="958850">
              <a:spcBef>
                <a:spcPct val="30000"/>
              </a:spcBef>
              <a:defRPr sz="1200">
                <a:solidFill>
                  <a:schemeClr val="tx1"/>
                </a:solidFill>
                <a:latin typeface="Arial" panose="020B0604020202020204" pitchFamily="34" charset="0"/>
              </a:defRPr>
            </a:lvl2pPr>
            <a:lvl3pPr marL="1143000" indent="-228600" defTabSz="958850">
              <a:spcBef>
                <a:spcPct val="30000"/>
              </a:spcBef>
              <a:defRPr sz="1200">
                <a:solidFill>
                  <a:schemeClr val="tx1"/>
                </a:solidFill>
                <a:latin typeface="Arial" panose="020B0604020202020204" pitchFamily="34" charset="0"/>
              </a:defRPr>
            </a:lvl3pPr>
            <a:lvl4pPr marL="1600200" indent="-228600" defTabSz="958850">
              <a:spcBef>
                <a:spcPct val="30000"/>
              </a:spcBef>
              <a:defRPr sz="1200">
                <a:solidFill>
                  <a:schemeClr val="tx1"/>
                </a:solidFill>
                <a:latin typeface="Arial" panose="020B0604020202020204" pitchFamily="34" charset="0"/>
              </a:defRPr>
            </a:lvl4pPr>
            <a:lvl5pPr marL="2057400" indent="-228600" defTabSz="958850">
              <a:spcBef>
                <a:spcPct val="30000"/>
              </a:spcBef>
              <a:defRPr sz="1200">
                <a:solidFill>
                  <a:schemeClr val="tx1"/>
                </a:solidFill>
                <a:latin typeface="Arial" panose="020B0604020202020204" pitchFamily="34" charset="0"/>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2AC11A-F238-4C56-BEC9-279F617F8CE3}" type="slidenum">
              <a:rPr lang="de-DE" altLang="de-DE" sz="1300" smtClean="0"/>
              <a:pPr>
                <a:spcBef>
                  <a:spcPct val="0"/>
                </a:spcBef>
              </a:pPr>
              <a:t>20</a:t>
            </a:fld>
            <a:endParaRPr lang="de-DE" altLang="de-DE" sz="13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solidFill>
                  <a:srgbClr val="1B5FA9"/>
                </a:solidFill>
                <a:latin typeface="Calibri" panose="020F0502020204030204" pitchFamily="34" charset="0"/>
              </a:rPr>
              <a:t>(Basis: Befragte, die eine Situation mit sexualisierter Gewalt erfahren haben; </a:t>
            </a:r>
            <a:r>
              <a:rPr lang="de-DE" altLang="de-DE" sz="1200" i="1" dirty="0" smtClean="0">
                <a:solidFill>
                  <a:srgbClr val="1B5FA9"/>
                </a:solidFill>
                <a:latin typeface="Calibri" panose="020F0502020204030204" pitchFamily="34" charset="0"/>
              </a:rPr>
              <a:t>n</a:t>
            </a:r>
            <a:r>
              <a:rPr lang="de-DE" altLang="de-DE" sz="1200" dirty="0" smtClean="0">
                <a:solidFill>
                  <a:srgbClr val="1B5FA9"/>
                </a:solidFill>
                <a:latin typeface="Calibri" panose="020F0502020204030204" pitchFamily="34" charset="0"/>
              </a:rPr>
              <a:t> = 575)</a:t>
            </a:r>
            <a:endParaRPr lang="de-DE" altLang="de-DE" dirty="0" smtClean="0">
              <a:latin typeface="Arial" panose="020B0604020202020204" pitchFamily="34" charset="0"/>
            </a:endParaRPr>
          </a:p>
          <a:p>
            <a:pPr eaLnBrk="1" hangingPunct="1"/>
            <a:endParaRPr lang="de-DE" altLang="de-DE" dirty="0" smtClean="0">
              <a:latin typeface="Arial" panose="020B0604020202020204" pitchFamily="34" charset="0"/>
            </a:endParaRPr>
          </a:p>
          <a:p>
            <a:pPr eaLnBrk="1" hangingPunct="1"/>
            <a:endParaRPr lang="de-DE" altLang="de-DE" dirty="0" smtClean="0">
              <a:latin typeface="Arial" panose="020B0604020202020204" pitchFamily="34" charset="0"/>
            </a:endParaRPr>
          </a:p>
          <a:p>
            <a:pPr eaLnBrk="1" hangingPunct="1"/>
            <a:r>
              <a:rPr lang="de-DE" altLang="de-DE" dirty="0" smtClean="0">
                <a:latin typeface="Arial" panose="020B0604020202020204" pitchFamily="34" charset="0"/>
              </a:rPr>
              <a:t>Es gibt einen Unterschied in der Anzahl der Täter/-innen abhängig von der Art des Ereignisses.</a:t>
            </a:r>
          </a:p>
        </p:txBody>
      </p:sp>
      <p:sp>
        <p:nvSpPr>
          <p:cNvPr id="22533" name="Kopfzeilenplatzhalter 1"/>
          <p:cNvSpPr>
            <a:spLocks noGrp="1"/>
          </p:cNvSpPr>
          <p:nvPr>
            <p:ph type="hdr" sz="quarter"/>
          </p:nvPr>
        </p:nvSpPr>
        <p:spPr>
          <a:noFill/>
        </p:spPr>
        <p:txBody>
          <a:bodyPr/>
          <a:lstStyle>
            <a:lvl1pPr defTabSz="958850">
              <a:defRPr>
                <a:solidFill>
                  <a:schemeClr val="tx1"/>
                </a:solidFill>
                <a:latin typeface="Arial" panose="020B0604020202020204" pitchFamily="34" charset="0"/>
              </a:defRPr>
            </a:lvl1pPr>
            <a:lvl2pPr marL="742950" indent="-285750" defTabSz="958850">
              <a:defRPr>
                <a:solidFill>
                  <a:schemeClr val="tx1"/>
                </a:solidFill>
                <a:latin typeface="Arial" panose="020B0604020202020204" pitchFamily="34" charset="0"/>
              </a:defRPr>
            </a:lvl2pPr>
            <a:lvl3pPr marL="1143000" indent="-228600" defTabSz="958850">
              <a:defRPr>
                <a:solidFill>
                  <a:schemeClr val="tx1"/>
                </a:solidFill>
                <a:latin typeface="Arial" panose="020B0604020202020204" pitchFamily="34" charset="0"/>
              </a:defRPr>
            </a:lvl3pPr>
            <a:lvl4pPr marL="1600200" indent="-228600" defTabSz="958850">
              <a:defRPr>
                <a:solidFill>
                  <a:schemeClr val="tx1"/>
                </a:solidFill>
                <a:latin typeface="Arial" panose="020B0604020202020204" pitchFamily="34" charset="0"/>
              </a:defRPr>
            </a:lvl4pPr>
            <a:lvl5pPr marL="2057400" indent="-228600" defTabSz="958850">
              <a:defRPr>
                <a:solidFill>
                  <a:schemeClr val="tx1"/>
                </a:solidFill>
                <a:latin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Arial" panose="020B0604020202020204" pitchFamily="34" charset="0"/>
              </a:defRPr>
            </a:lvl9pPr>
          </a:lstStyle>
          <a:p>
            <a:endParaRPr lang="de-DE" altLang="de-DE" smtClean="0"/>
          </a:p>
        </p:txBody>
      </p:sp>
    </p:spTree>
    <p:extLst>
      <p:ext uri="{BB962C8B-B14F-4D97-AF65-F5344CB8AC3E}">
        <p14:creationId xmlns:p14="http://schemas.microsoft.com/office/powerpoint/2010/main" val="1875046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58850">
              <a:spcBef>
                <a:spcPct val="30000"/>
              </a:spcBef>
              <a:defRPr sz="1200">
                <a:solidFill>
                  <a:schemeClr val="tx1"/>
                </a:solidFill>
                <a:latin typeface="Arial" panose="020B0604020202020204" pitchFamily="34" charset="0"/>
              </a:defRPr>
            </a:lvl1pPr>
            <a:lvl2pPr marL="742950" indent="-285750" defTabSz="958850">
              <a:spcBef>
                <a:spcPct val="30000"/>
              </a:spcBef>
              <a:defRPr sz="1200">
                <a:solidFill>
                  <a:schemeClr val="tx1"/>
                </a:solidFill>
                <a:latin typeface="Arial" panose="020B0604020202020204" pitchFamily="34" charset="0"/>
              </a:defRPr>
            </a:lvl2pPr>
            <a:lvl3pPr marL="1143000" indent="-228600" defTabSz="958850">
              <a:spcBef>
                <a:spcPct val="30000"/>
              </a:spcBef>
              <a:defRPr sz="1200">
                <a:solidFill>
                  <a:schemeClr val="tx1"/>
                </a:solidFill>
                <a:latin typeface="Arial" panose="020B0604020202020204" pitchFamily="34" charset="0"/>
              </a:defRPr>
            </a:lvl3pPr>
            <a:lvl4pPr marL="1600200" indent="-228600" defTabSz="958850">
              <a:spcBef>
                <a:spcPct val="30000"/>
              </a:spcBef>
              <a:defRPr sz="1200">
                <a:solidFill>
                  <a:schemeClr val="tx1"/>
                </a:solidFill>
                <a:latin typeface="Arial" panose="020B0604020202020204" pitchFamily="34" charset="0"/>
              </a:defRPr>
            </a:lvl4pPr>
            <a:lvl5pPr marL="2057400" indent="-228600" defTabSz="958850">
              <a:spcBef>
                <a:spcPct val="30000"/>
              </a:spcBef>
              <a:defRPr sz="1200">
                <a:solidFill>
                  <a:schemeClr val="tx1"/>
                </a:solidFill>
                <a:latin typeface="Arial" panose="020B0604020202020204" pitchFamily="34" charset="0"/>
              </a:defRPr>
            </a:lvl5pPr>
            <a:lvl6pPr marL="2514600" indent="-228600" defTabSz="9588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588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588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588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2AC11A-F238-4C56-BEC9-279F617F8CE3}" type="slidenum">
              <a:rPr lang="de-DE" altLang="de-DE" sz="1300" smtClean="0"/>
              <a:pPr>
                <a:spcBef>
                  <a:spcPct val="0"/>
                </a:spcBef>
              </a:pPr>
              <a:t>21</a:t>
            </a:fld>
            <a:endParaRPr lang="de-DE" altLang="de-DE" sz="13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solidFill>
                  <a:srgbClr val="1B5FA9"/>
                </a:solidFill>
                <a:latin typeface="Calibri" panose="020F0502020204030204" pitchFamily="34" charset="0"/>
              </a:rPr>
              <a:t>(Basis: Befragte, die eine Situation mit sexualisierter Gewalt erfahren haben; </a:t>
            </a:r>
            <a:r>
              <a:rPr lang="de-DE" altLang="de-DE" sz="1200" i="1" dirty="0" smtClean="0">
                <a:solidFill>
                  <a:srgbClr val="1B5FA9"/>
                </a:solidFill>
                <a:latin typeface="Calibri" panose="020F0502020204030204" pitchFamily="34" charset="0"/>
              </a:rPr>
              <a:t>n</a:t>
            </a:r>
            <a:r>
              <a:rPr lang="de-DE" altLang="de-DE" sz="1200" dirty="0" smtClean="0">
                <a:solidFill>
                  <a:srgbClr val="1B5FA9"/>
                </a:solidFill>
                <a:latin typeface="Calibri" panose="020F0502020204030204" pitchFamily="34" charset="0"/>
              </a:rPr>
              <a:t> = 575)</a:t>
            </a:r>
            <a:endParaRPr lang="de-DE" altLang="de-DE" dirty="0" smtClean="0">
              <a:latin typeface="Arial" panose="020B0604020202020204" pitchFamily="34" charset="0"/>
            </a:endParaRPr>
          </a:p>
          <a:p>
            <a:pPr eaLnBrk="1" hangingPunct="1"/>
            <a:endParaRPr lang="de-DE" altLang="de-DE" dirty="0" smtClean="0">
              <a:latin typeface="Arial" panose="020B0604020202020204" pitchFamily="34" charset="0"/>
            </a:endParaRPr>
          </a:p>
        </p:txBody>
      </p:sp>
      <p:sp>
        <p:nvSpPr>
          <p:cNvPr id="22533" name="Kopfzeilenplatzhalter 1"/>
          <p:cNvSpPr>
            <a:spLocks noGrp="1"/>
          </p:cNvSpPr>
          <p:nvPr>
            <p:ph type="hdr" sz="quarter"/>
          </p:nvPr>
        </p:nvSpPr>
        <p:spPr>
          <a:noFill/>
        </p:spPr>
        <p:txBody>
          <a:bodyPr/>
          <a:lstStyle>
            <a:lvl1pPr defTabSz="958850">
              <a:defRPr>
                <a:solidFill>
                  <a:schemeClr val="tx1"/>
                </a:solidFill>
                <a:latin typeface="Arial" panose="020B0604020202020204" pitchFamily="34" charset="0"/>
              </a:defRPr>
            </a:lvl1pPr>
            <a:lvl2pPr marL="742950" indent="-285750" defTabSz="958850">
              <a:defRPr>
                <a:solidFill>
                  <a:schemeClr val="tx1"/>
                </a:solidFill>
                <a:latin typeface="Arial" panose="020B0604020202020204" pitchFamily="34" charset="0"/>
              </a:defRPr>
            </a:lvl2pPr>
            <a:lvl3pPr marL="1143000" indent="-228600" defTabSz="958850">
              <a:defRPr>
                <a:solidFill>
                  <a:schemeClr val="tx1"/>
                </a:solidFill>
                <a:latin typeface="Arial" panose="020B0604020202020204" pitchFamily="34" charset="0"/>
              </a:defRPr>
            </a:lvl3pPr>
            <a:lvl4pPr marL="1600200" indent="-228600" defTabSz="958850">
              <a:defRPr>
                <a:solidFill>
                  <a:schemeClr val="tx1"/>
                </a:solidFill>
                <a:latin typeface="Arial" panose="020B0604020202020204" pitchFamily="34" charset="0"/>
              </a:defRPr>
            </a:lvl4pPr>
            <a:lvl5pPr marL="2057400" indent="-228600" defTabSz="958850">
              <a:defRPr>
                <a:solidFill>
                  <a:schemeClr val="tx1"/>
                </a:solidFill>
                <a:latin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Arial" panose="020B0604020202020204" pitchFamily="34" charset="0"/>
              </a:defRPr>
            </a:lvl9pPr>
          </a:lstStyle>
          <a:p>
            <a:endParaRPr lang="de-DE" altLang="de-DE" smtClean="0"/>
          </a:p>
        </p:txBody>
      </p:sp>
    </p:spTree>
    <p:extLst>
      <p:ext uri="{BB962C8B-B14F-4D97-AF65-F5344CB8AC3E}">
        <p14:creationId xmlns:p14="http://schemas.microsoft.com/office/powerpoint/2010/main" val="3560295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Basis sind hier alle Personen,</a:t>
            </a:r>
            <a:r>
              <a:rPr lang="de-DE" b="1" baseline="0" dirty="0" smtClean="0"/>
              <a:t> die sexualisierte Gewalt erfahren haben.</a:t>
            </a:r>
          </a:p>
          <a:p>
            <a:r>
              <a:rPr lang="de-DE" b="1" baseline="0" dirty="0" smtClean="0"/>
              <a:t>Die Ergebnisse sind fast identisch für alle Formen sexualisierter Gewalt. Über so genannte „leichte“ Formen wird also </a:t>
            </a:r>
            <a:r>
              <a:rPr lang="de-DE" b="1" baseline="0" dirty="0" err="1" smtClean="0"/>
              <a:t>ebensowenig</a:t>
            </a:r>
            <a:r>
              <a:rPr lang="de-DE" b="1" baseline="0" dirty="0" smtClean="0"/>
              <a:t> gesprochen wie über „schwere“ Formen.</a:t>
            </a:r>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22</a:t>
            </a:fld>
            <a:endParaRPr lang="de-DE"/>
          </a:p>
        </p:txBody>
      </p:sp>
    </p:spTree>
    <p:extLst>
      <p:ext uri="{BB962C8B-B14F-4D97-AF65-F5344CB8AC3E}">
        <p14:creationId xmlns:p14="http://schemas.microsoft.com/office/powerpoint/2010/main" val="4024120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Wichtiger Hinweis für die Erläuterung der Folie:</a:t>
            </a:r>
          </a:p>
          <a:p>
            <a:r>
              <a:rPr lang="de-DE" dirty="0" smtClean="0"/>
              <a:t>Die Ergebnisse sind kein</a:t>
            </a:r>
            <a:r>
              <a:rPr lang="de-DE" baseline="0" dirty="0" smtClean="0"/>
              <a:t> DIREKTER Beweis dafür, dass eine Kultur des Hinsehens in Vereinen positive Auswirkungen hat. Dies liegt daran, dass ja die Betroffenen selbst befragt wurden. Möglicherweise gab es Maßnahmen, die aber von den Betroffenen nicht wahrgenommen wurden. Die Ergebnisse sind aber ein Hinweis darauf, dass eine Kultur des Hinsehens etwas bewirken könnte.</a:t>
            </a:r>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23</a:t>
            </a:fld>
            <a:endParaRPr lang="de-DE"/>
          </a:p>
        </p:txBody>
      </p:sp>
    </p:spTree>
    <p:extLst>
      <p:ext uri="{BB962C8B-B14F-4D97-AF65-F5344CB8AC3E}">
        <p14:creationId xmlns:p14="http://schemas.microsoft.com/office/powerpoint/2010/main" val="432410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Wichtiger Hinweis für die Erläuterung der Folie:</a:t>
            </a:r>
          </a:p>
          <a:p>
            <a:r>
              <a:rPr lang="de-DE" dirty="0" smtClean="0"/>
              <a:t>Auch diese Ergebnisse sind mit Vorsicht zu betrachten (besonders</a:t>
            </a:r>
            <a:r>
              <a:rPr lang="de-DE" baseline="0" dirty="0" smtClean="0"/>
              <a:t> zum/-r Trainer/-in, weil dies auch die subjektive Sicht der Betroffenen ist, die natürlich auch durch die Ereignisse beeinflusst sein kann.</a:t>
            </a:r>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24</a:t>
            </a:fld>
            <a:endParaRPr lang="de-DE"/>
          </a:p>
        </p:txBody>
      </p:sp>
    </p:spTree>
    <p:extLst>
      <p:ext uri="{BB962C8B-B14F-4D97-AF65-F5344CB8AC3E}">
        <p14:creationId xmlns:p14="http://schemas.microsoft.com/office/powerpoint/2010/main" val="352557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Wichtiger Hinweis für die Erläuterung der Folie:</a:t>
            </a:r>
          </a:p>
          <a:p>
            <a:r>
              <a:rPr lang="de-DE" dirty="0" smtClean="0"/>
              <a:t>Auch diese Ergebnisse sind mit Vorsicht zu betrachten (besonders</a:t>
            </a:r>
            <a:r>
              <a:rPr lang="de-DE" baseline="0" dirty="0" smtClean="0"/>
              <a:t> zum/-r Trainer/-in, weil dies auch die subjektive Sicht der Betroffenen ist, die natürlich auch durch die Ereignisse beeinflusst sein kann.</a:t>
            </a:r>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25</a:t>
            </a:fld>
            <a:endParaRPr lang="de-DE"/>
          </a:p>
        </p:txBody>
      </p:sp>
    </p:spTree>
    <p:extLst>
      <p:ext uri="{BB962C8B-B14F-4D97-AF65-F5344CB8AC3E}">
        <p14:creationId xmlns:p14="http://schemas.microsoft.com/office/powerpoint/2010/main" val="1349856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eaLnBrk="1" hangingPunct="1"/>
            <a:r>
              <a:rPr lang="de-DE" altLang="de-DE" sz="1200" b="1" i="0" dirty="0" smtClean="0">
                <a:solidFill>
                  <a:schemeClr val="accent3"/>
                </a:solidFill>
              </a:rPr>
              <a:t>(Basis: Alle Befragten)</a:t>
            </a:r>
            <a:endParaRPr lang="de-DE" altLang="de-DE" dirty="0" smtClean="0">
              <a:latin typeface="Arial" panose="020B0604020202020204" pitchFamily="34" charset="0"/>
            </a:endParaRPr>
          </a:p>
          <a:p>
            <a:r>
              <a:rPr lang="de-DE" sz="1200" b="1" kern="1200" dirty="0" smtClean="0">
                <a:solidFill>
                  <a:schemeClr val="tx1"/>
                </a:solidFill>
                <a:effectLst/>
                <a:latin typeface="+mn-lt"/>
                <a:ea typeface="+mn-ea"/>
                <a:cs typeface="+mn-cs"/>
              </a:rPr>
              <a:t>Einfluss der Vereinskultur</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In den Befragungsergebnissen zeigen sich deutliche Hinweise darauf, dass eine „Vereinskultur des Hinsehens und der Beteiligung“ den Schutz vor sexualisierter Gewalt im Verein erhöht: Sportler/-innen, die sexualisierte Gewalt im eigenen Verein erfahren haben, berichten im Vergleich zu anderen Sportler/-innen, dass ihnen seltener eine Ansprechperson für Beschwerden bekannt war, dass Regeln für Verdachtsfälle weniger klar waren und dass die eigenen Trainer/-innen als dominanter und mächtiger wahrgenommen wurden. Diese Tendenzen sind noch ausgeprägter, wenn man sich nur die Fälle sexualisierter Gewalt mit Körperkontakt ansieht. Die Größe eines Vereins oder die Dominanz eines Geschlechts in der Trainingsgruppe spielt jedoch keine Rolle. </a:t>
            </a:r>
          </a:p>
          <a:p>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Demnach zeigen die bereits häufiger kommunizierten Schutzstrategien der Vereine gegen sexualisierte Gewalt durchaus ihre Wirkung, wenn sie konsequent umgesetzt und kommuniziert werden.</a:t>
            </a:r>
          </a:p>
          <a:p>
            <a:pPr eaLnBrk="1" hangingPunct="1"/>
            <a:r>
              <a:rPr lang="de-DE" altLang="de-DE" dirty="0" smtClean="0">
                <a:latin typeface="Arial" panose="020B0604020202020204" pitchFamily="34" charset="0"/>
              </a:rPr>
              <a:t>Vereine ohne Ereignisse haben klarere Verhaltensregeln bei Verdachtsfällen als Vereine mit Ereignis. </a:t>
            </a:r>
          </a:p>
          <a:p>
            <a:pPr eaLnBrk="1" hangingPunct="1"/>
            <a:r>
              <a:rPr lang="de-DE" altLang="de-DE" dirty="0" smtClean="0">
                <a:latin typeface="Arial" panose="020B0604020202020204" pitchFamily="34" charset="0"/>
              </a:rPr>
              <a:t>Zudem unterscheiden sich die drei Schweregrade: Vereine mit Ereignissen ohne Körperkontakt haben klarere Regeln als Vereine mit Grenzverletzungen und</a:t>
            </a:r>
            <a:r>
              <a:rPr lang="de-DE" altLang="de-DE" baseline="0" dirty="0" smtClean="0">
                <a:latin typeface="Arial" panose="020B0604020202020204" pitchFamily="34" charset="0"/>
              </a:rPr>
              <a:t> </a:t>
            </a:r>
            <a:r>
              <a:rPr lang="de-DE" altLang="de-DE" dirty="0" smtClean="0">
                <a:latin typeface="Arial" panose="020B0604020202020204" pitchFamily="34" charset="0"/>
              </a:rPr>
              <a:t>Ereignissen mit Körperkontakt.</a:t>
            </a:r>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Zur  Situation  der  Prävention  und  Intervention  in  den Mitgliedsorganisationen des DOSB/der </a:t>
            </a:r>
            <a:r>
              <a:rPr lang="de-DE" sz="1200" b="1" kern="1200" dirty="0" err="1" smtClean="0">
                <a:solidFill>
                  <a:schemeClr val="tx1"/>
                </a:solidFill>
                <a:effectLst/>
                <a:latin typeface="+mn-lt"/>
                <a:ea typeface="+mn-ea"/>
                <a:cs typeface="+mn-cs"/>
              </a:rPr>
              <a:t>dsj</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104 Mitgliedsorganisationen des DOSB/der </a:t>
            </a:r>
            <a:r>
              <a:rPr lang="de-DE" sz="1200" kern="1200" dirty="0" err="1" smtClean="0">
                <a:solidFill>
                  <a:schemeClr val="tx1"/>
                </a:solidFill>
                <a:effectLst/>
                <a:latin typeface="+mn-lt"/>
                <a:ea typeface="+mn-ea"/>
                <a:cs typeface="+mn-cs"/>
              </a:rPr>
              <a:t>dsj</a:t>
            </a:r>
            <a:r>
              <a:rPr lang="de-DE" sz="1200" kern="1200" dirty="0" smtClean="0">
                <a:solidFill>
                  <a:schemeClr val="tx1"/>
                </a:solidFill>
                <a:effectLst/>
                <a:latin typeface="+mn-lt"/>
                <a:ea typeface="+mn-ea"/>
                <a:cs typeface="+mn-cs"/>
              </a:rPr>
              <a:t> wurden gebeten, an einer Online-Befragung zum Umsetzungsstand von Präventions- und Interventionsmaßnahmen teilzunehmen. Insgesamt wurden Daten von allen Landessportbünden, 42 nationalen Spitzenverbänden (Rücklauf 68%) und 13 Verbänden mit besonderen Aufgaben (Rücklauf 65%) zur Prävention sexualisierter Gewalt erhoben.</a:t>
            </a:r>
          </a:p>
          <a:p>
            <a:endParaRPr lang="de-DE" sz="1200" kern="1200" dirty="0" smtClean="0">
              <a:solidFill>
                <a:schemeClr val="tx1"/>
              </a:solidFill>
              <a:effectLst/>
              <a:latin typeface="+mn-lt"/>
              <a:ea typeface="+mn-ea"/>
              <a:cs typeface="+mn-cs"/>
            </a:endParaRPr>
          </a:p>
          <a:p>
            <a:r>
              <a:rPr lang="de-DE" b="1" dirty="0" smtClean="0"/>
              <a:t>Methodische Vorgehensweise</a:t>
            </a:r>
          </a:p>
          <a:p>
            <a:endParaRPr lang="de-DE" dirty="0" smtClean="0"/>
          </a:p>
          <a:p>
            <a:pPr marL="285750" indent="-285750">
              <a:spcBef>
                <a:spcPts val="0"/>
              </a:spcBef>
              <a:spcAft>
                <a:spcPts val="600"/>
              </a:spcAft>
              <a:buFont typeface="Arial" panose="020B0604020202020204" pitchFamily="34" charset="0"/>
              <a:buChar char="•"/>
            </a:pPr>
            <a:r>
              <a:rPr lang="de-DE" dirty="0" smtClean="0">
                <a:latin typeface="Arial" pitchFamily="34" charset="0"/>
                <a:cs typeface="Arial" pitchFamily="34" charset="0"/>
              </a:rPr>
              <a:t>Online-Fragebogen (plus qualitative telefonische Interviews) </a:t>
            </a:r>
          </a:p>
          <a:p>
            <a:pPr marL="285750" indent="-285750">
              <a:spcBef>
                <a:spcPts val="0"/>
              </a:spcBef>
              <a:spcAft>
                <a:spcPts val="600"/>
              </a:spcAft>
              <a:buFont typeface="Arial" panose="020B0604020202020204" pitchFamily="34" charset="0"/>
              <a:buChar char="•"/>
            </a:pPr>
            <a:r>
              <a:rPr lang="de-DE" dirty="0" smtClean="0">
                <a:latin typeface="Arial" pitchFamily="34" charset="0"/>
                <a:cs typeface="Arial" pitchFamily="34" charset="0"/>
                <a:sym typeface="Wingdings"/>
              </a:rPr>
              <a:t>Zielgruppe: Ansprechpersonen für die Prävention sexualisierter Gewalt in </a:t>
            </a:r>
            <a:br>
              <a:rPr lang="de-DE" dirty="0" smtClean="0">
                <a:latin typeface="Arial" pitchFamily="34" charset="0"/>
                <a:cs typeface="Arial" pitchFamily="34" charset="0"/>
                <a:sym typeface="Wingdings"/>
              </a:rPr>
            </a:br>
            <a:r>
              <a:rPr lang="de-DE" dirty="0" smtClean="0">
                <a:latin typeface="Arial" pitchFamily="34" charset="0"/>
                <a:cs typeface="Arial" pitchFamily="34" charset="0"/>
                <a:sym typeface="Wingdings"/>
              </a:rPr>
              <a:t>allen  Mitgliedsorganisationen des DOSB / der </a:t>
            </a:r>
            <a:r>
              <a:rPr lang="de-DE" dirty="0" err="1" smtClean="0">
                <a:latin typeface="Arial" pitchFamily="34" charset="0"/>
                <a:cs typeface="Arial" pitchFamily="34" charset="0"/>
                <a:sym typeface="Wingdings"/>
              </a:rPr>
              <a:t>dsj</a:t>
            </a:r>
            <a:endParaRPr lang="de-DE" dirty="0" smtClean="0">
              <a:latin typeface="Arial" pitchFamily="34" charset="0"/>
              <a:cs typeface="Arial" pitchFamily="34" charset="0"/>
              <a:sym typeface="Wingdings"/>
            </a:endParaRPr>
          </a:p>
          <a:p>
            <a:endParaRPr lang="de-DE" dirty="0" smtClean="0"/>
          </a:p>
          <a:p>
            <a:pPr rtl="0" eaLnBrk="1" fontAlgn="b" latinLnBrk="0" hangingPunct="1"/>
            <a:r>
              <a:rPr lang="de-DE" sz="1200" b="1" i="0" u="none" strike="noStrike" kern="1200" dirty="0" smtClean="0">
                <a:solidFill>
                  <a:schemeClr val="tx1"/>
                </a:solidFill>
                <a:latin typeface="+mn-lt"/>
                <a:ea typeface="+mn-ea"/>
                <a:cs typeface="+mn-cs"/>
              </a:rPr>
              <a:t>Teilnahmequoten der Befragung in den Mitgliedsorganisationen des DOSB/der </a:t>
            </a:r>
            <a:r>
              <a:rPr lang="de-DE" sz="1200" b="1" i="0" u="none" strike="noStrike" kern="1200" dirty="0" err="1" smtClean="0">
                <a:solidFill>
                  <a:schemeClr val="tx1"/>
                </a:solidFill>
                <a:latin typeface="+mn-lt"/>
                <a:ea typeface="+mn-ea"/>
                <a:cs typeface="+mn-cs"/>
              </a:rPr>
              <a:t>dsj</a:t>
            </a:r>
            <a:endParaRPr lang="de-DE" sz="1200" b="1" i="0" u="none" strike="noStrike" kern="1200" dirty="0" smtClean="0">
              <a:solidFill>
                <a:schemeClr val="tx1"/>
              </a:solidFill>
              <a:latin typeface="+mn-lt"/>
              <a:ea typeface="+mn-ea"/>
              <a:cs typeface="+mn-cs"/>
            </a:endParaRPr>
          </a:p>
          <a:p>
            <a:pPr rtl="0" eaLnBrk="1" fontAlgn="b" latinLnBrk="0" hangingPunct="1"/>
            <a:endParaRPr lang="de-DE" sz="1200" b="0" i="0" u="none" strike="noStrike" kern="1200" dirty="0" smtClean="0">
              <a:solidFill>
                <a:schemeClr val="tx1"/>
              </a:solidFill>
              <a:latin typeface="+mn-lt"/>
              <a:ea typeface="+mn-ea"/>
              <a:cs typeface="+mn-cs"/>
            </a:endParaRPr>
          </a:p>
          <a:p>
            <a:pPr rtl="0" eaLnBrk="1" fontAlgn="b" latinLnBrk="0" hangingPunct="1"/>
            <a:r>
              <a:rPr lang="de-DE" sz="1200" b="1" i="0" u="none" strike="noStrike" kern="1200" dirty="0" smtClean="0">
                <a:solidFill>
                  <a:schemeClr val="tx1"/>
                </a:solidFill>
                <a:latin typeface="+mn-lt"/>
                <a:ea typeface="+mn-ea"/>
                <a:cs typeface="+mn-cs"/>
              </a:rPr>
              <a:t>Landessportbünde</a:t>
            </a:r>
            <a:r>
              <a:rPr lang="de-DE" sz="1200" b="1" i="0" u="none" strike="noStrike" kern="1200" baseline="0" dirty="0" smtClean="0">
                <a:solidFill>
                  <a:schemeClr val="tx1"/>
                </a:solidFill>
                <a:latin typeface="+mn-lt"/>
                <a:ea typeface="+mn-ea"/>
                <a:cs typeface="+mn-cs"/>
              </a:rPr>
              <a:t> </a:t>
            </a:r>
            <a:r>
              <a:rPr lang="de-DE" sz="1200" b="1" i="0" u="none" strike="noStrike" kern="1200" dirty="0" smtClean="0">
                <a:solidFill>
                  <a:schemeClr val="tx1"/>
                </a:solidFill>
                <a:latin typeface="+mn-lt"/>
                <a:ea typeface="+mn-ea"/>
                <a:cs typeface="+mn-cs"/>
              </a:rPr>
              <a:t>(LSB)</a:t>
            </a:r>
            <a:r>
              <a:rPr lang="de-DE" sz="1200" b="1" i="0" u="none" strike="noStrike" kern="1200" baseline="0" dirty="0" smtClean="0">
                <a:solidFill>
                  <a:schemeClr val="tx1"/>
                </a:solidFill>
                <a:latin typeface="+mn-lt"/>
                <a:ea typeface="+mn-ea"/>
                <a:cs typeface="+mn-cs"/>
              </a:rPr>
              <a:t> </a:t>
            </a:r>
            <a:r>
              <a:rPr lang="de-DE" sz="1200" b="0" i="0" u="none" strike="noStrike" kern="1200" dirty="0" smtClean="0">
                <a:solidFill>
                  <a:schemeClr val="tx1"/>
                </a:solidFill>
                <a:latin typeface="+mn-lt"/>
                <a:ea typeface="+mn-ea"/>
                <a:cs typeface="+mn-cs"/>
              </a:rPr>
              <a:t>100%</a:t>
            </a:r>
          </a:p>
          <a:p>
            <a:pPr rtl="0" eaLnBrk="1" fontAlgn="b" latinLnBrk="0" hangingPunct="1"/>
            <a:r>
              <a:rPr lang="de-DE" sz="1200" b="1" i="0" u="none" strike="noStrike" kern="1200" dirty="0" smtClean="0">
                <a:solidFill>
                  <a:schemeClr val="tx1"/>
                </a:solidFill>
                <a:latin typeface="+mn-lt"/>
                <a:ea typeface="+mn-ea"/>
                <a:cs typeface="+mn-cs"/>
              </a:rPr>
              <a:t>Spitzenverbände (SV)</a:t>
            </a:r>
            <a:r>
              <a:rPr lang="de-DE" sz="1200" b="1" i="0" u="none" strike="noStrike" kern="1200" baseline="0" dirty="0" smtClean="0">
                <a:solidFill>
                  <a:schemeClr val="tx1"/>
                </a:solidFill>
                <a:latin typeface="+mn-lt"/>
                <a:ea typeface="+mn-ea"/>
                <a:cs typeface="+mn-cs"/>
              </a:rPr>
              <a:t> </a:t>
            </a:r>
            <a:r>
              <a:rPr lang="de-DE" sz="1200" b="0" i="0" u="none" strike="noStrike" kern="1200" dirty="0" smtClean="0">
                <a:solidFill>
                  <a:schemeClr val="tx1"/>
                </a:solidFill>
                <a:latin typeface="+mn-lt"/>
                <a:ea typeface="+mn-ea"/>
                <a:cs typeface="+mn-cs"/>
              </a:rPr>
              <a:t>68%</a:t>
            </a:r>
          </a:p>
          <a:p>
            <a:pPr rtl="0" eaLnBrk="1" fontAlgn="b" latinLnBrk="0" hangingPunct="1"/>
            <a:r>
              <a:rPr lang="de-DE" sz="1200" b="1" i="0" u="none" strike="noStrike" kern="1200" dirty="0" smtClean="0">
                <a:solidFill>
                  <a:schemeClr val="tx1"/>
                </a:solidFill>
                <a:latin typeface="+mn-lt"/>
                <a:ea typeface="+mn-ea"/>
                <a:cs typeface="+mn-cs"/>
              </a:rPr>
              <a:t>Verbände mit</a:t>
            </a:r>
            <a:r>
              <a:rPr lang="de-DE" sz="1200" b="1" i="0" u="none" strike="noStrike" kern="1200" baseline="0" dirty="0" smtClean="0">
                <a:solidFill>
                  <a:schemeClr val="tx1"/>
                </a:solidFill>
                <a:latin typeface="+mn-lt"/>
                <a:ea typeface="+mn-ea"/>
                <a:cs typeface="+mn-cs"/>
              </a:rPr>
              <a:t> </a:t>
            </a:r>
            <a:r>
              <a:rPr lang="de-DE" sz="1200" b="1" i="0" u="none" strike="noStrike" kern="1200" dirty="0" smtClean="0">
                <a:solidFill>
                  <a:schemeClr val="tx1"/>
                </a:solidFill>
                <a:latin typeface="+mn-lt"/>
                <a:ea typeface="+mn-ea"/>
                <a:cs typeface="+mn-cs"/>
              </a:rPr>
              <a:t>besonderen Aufgaben (</a:t>
            </a:r>
            <a:r>
              <a:rPr lang="de-DE" sz="1200" b="1" i="0" u="none" strike="noStrike" kern="1200" dirty="0" err="1" smtClean="0">
                <a:solidFill>
                  <a:schemeClr val="tx1"/>
                </a:solidFill>
                <a:latin typeface="+mn-lt"/>
                <a:ea typeface="+mn-ea"/>
                <a:cs typeface="+mn-cs"/>
              </a:rPr>
              <a:t>VmbA</a:t>
            </a:r>
            <a:r>
              <a:rPr lang="de-DE" sz="1200" b="1" i="0" u="none" strike="noStrike" kern="1200" dirty="0" smtClean="0">
                <a:solidFill>
                  <a:schemeClr val="tx1"/>
                </a:solidFill>
                <a:latin typeface="+mn-lt"/>
                <a:ea typeface="+mn-ea"/>
                <a:cs typeface="+mn-cs"/>
              </a:rPr>
              <a:t>)</a:t>
            </a:r>
            <a:r>
              <a:rPr lang="de-DE" sz="1200" b="1" i="0" u="none" strike="noStrike" kern="1200" baseline="0" dirty="0" smtClean="0">
                <a:solidFill>
                  <a:schemeClr val="tx1"/>
                </a:solidFill>
                <a:latin typeface="+mn-lt"/>
                <a:ea typeface="+mn-ea"/>
                <a:cs typeface="+mn-cs"/>
              </a:rPr>
              <a:t> </a:t>
            </a:r>
            <a:r>
              <a:rPr lang="de-DE" sz="1200" b="0" i="0" u="none" strike="noStrike" kern="1200" dirty="0" smtClean="0">
                <a:solidFill>
                  <a:schemeClr val="tx1"/>
                </a:solidFill>
                <a:latin typeface="+mn-lt"/>
                <a:ea typeface="+mn-ea"/>
                <a:cs typeface="+mn-cs"/>
              </a:rPr>
              <a:t>65%</a:t>
            </a:r>
          </a:p>
          <a:p>
            <a:pPr rtl="0" eaLnBrk="1" fontAlgn="b" latinLnBrk="0" hangingPunct="1"/>
            <a:r>
              <a:rPr lang="de-DE" sz="1200" b="1" i="0" u="none" strike="noStrike" kern="1200" dirty="0" smtClean="0">
                <a:solidFill>
                  <a:schemeClr val="tx1"/>
                </a:solidFill>
                <a:latin typeface="+mn-lt"/>
                <a:ea typeface="+mn-ea"/>
                <a:cs typeface="+mn-cs"/>
              </a:rPr>
              <a:t>Gesamt</a:t>
            </a:r>
            <a:r>
              <a:rPr lang="de-DE" sz="1200" b="1" i="0" u="none" strike="noStrike" kern="1200" baseline="0" dirty="0" smtClean="0">
                <a:solidFill>
                  <a:schemeClr val="tx1"/>
                </a:solidFill>
                <a:latin typeface="+mn-lt"/>
                <a:ea typeface="+mn-ea"/>
                <a:cs typeface="+mn-cs"/>
              </a:rPr>
              <a:t> </a:t>
            </a:r>
            <a:r>
              <a:rPr lang="de-DE" sz="1200" b="0" i="0" u="none" strike="noStrike" kern="1200" dirty="0" smtClean="0">
                <a:solidFill>
                  <a:schemeClr val="tx1"/>
                </a:solidFill>
                <a:latin typeface="+mn-lt"/>
                <a:ea typeface="+mn-ea"/>
                <a:cs typeface="+mn-cs"/>
              </a:rPr>
              <a:t>78%</a:t>
            </a:r>
          </a:p>
          <a:p>
            <a:endParaRPr lang="de-DE" dirty="0" smtClean="0"/>
          </a:p>
          <a:p>
            <a:r>
              <a:rPr lang="de-DE" dirty="0" smtClean="0"/>
              <a:t>In den Bundesländern Baden-</a:t>
            </a:r>
            <a:r>
              <a:rPr lang="de-DE" dirty="0" err="1" smtClean="0"/>
              <a:t>Würtemberg</a:t>
            </a:r>
            <a:r>
              <a:rPr lang="de-DE" baseline="0" dirty="0" smtClean="0"/>
              <a:t> und Rheinland-Pfalz wurden auch die dort je existierenden drei regionalen Untergliederungen befragt, so dass sich die Gesamtzahl von 22 befragten Organisationen auf Ebene der Landessportbünde bzw. verbände ergibt.</a:t>
            </a:r>
            <a:endParaRPr lang="de-DE" dirty="0" smtClean="0"/>
          </a:p>
          <a:p>
            <a:pPr marL="285379" indent="-285379">
              <a:spcAft>
                <a:spcPts val="1798"/>
              </a:spcAft>
              <a:buFont typeface="Arial" panose="020B0604020202020204" pitchFamily="34" charset="0"/>
              <a:buNone/>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27</a:t>
            </a:fld>
            <a:endParaRPr lang="de-DE"/>
          </a:p>
        </p:txBody>
      </p:sp>
    </p:spTree>
    <p:extLst>
      <p:ext uri="{BB962C8B-B14F-4D97-AF65-F5344CB8AC3E}">
        <p14:creationId xmlns:p14="http://schemas.microsoft.com/office/powerpoint/2010/main" val="3319355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3463" y="685800"/>
            <a:ext cx="2287587" cy="1714500"/>
          </a:xfrm>
        </p:spPr>
      </p:sp>
      <p:sp>
        <p:nvSpPr>
          <p:cNvPr id="3" name="Notizenplatzhalter 2"/>
          <p:cNvSpPr>
            <a:spLocks noGrp="1"/>
          </p:cNvSpPr>
          <p:nvPr>
            <p:ph type="body" idx="1"/>
          </p:nvPr>
        </p:nvSpPr>
        <p:spPr>
          <a:xfrm>
            <a:off x="377824" y="2515748"/>
            <a:ext cx="6029703" cy="4114800"/>
          </a:xfrm>
        </p:spPr>
        <p:txBody>
          <a:bodyPr/>
          <a:lstStyle/>
          <a:p>
            <a:pPr>
              <a:spcAft>
                <a:spcPts val="1798"/>
              </a:spcAft>
            </a:pPr>
            <a:r>
              <a:rPr lang="de-DE" b="1" dirty="0" smtClean="0">
                <a:latin typeface="Arial" pitchFamily="34" charset="0"/>
                <a:cs typeface="Arial" pitchFamily="34" charset="0"/>
              </a:rPr>
              <a:t>Mit der Münchener Erklärung verpflichten</a:t>
            </a:r>
            <a:r>
              <a:rPr lang="de-DE" b="1" baseline="0" dirty="0" smtClean="0">
                <a:latin typeface="Arial" pitchFamily="34" charset="0"/>
                <a:cs typeface="Arial" pitchFamily="34" charset="0"/>
              </a:rPr>
              <a:t> der DOSB und seine Mitgliedsorganisationen sich, </a:t>
            </a:r>
            <a:endParaRPr lang="de-DE" b="1" dirty="0" smtClean="0">
              <a:latin typeface="Arial" pitchFamily="34" charset="0"/>
              <a:cs typeface="Arial" pitchFamily="34" charset="0"/>
            </a:endParaRPr>
          </a:p>
          <a:p>
            <a:pPr marL="285379" indent="-285379">
              <a:spcAft>
                <a:spcPts val="1798"/>
              </a:spcAft>
              <a:buFont typeface="Arial" panose="020B0604020202020204" pitchFamily="34" charset="0"/>
              <a:buChar char="•"/>
            </a:pPr>
            <a:r>
              <a:rPr lang="de-DE" dirty="0" smtClean="0">
                <a:latin typeface="Arial" pitchFamily="34" charset="0"/>
                <a:cs typeface="Arial" pitchFamily="34" charset="0"/>
              </a:rPr>
              <a:t>konkrete präventive Maßnahmen zur Aufklärung, Information und Sensibilisierung für sexualisierte</a:t>
            </a:r>
            <a:r>
              <a:rPr lang="de-DE" baseline="0" dirty="0" smtClean="0">
                <a:latin typeface="Arial" pitchFamily="34" charset="0"/>
                <a:cs typeface="Arial" pitchFamily="34" charset="0"/>
              </a:rPr>
              <a:t> Gewalt zu entwickeln. </a:t>
            </a:r>
            <a:endParaRPr lang="de-DE" dirty="0" smtClean="0">
              <a:latin typeface="Arial" pitchFamily="34" charset="0"/>
              <a:cs typeface="Arial" pitchFamily="34" charset="0"/>
            </a:endParaRPr>
          </a:p>
          <a:p>
            <a:pPr marL="285379" indent="-285379">
              <a:spcAft>
                <a:spcPts val="1798"/>
              </a:spcAft>
              <a:buFont typeface="Arial" panose="020B0604020202020204" pitchFamily="34" charset="0"/>
              <a:buChar char="•"/>
            </a:pPr>
            <a:r>
              <a:rPr lang="de-DE" dirty="0" smtClean="0">
                <a:latin typeface="Arial" pitchFamily="34" charset="0"/>
                <a:cs typeface="Arial" pitchFamily="34" charset="0"/>
              </a:rPr>
              <a:t>eine Kultur des bewussten Hinsehens und Hinhörens zu fördern.</a:t>
            </a:r>
          </a:p>
          <a:p>
            <a:pPr marL="285379" indent="-285379">
              <a:spcAft>
                <a:spcPts val="1798"/>
              </a:spcAft>
              <a:buFont typeface="Arial" panose="020B0604020202020204" pitchFamily="34" charset="0"/>
              <a:buChar char="•"/>
            </a:pPr>
            <a:r>
              <a:rPr lang="de-DE" dirty="0" smtClean="0">
                <a:latin typeface="Arial" pitchFamily="34" charset="0"/>
                <a:cs typeface="Arial" pitchFamily="34" charset="0"/>
              </a:rPr>
              <a:t>Handlungskompetenzen für eine aktive Intervention bei jedem einzelnen Fall sexualisierter Gewalt zu entwickeln.    </a:t>
            </a:r>
          </a:p>
          <a:p>
            <a:pPr marL="285379" indent="-285379">
              <a:spcAft>
                <a:spcPts val="1798"/>
              </a:spcAft>
              <a:buFont typeface="Arial" panose="020B0604020202020204" pitchFamily="34" charset="0"/>
              <a:buChar char="•"/>
            </a:pPr>
            <a:endParaRPr lang="de-DE" dirty="0" smtClean="0">
              <a:latin typeface="Arial" pitchFamily="34" charset="0"/>
              <a:cs typeface="Arial" pitchFamily="34" charset="0"/>
            </a:endParaRPr>
          </a:p>
          <a:p>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solidFill>
                  <a:prstClr val="black"/>
                </a:solidFill>
              </a:rPr>
              <a:pPr>
                <a:defRPr/>
              </a:pPr>
              <a:t>28</a:t>
            </a:fld>
            <a:endParaRPr lang="de-DE">
              <a:solidFill>
                <a:prstClr val="black"/>
              </a:solidFill>
            </a:endParaRPr>
          </a:p>
        </p:txBody>
      </p:sp>
    </p:spTree>
    <p:extLst>
      <p:ext uri="{BB962C8B-B14F-4D97-AF65-F5344CB8AC3E}">
        <p14:creationId xmlns:p14="http://schemas.microsoft.com/office/powerpoint/2010/main" val="1081997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allen Landessportbünden, in 80% der Spitzenverbände und in 54% der Verbände mit besonderen Aufgaben ist eine spezifische Ansprechperson für die Prävention sexualisierter Gewalt vorhanden. Im Durchschnitt existiert die Ansprechperson im Jahr 2016  in den Landessportbünden seit knapp sieben Jahren und in den anderen Verbänden seit ca. vier Jahren. </a:t>
            </a:r>
          </a:p>
          <a:p>
            <a:endParaRPr lang="de-DE" dirty="0" smtClean="0"/>
          </a:p>
          <a:p>
            <a:r>
              <a:rPr lang="de-DE" dirty="0" smtClean="0"/>
              <a:t>Während in den Landessportbünden die deutliche Mehrheit (89%) der Ansprechpersonen hauptberuflich tätig ist, liegt der Anteil in den Spitzenverbänden mit 54% deutlich niedriger, und bei den Verbänden mit besonderen Aufgaben ist nur eine Ansprechperson hauptberuflich beschäftigt. Hier wiederum überwiegen die Ehrenamtlichen (86%), die diese Aufgabe sogar ohne jede Aufwandsentschädigung wahrnehmen. </a:t>
            </a:r>
          </a:p>
          <a:p>
            <a:r>
              <a:rPr lang="de-DE" dirty="0" smtClean="0"/>
              <a:t>Entsprechend unterschiedlich gestaltet sich der Arbeitsumfang für diese Position: In den Landessportbünden befassen sich die Ansprechpartner/-innen durchschnittlich gut zwölf Stunden pro Woche mit der Thematik, während die Arbeitsumfänge in den anderen Verbänden deutlich niedriger sind (gut zwei Stunden pro Woche bei den Spitzenverbänden, knapp eine Stunde bei den Verbänden mit besonderen Aufgaben). </a:t>
            </a:r>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solidFill>
                  <a:prstClr val="black"/>
                </a:solidFill>
              </a:rPr>
              <a:pPr>
                <a:defRPr/>
              </a:pPr>
              <a:t>29</a:t>
            </a:fld>
            <a:endParaRPr lang="de-DE">
              <a:solidFill>
                <a:prstClr val="black"/>
              </a:solidFill>
            </a:endParaRPr>
          </a:p>
        </p:txBody>
      </p:sp>
    </p:spTree>
    <p:extLst>
      <p:ext uri="{BB962C8B-B14F-4D97-AF65-F5344CB8AC3E}">
        <p14:creationId xmlns:p14="http://schemas.microsoft.com/office/powerpoint/2010/main" val="331935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B542FBE-1D7A-4704-812D-77617AFAE11F}" type="slidenum">
              <a:rPr lang="de-DE" smtClean="0"/>
              <a:pPr/>
              <a:t>3</a:t>
            </a:fld>
            <a:endParaRPr lang="de-DE"/>
          </a:p>
        </p:txBody>
      </p:sp>
    </p:spTree>
    <p:extLst>
      <p:ext uri="{BB962C8B-B14F-4D97-AF65-F5344CB8AC3E}">
        <p14:creationId xmlns:p14="http://schemas.microsoft.com/office/powerpoint/2010/main" val="2763413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Einschätzungen zur Situation und Relevanz der Prävention sexualisierter Gewalt in den Mitgliedsorganisationen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Um die Einstellungen zur Relevanz und Umsetzung von Präventionsmaßnahmen gegen sexualisierte Gewalt zu erheben, erhielten die Teilnehmer/-innen Fragen zur Bedeutung des Themas im Verband, zur Kommunikation und den vorliegenden Kenntnissen sowie zum Grad der Präventionsaktivität. Die Befragten konnten auf einer fünfstufigen Skala angeben, inwieweit die Aussagen zutreffen.</a:t>
            </a:r>
          </a:p>
          <a:p>
            <a:r>
              <a:rPr lang="de-DE" sz="1200" kern="1200" dirty="0" smtClean="0">
                <a:solidFill>
                  <a:schemeClr val="tx1"/>
                </a:solidFill>
                <a:effectLst/>
                <a:latin typeface="+mn-lt"/>
                <a:ea typeface="+mn-ea"/>
                <a:cs typeface="+mn-cs"/>
              </a:rPr>
              <a:t>Fast alle befragten Mitgliedsorganisationen stimmen der Aussage zu, dass die Prävention von sexualisierter Gewalt ein relevantes Thema für Verbände im organisierten Sport sei. Grundsätzlich ist also die Relevanzsetzung des Themas in allen Verbänden hoch ausgeprägt. Unterschiede zeigen sich jedoch in den Einschätzungen der Befragten zur Umsetzung des Themas. So sind z.B. die Befragten in den Landessportbünden deutlich häufiger davon überzeugt, dass ihr Verband über fundierte Kenntnisse zur Prävention sexualisierter Gewalt verfügt und sich aktiv gegen sexualisierte Gewalt im Sport einsetzt. So gut wie keine Unterschiede zeigen sich bezüglich der Ein- </a:t>
            </a:r>
            <a:r>
              <a:rPr lang="de-DE" sz="1200" kern="1200" dirty="0" err="1" smtClean="0">
                <a:solidFill>
                  <a:schemeClr val="tx1"/>
                </a:solidFill>
                <a:effectLst/>
                <a:latin typeface="+mn-lt"/>
                <a:ea typeface="+mn-ea"/>
                <a:cs typeface="+mn-cs"/>
              </a:rPr>
              <a:t>schätzungen</a:t>
            </a:r>
            <a:r>
              <a:rPr lang="de-DE" sz="1200" kern="1200" dirty="0" smtClean="0">
                <a:solidFill>
                  <a:schemeClr val="tx1"/>
                </a:solidFill>
                <a:effectLst/>
                <a:latin typeface="+mn-lt"/>
                <a:ea typeface="+mn-ea"/>
                <a:cs typeface="+mn-cs"/>
              </a:rPr>
              <a:t> zur Kommunikation: Rund zwei Drittel der befragten Verbände stimmen der Aussage zu, dass in ihrem Verband über sexualisierte Gewalt und präventive Maßnahmen offen gesprochen werde.</a:t>
            </a:r>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30</a:t>
            </a:fld>
            <a:endParaRPr lang="de-DE"/>
          </a:p>
        </p:txBody>
      </p:sp>
    </p:spTree>
    <p:extLst>
      <p:ext uri="{BB962C8B-B14F-4D97-AF65-F5344CB8AC3E}">
        <p14:creationId xmlns:p14="http://schemas.microsoft.com/office/powerpoint/2010/main" val="1511478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solidFill>
                  <a:prstClr val="black"/>
                </a:solidFill>
              </a:rPr>
              <a:pPr>
                <a:defRPr/>
              </a:pPr>
              <a:t>31</a:t>
            </a:fld>
            <a:endParaRPr lang="de-DE">
              <a:solidFill>
                <a:prstClr val="black"/>
              </a:solidFill>
            </a:endParaRPr>
          </a:p>
        </p:txBody>
      </p:sp>
    </p:spTree>
    <p:extLst>
      <p:ext uri="{BB962C8B-B14F-4D97-AF65-F5344CB8AC3E}">
        <p14:creationId xmlns:p14="http://schemas.microsoft.com/office/powerpoint/2010/main" val="2566456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Bei den Landesportbünden zeigt sich, dass fast alle aufgeführten Präventionsmaßnahmen in mindestens knapp der Hälfte bis zu vier Fünftel der Organisationen und mehr vorhanden sind. Sind einzelne Maßnahmen noch nicht implementiert, gibt ein guter Teil der Landessportbünde an, dass diese in Planung seien. Nur ein geringer Anteil von LSBs sieht die aufgeführten Maßnahmen überhaupt nicht vor. Dabei sind konkrete Maßnahmen für die Zielgruppe der Kinder und Jugendlichen (z.B. Regeln für den Umgang mit Kindern und Jugendlichen; Stärkung der Selbstbehauptung) oder die Partizipation der Kinder und Jugendlichen an den Präventionsaktivitäten am seltensten implementiert und am häufigsten nicht vorgesehen. Knapp 20% bis gut 30% der Landessportbünde ziehen die jeweilige Maßnahme für Kinder und Jugendliche auch perspektivisch nicht in Betracht. </a:t>
            </a:r>
          </a:p>
          <a:p>
            <a:r>
              <a:rPr lang="de-DE" sz="1200" kern="1200" dirty="0" smtClean="0">
                <a:solidFill>
                  <a:schemeClr val="tx1"/>
                </a:solidFill>
                <a:effectLst/>
                <a:latin typeface="+mn-lt"/>
                <a:ea typeface="+mn-ea"/>
                <a:cs typeface="+mn-cs"/>
              </a:rPr>
              <a:t>Es zeigt sich auch in weiteren Teilen der Erhebung, dass die Mitgliedsorganisationen Maßnahmen zur direkten Beteiligung von Kindern und Jugendlichen seltener als andere Maßnahmen an deren Untergliederungen (wie z.B. Vereine) empfehlen.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32</a:t>
            </a:fld>
            <a:endParaRPr lang="de-DE"/>
          </a:p>
        </p:txBody>
      </p:sp>
    </p:spTree>
    <p:extLst>
      <p:ext uri="{BB962C8B-B14F-4D97-AF65-F5344CB8AC3E}">
        <p14:creationId xmlns:p14="http://schemas.microsoft.com/office/powerpoint/2010/main" val="202705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In den Spitzenverbänden ist der Umsetzungsstand von Präventionsmaßnahmen vergleichsweise niedriger. Am häufigsten werden  hier  (in  jeweils  62%  der  Spitzenverbände) die Selbstverpflichtung der Mitarbeitenden (durch z.B. einen Ehrenkodex) oder der Einbezug externer Beratungsstellen bei Problemen oder Verdachtsfällen umgesetzt. Die Hälfte der Spitzenverbände hat das Thema in die Qualifizierung integriert und auch hier stehen Maßnahmen zur Stärkung oder zum Einbezug von Kindern und Jugendlichen am unteren Ende des Rankings von vorhandenen Maßnahmen (in gut einem Fünftel der Spitzenverbände).</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pPr defTabSz="914307">
              <a:defRPr/>
            </a:pPr>
            <a:endParaRPr lang="de-DE" dirty="0" smtClean="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33</a:t>
            </a:fld>
            <a:endParaRPr lang="de-DE"/>
          </a:p>
        </p:txBody>
      </p:sp>
    </p:spTree>
    <p:extLst>
      <p:ext uri="{BB962C8B-B14F-4D97-AF65-F5344CB8AC3E}">
        <p14:creationId xmlns:p14="http://schemas.microsoft.com/office/powerpoint/2010/main" val="202705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07">
              <a:defRPr/>
            </a:pPr>
            <a:endParaRPr lang="de-DE" dirty="0" smtClean="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34</a:t>
            </a:fld>
            <a:endParaRPr lang="de-DE"/>
          </a:p>
        </p:txBody>
      </p:sp>
    </p:spTree>
    <p:extLst>
      <p:ext uri="{BB962C8B-B14F-4D97-AF65-F5344CB8AC3E}">
        <p14:creationId xmlns:p14="http://schemas.microsoft.com/office/powerpoint/2010/main" val="202705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Werden die Organisationen danach gefragt, in welchen Bereichen sie Unterstützungsbedarf zur besseren Umsetzung der Prävention sexualisierter Gewalt haben,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so geben die </a:t>
            </a:r>
            <a:r>
              <a:rPr lang="de-DE" sz="1200" b="1" kern="1200" dirty="0" smtClean="0">
                <a:solidFill>
                  <a:schemeClr val="tx1"/>
                </a:solidFill>
                <a:effectLst/>
                <a:latin typeface="+mn-lt"/>
                <a:ea typeface="+mn-ea"/>
                <a:cs typeface="+mn-cs"/>
              </a:rPr>
              <a:t>Landessportbünde</a:t>
            </a:r>
            <a:r>
              <a:rPr lang="de-DE" sz="1200" kern="1200" dirty="0" smtClean="0">
                <a:solidFill>
                  <a:schemeClr val="tx1"/>
                </a:solidFill>
                <a:effectLst/>
                <a:latin typeface="+mn-lt"/>
                <a:ea typeface="+mn-ea"/>
                <a:cs typeface="+mn-cs"/>
              </a:rPr>
              <a:t> am häufigsten an, Unterstützung bei der Durchführung einer Risikoanalyse (50%) sowie der Beratung zum Umgang mit Verdachts-/Vorfällen (46%) zu benötigen. Am seltensten sind sie angewiesen auf Unterstützung bei der Gestaltung von Informationsmaterialien oder der Planung und Durchführung von Qualifizierungsmaßnahmen.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a:t>
            </a:r>
            <a:r>
              <a:rPr lang="de-DE" sz="1200" b="1" kern="1200" dirty="0" smtClean="0">
                <a:solidFill>
                  <a:schemeClr val="tx1"/>
                </a:solidFill>
                <a:effectLst/>
                <a:latin typeface="+mn-lt"/>
                <a:ea typeface="+mn-ea"/>
                <a:cs typeface="+mn-cs"/>
              </a:rPr>
              <a:t>Spitzenverbände</a:t>
            </a:r>
            <a:r>
              <a:rPr lang="de-DE" sz="1200" kern="1200" dirty="0" smtClean="0">
                <a:solidFill>
                  <a:schemeClr val="tx1"/>
                </a:solidFill>
                <a:effectLst/>
                <a:latin typeface="+mn-lt"/>
                <a:ea typeface="+mn-ea"/>
                <a:cs typeface="+mn-cs"/>
              </a:rPr>
              <a:t> haben am häufigsten Unterstützungsbedarf bei der Erstellung eines Schutzkonzeptes (44%), gefolgt von der Planung und Durchführung von Qualifizierungsmaßnahmen (39%), der Beratung zum Umgang mit Verdachts-/ Vorfällen und dem Aufbau von Netzwerken (je 36%). Knapp ein Fünftel der Spitzenverbände gibt an, keinen Unterstützungsbedarf zu haben.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a:t>
            </a:r>
            <a:r>
              <a:rPr lang="de-DE" sz="1200" b="1" kern="1200" dirty="0" smtClean="0">
                <a:solidFill>
                  <a:schemeClr val="tx1"/>
                </a:solidFill>
                <a:effectLst/>
                <a:latin typeface="+mn-lt"/>
                <a:ea typeface="+mn-ea"/>
                <a:cs typeface="+mn-cs"/>
              </a:rPr>
              <a:t>Sportverbände mit besonderen Aufgaben </a:t>
            </a:r>
            <a:r>
              <a:rPr lang="de-DE" sz="1200" kern="1200" dirty="0" smtClean="0">
                <a:solidFill>
                  <a:schemeClr val="tx1"/>
                </a:solidFill>
                <a:effectLst/>
                <a:latin typeface="+mn-lt"/>
                <a:ea typeface="+mn-ea"/>
                <a:cs typeface="+mn-cs"/>
              </a:rPr>
              <a:t>benötigen am häufigsten Unterstützung bei der Gestaltung von Informationsmaterialien (46%) und der Planung und Durchführung von Qualifizierungsmaßnahmen (39%). Immerhin knapp ein Viertel der Verbände mit besonderen Aufgaben hat gar keinen Unterstützungsbedarf.</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Zusammenfassend lässt sich für die Analyse der Unterstützungsbedarfe festhalten, dass sich diese bei den drei Verbandstypen unterscheiden. </a:t>
            </a:r>
          </a:p>
          <a:p>
            <a:r>
              <a:rPr lang="de-DE" sz="1200" kern="1200" dirty="0" smtClean="0">
                <a:solidFill>
                  <a:schemeClr val="tx1"/>
                </a:solidFill>
                <a:effectLst/>
                <a:latin typeface="+mn-lt"/>
                <a:ea typeface="+mn-ea"/>
                <a:cs typeface="+mn-cs"/>
              </a:rPr>
              <a:t>Während die Landessportbünde besonderen Bedarf in der Durchführung von Risikoanalysen und beim Umgang mit konkreten Verdachts-/Vorfällen haben und weniger Unterstützung bei den grundlegenden Maßnahmen zur Sensibilisierung anzeigen, benötigen z.B. die Verbände mit besonderen Aufgaben noch häufiger Unterstützung bei der Einführung von Sensibilisierungsmaßnahmen im Bereich der Information und Qualifizierung. Dies entspricht dem Status Quo der bisher umgesetzten Maßnahmen, denn die Landessportbünde haben im Vergleich zu den anderen Verbandstypen bereits mehr Maßnahmen zur grundlegenden Sensibilisierung im Themenfeld an- gestoßen.</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35</a:t>
            </a:fld>
            <a:endParaRPr lang="de-DE"/>
          </a:p>
        </p:txBody>
      </p:sp>
    </p:spTree>
    <p:extLst>
      <p:ext uri="{BB962C8B-B14F-4D97-AF65-F5344CB8AC3E}">
        <p14:creationId xmlns:p14="http://schemas.microsoft.com/office/powerpoint/2010/main" val="2423178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Verdachtsfälle:</a:t>
            </a:r>
          </a:p>
          <a:p>
            <a:r>
              <a:rPr lang="de-DE" sz="1200" kern="1200" dirty="0" smtClean="0">
                <a:solidFill>
                  <a:schemeClr val="tx1"/>
                </a:solidFill>
                <a:effectLst/>
                <a:latin typeface="+mn-lt"/>
                <a:ea typeface="+mn-ea"/>
                <a:cs typeface="+mn-cs"/>
              </a:rPr>
              <a:t>Genauere Daten:</a:t>
            </a:r>
            <a:r>
              <a:rPr lang="de-DE"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knapp 80% der Betroffenen in den berichteten Fällen sind weiblich und 20% männlich, und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gut drei Viertel der betroffenen Personen unter 18 Jahre alt sind.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Die Verursacher/-innen in den berichteten Fällen sind  ausschließlich  männlich  und  überwiegend  erwachsen.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In gut 40% der Fälle wurde die Polizei eingeschaltet und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in 33% wurde eine professionelle externe Beratung hinzugezogen.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In 23% der Fälle wurde auch Rat und Unterstützung beim DOSB/der </a:t>
            </a:r>
            <a:r>
              <a:rPr lang="de-DE" sz="1200" kern="1200" dirty="0" err="1" smtClean="0">
                <a:solidFill>
                  <a:schemeClr val="tx1"/>
                </a:solidFill>
                <a:effectLst/>
                <a:latin typeface="+mn-lt"/>
                <a:ea typeface="+mn-ea"/>
                <a:cs typeface="+mn-cs"/>
              </a:rPr>
              <a:t>dsj</a:t>
            </a:r>
            <a:r>
              <a:rPr lang="de-DE" sz="1200" kern="1200" dirty="0" smtClean="0">
                <a:solidFill>
                  <a:schemeClr val="tx1"/>
                </a:solidFill>
                <a:effectLst/>
                <a:latin typeface="+mn-lt"/>
                <a:ea typeface="+mn-ea"/>
                <a:cs typeface="+mn-cs"/>
              </a:rPr>
              <a:t> oder einem anderen Sportverband eingeholt.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In einem Fünftel der Fälle hatte der Vorfall auch rechtliche Konsequenzen, wie z.B. den Ausschluss der verursachenden Person aus dem Verein oder einen Lizenzentzug.</a:t>
            </a:r>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37</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Zur Situation der Prävention und Intervention in Sportvereinen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Im Rahmen der regelmäßig stattfindenden Befragung von Sportvereinen zum Sportentwicklungsbericht wurden von gut 13.000 Sportvereinen Daten zur Prävention von sexualisierter Gewalt erhoben. Dadurch ist es erstmalig auch auf Vereinsebene an der Basis des organisierten Sports möglich, ein repräsentatives Bild zum Umsetzungsstand von Präventions- und Interventionsmaßnahmen zu erhalten.</a:t>
            </a:r>
          </a:p>
          <a:p>
            <a:pPr marL="285750" indent="-285750">
              <a:spcBef>
                <a:spcPts val="600"/>
              </a:spcBef>
              <a:spcAft>
                <a:spcPts val="0"/>
              </a:spcAft>
              <a:buFont typeface="Arial" panose="020B0604020202020204" pitchFamily="34" charset="0"/>
              <a:buNone/>
            </a:pPr>
            <a:endParaRPr lang="de-DE" sz="1200" dirty="0" smtClean="0">
              <a:solidFill>
                <a:schemeClr val="accent2"/>
              </a:solidFill>
            </a:endParaRPr>
          </a:p>
          <a:p>
            <a:pPr marL="285750" indent="-285750">
              <a:spcBef>
                <a:spcPts val="600"/>
              </a:spcBef>
              <a:spcAft>
                <a:spcPts val="0"/>
              </a:spcAft>
              <a:buFont typeface="Arial" panose="020B0604020202020204" pitchFamily="34" charset="0"/>
              <a:buNone/>
            </a:pPr>
            <a:endParaRPr lang="de-DE" sz="1200" dirty="0" smtClean="0">
              <a:solidFill>
                <a:schemeClr val="accent2"/>
              </a:solidFill>
            </a:endParaRPr>
          </a:p>
          <a:p>
            <a:pPr marL="285750" indent="-285750">
              <a:spcBef>
                <a:spcPts val="600"/>
              </a:spcBef>
              <a:spcAft>
                <a:spcPts val="0"/>
              </a:spcAft>
              <a:buFont typeface="Arial" panose="020B0604020202020204" pitchFamily="34" charset="0"/>
              <a:buNone/>
            </a:pPr>
            <a:r>
              <a:rPr lang="de-DE" sz="1200" dirty="0" smtClean="0">
                <a:solidFill>
                  <a:schemeClr val="accent2"/>
                </a:solidFill>
              </a:rPr>
              <a:t>Methodische Vorgehensweise</a:t>
            </a:r>
            <a:endParaRPr lang="de-DE" dirty="0" smtClean="0">
              <a:latin typeface="Arial" pitchFamily="34" charset="0"/>
              <a:cs typeface="Arial" pitchFamily="34" charset="0"/>
            </a:endParaRPr>
          </a:p>
          <a:p>
            <a:pPr marL="285750" indent="-285750">
              <a:spcBef>
                <a:spcPts val="600"/>
              </a:spcBef>
              <a:spcAft>
                <a:spcPts val="0"/>
              </a:spcAft>
              <a:buFont typeface="Arial" panose="020B0604020202020204" pitchFamily="34" charset="0"/>
              <a:buChar char="•"/>
            </a:pPr>
            <a:r>
              <a:rPr lang="de-DE" dirty="0" smtClean="0">
                <a:latin typeface="Arial" pitchFamily="34" charset="0"/>
                <a:cs typeface="Arial" pitchFamily="34" charset="0"/>
              </a:rPr>
              <a:t>Online-Befragung im Rahmen des Sportentwicklungsberichts 2015/16</a:t>
            </a:r>
          </a:p>
          <a:p>
            <a:pPr marL="285750" indent="-285750">
              <a:spcBef>
                <a:spcPts val="600"/>
              </a:spcBef>
              <a:spcAft>
                <a:spcPts val="0"/>
              </a:spcAft>
              <a:buFont typeface="Arial" panose="020B0604020202020204" pitchFamily="34" charset="0"/>
              <a:buChar char="•"/>
            </a:pPr>
            <a:r>
              <a:rPr lang="de-DE" dirty="0" smtClean="0">
                <a:latin typeface="Arial" pitchFamily="34" charset="0"/>
                <a:cs typeface="Arial" pitchFamily="34" charset="0"/>
                <a:sym typeface="Wingdings"/>
              </a:rPr>
              <a:t>Grundgesamtheit: alle Sportvereine in D </a:t>
            </a:r>
            <a:r>
              <a:rPr lang="de-DE" sz="1050" dirty="0" smtClean="0">
                <a:latin typeface="Arial" pitchFamily="34" charset="0"/>
                <a:cs typeface="Arial" pitchFamily="34" charset="0"/>
                <a:sym typeface="Wingdings"/>
              </a:rPr>
              <a:t/>
            </a:r>
            <a:br>
              <a:rPr lang="de-DE" sz="1050" dirty="0" smtClean="0">
                <a:latin typeface="Arial" pitchFamily="34" charset="0"/>
                <a:cs typeface="Arial" pitchFamily="34" charset="0"/>
                <a:sym typeface="Wingdings"/>
              </a:rPr>
            </a:br>
            <a:r>
              <a:rPr lang="de-DE" sz="1050" dirty="0" smtClean="0">
                <a:latin typeface="Arial" pitchFamily="34" charset="0"/>
                <a:cs typeface="Arial" pitchFamily="34" charset="0"/>
                <a:sym typeface="Wingdings"/>
              </a:rPr>
              <a:t>[die eine E-Mail-Adresse bei den LSBs hinterlegt haben (~ 76.000)]</a:t>
            </a:r>
          </a:p>
          <a:p>
            <a:pPr marL="285750" indent="-285750">
              <a:spcBef>
                <a:spcPts val="600"/>
              </a:spcBef>
              <a:spcAft>
                <a:spcPts val="0"/>
              </a:spcAft>
              <a:buFont typeface="Arial" panose="020B0604020202020204" pitchFamily="34" charset="0"/>
              <a:buChar char="•"/>
            </a:pPr>
            <a:endParaRPr lang="de-DE" sz="1050" dirty="0" smtClean="0">
              <a:latin typeface="Arial" pitchFamily="34" charset="0"/>
              <a:cs typeface="Arial" pitchFamily="34" charset="0"/>
              <a:sym typeface="Wingdings"/>
            </a:endParaRPr>
          </a:p>
          <a:p>
            <a:pPr marL="0" indent="0">
              <a:spcBef>
                <a:spcPts val="600"/>
              </a:spcBef>
              <a:spcAft>
                <a:spcPts val="0"/>
              </a:spcAft>
            </a:pPr>
            <a:r>
              <a:rPr lang="de-DE" dirty="0" smtClean="0">
                <a:latin typeface="Arial" pitchFamily="34" charset="0"/>
                <a:cs typeface="Arial" pitchFamily="34" charset="0"/>
                <a:sym typeface="Wingdings"/>
              </a:rPr>
              <a:t>     Rücklauf &amp; Stichprobe: 27% (20.546 Vereine)</a:t>
            </a:r>
          </a:p>
          <a:p>
            <a:pPr marL="0" indent="0">
              <a:spcBef>
                <a:spcPts val="600"/>
              </a:spcBef>
              <a:spcAft>
                <a:spcPts val="0"/>
              </a:spcAft>
            </a:pPr>
            <a:r>
              <a:rPr lang="de-DE" dirty="0" smtClean="0">
                <a:latin typeface="Arial" pitchFamily="34" charset="0"/>
                <a:cs typeface="Arial" pitchFamily="34" charset="0"/>
                <a:sym typeface="Wingdings"/>
              </a:rPr>
              <a:t>     Gewichteter Datensatz ist repräsentativ in Bezug auf</a:t>
            </a:r>
            <a:br>
              <a:rPr lang="de-DE" dirty="0" smtClean="0">
                <a:latin typeface="Arial" pitchFamily="34" charset="0"/>
                <a:cs typeface="Arial" pitchFamily="34" charset="0"/>
                <a:sym typeface="Wingdings"/>
              </a:rPr>
            </a:br>
            <a:r>
              <a:rPr lang="de-DE" dirty="0" smtClean="0">
                <a:latin typeface="Arial" pitchFamily="34" charset="0"/>
                <a:cs typeface="Arial" pitchFamily="34" charset="0"/>
                <a:sym typeface="Wingdings"/>
              </a:rPr>
              <a:t>        die 5 Größenklassen der Sportvereine und deren regionalen Verteilung in D</a:t>
            </a:r>
          </a:p>
          <a:p>
            <a:r>
              <a:rPr lang="de-DE" baseline="0" dirty="0" smtClean="0"/>
              <a:t> </a:t>
            </a:r>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38</a:t>
            </a:fld>
            <a:endParaRPr lang="de-DE"/>
          </a:p>
        </p:txBody>
      </p:sp>
    </p:spTree>
    <p:extLst>
      <p:ext uri="{BB962C8B-B14F-4D97-AF65-F5344CB8AC3E}">
        <p14:creationId xmlns:p14="http://schemas.microsoft.com/office/powerpoint/2010/main" val="3319355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atin typeface="ITCOfficinaSans LT Book" pitchFamily="18" charset="0"/>
              </a:rPr>
              <a:t>(N = 13.058) </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Knapp die Hälfte der Vereine erachtet die Prävention sexualisierter Gewalt als ein relevantes Thema, gut ein Drittel pflegt vereinsintern auch eine offene Kommunikation über dieses Thema, verfügt nach eigener Ein- </a:t>
            </a:r>
            <a:r>
              <a:rPr lang="de-DE" sz="1200" kern="1200" dirty="0" err="1" smtClean="0">
                <a:solidFill>
                  <a:schemeClr val="tx1"/>
                </a:solidFill>
                <a:effectLst/>
                <a:latin typeface="+mn-lt"/>
                <a:ea typeface="+mn-ea"/>
                <a:cs typeface="+mn-cs"/>
              </a:rPr>
              <a:t>schätzung</a:t>
            </a:r>
            <a:r>
              <a:rPr lang="de-DE" sz="1200" kern="1200" dirty="0" smtClean="0">
                <a:solidFill>
                  <a:schemeClr val="tx1"/>
                </a:solidFill>
                <a:effectLst/>
                <a:latin typeface="+mn-lt"/>
                <a:ea typeface="+mn-ea"/>
                <a:cs typeface="+mn-cs"/>
              </a:rPr>
              <a:t> über fundierte Kenntnisse zur Vorbeugung von sexualisierter Gewalt und setzt sich aktiv gegen sexualisierte Gewalt im Sport ein.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Ein differenzierterer Blick in die Daten zeigt große Unterschiede zwischen den Vereinen in der Einschätzung der aktuellen Situation. </a:t>
            </a:r>
          </a:p>
          <a:p>
            <a:r>
              <a:rPr lang="de-DE" sz="1200" kern="1200" dirty="0" smtClean="0">
                <a:solidFill>
                  <a:schemeClr val="tx1"/>
                </a:solidFill>
                <a:effectLst/>
                <a:latin typeface="+mn-lt"/>
                <a:ea typeface="+mn-ea"/>
                <a:cs typeface="+mn-cs"/>
              </a:rPr>
              <a:t>Unterscheidet man die Vereine nach strukturellen Faktoren wie bspw. Vereinsgröße, Anzahl der Sparten im Verein, Vorhandensein von hauptamtlichem Führungspersonal oder von Frauen im Vorstand, ergeben sich deutliche Unterschiede in der Relevanz der Prävention sexualisierter Gewalt.</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Je größer die Vereine sind, desto häufiger geben sie an, dass die Prävention sexualisierter Gewalt ein relevantes Thema für Sportvereine sei, dass in ihrem  Verein offen über sexualisierte Gewalt und präventive Maßnahmen kommuniziert werde, dass fundierte Kenntnisse zur Vorbeugung sexualisierter Gewalt vorlägen und der Verein sich aktiv gegen sexualisierte Gewalt im Sport einsetze. Die Zustimmung zu diesen Aussagen nimmt dabei schrittweise mit der Größe des Vereins zu.</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gleiche Tendenz zeigt sich mit Blick auf weitere strukturelle Faktoren, die mit der Größe des Vereinszusammenhängen, nämlich die Zahl der Sparten in einem Verein und die Existenz bezahlter Führungskräfte. Mehrspartenvereine und Vereine mit bezahlten Führungspositionen stimmen den o.g. Aussagen zur Prävention sexualisierter Gewalt stärker zu als </a:t>
            </a:r>
            <a:r>
              <a:rPr lang="de-DE" sz="1200" kern="1200" dirty="0" err="1" smtClean="0">
                <a:solidFill>
                  <a:schemeClr val="tx1"/>
                </a:solidFill>
                <a:effectLst/>
                <a:latin typeface="+mn-lt"/>
                <a:ea typeface="+mn-ea"/>
                <a:cs typeface="+mn-cs"/>
              </a:rPr>
              <a:t>Einspartenvereine</a:t>
            </a:r>
            <a:r>
              <a:rPr lang="de-DE" sz="1200" kern="1200" dirty="0" smtClean="0">
                <a:solidFill>
                  <a:schemeClr val="tx1"/>
                </a:solidFill>
                <a:effectLst/>
                <a:latin typeface="+mn-lt"/>
                <a:ea typeface="+mn-ea"/>
                <a:cs typeface="+mn-cs"/>
              </a:rPr>
              <a:t> und solche ohne bezahlte Führungskräfte. </a:t>
            </a:r>
          </a:p>
          <a:p>
            <a:r>
              <a:rPr lang="de-DE" sz="1200" kern="1200" dirty="0" smtClean="0">
                <a:solidFill>
                  <a:schemeClr val="tx1"/>
                </a:solidFill>
                <a:effectLst/>
                <a:latin typeface="+mn-lt"/>
                <a:ea typeface="+mn-ea"/>
                <a:cs typeface="+mn-cs"/>
              </a:rPr>
              <a:t>Auch Vereine mit Frauen im Vorstand weisen eine höhere Zustimmungsrate auf als Vereine ohne Frauen im Vorstand, was als ein Hinweis auf die hohe Bedeutung von Geschlechterverhältnissen in den Führungsgremien im Hinblick auf die Relevanzsetzung der Prävention sexualisierter Gewalt in Sportvereinen gedeutet werden kann.</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39</a:t>
            </a:fld>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200" dirty="0" smtClean="0">
                <a:solidFill>
                  <a:schemeClr val="accent3"/>
                </a:solidFill>
                <a:latin typeface="Arial" panose="020B0604020202020204" pitchFamily="34" charset="0"/>
                <a:cs typeface="Arial" panose="020B0604020202020204" pitchFamily="34" charset="0"/>
              </a:rPr>
              <a:t>(N = 13.058)</a:t>
            </a:r>
            <a:endParaRPr lang="de-D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63% der Vereine haben mindestens eine Maßnahme implementiert, d.h. umgekehrt existiert in gut einem Drittel der Vereine keine einzige spezifische Maßnahme zur Prävention sexualisierter Gewalt.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Durchschnittlich sind in den Vereinen insgesamt zwei Maßnahmen vorhanden.</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Am häufigsten (34%) geben die Vereine an, dass sie bei Problemen oder Verdachtsfällen sexualisierter Gewalt die Weiterleitung an eine externe Beratungsstelle gewährleisten,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am zweithäufigsten (in 31% der Vereine) müssen Übungsleiter/-innen und Trainer/-innen eine Selbstverpflichtung wie bspw. einen Ehren- oder Verhaltenskodex unterschreiben, der sich auch auf die Prävention sexualisier- </a:t>
            </a:r>
            <a:r>
              <a:rPr lang="de-DE" sz="1200" kern="1200" dirty="0" err="1" smtClean="0">
                <a:solidFill>
                  <a:schemeClr val="tx1"/>
                </a:solidFill>
                <a:effectLst/>
                <a:latin typeface="+mn-lt"/>
                <a:ea typeface="+mn-ea"/>
                <a:cs typeface="+mn-cs"/>
              </a:rPr>
              <a:t>ter</a:t>
            </a:r>
            <a:r>
              <a:rPr lang="de-DE" sz="1200" kern="1200" dirty="0" smtClean="0">
                <a:solidFill>
                  <a:schemeClr val="tx1"/>
                </a:solidFill>
                <a:effectLst/>
                <a:latin typeface="+mn-lt"/>
                <a:ea typeface="+mn-ea"/>
                <a:cs typeface="+mn-cs"/>
              </a:rPr>
              <a:t> Gewalt bezieht.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In gut einem Viertel der Vereine (29%) existieren verbindliche Regeln für den Umgang mit Kindern und Jugendlichen Führungszeugnisses bei ehrenamtlichen Mitarbeiter/-innen im kinder- und jugendnahen Bereich (26%).</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Nur 11% der Vereine haben allerdings eine/-n Ansprechpartner/-in für die Prävention sexualisierter Gewalt oder für den Kinderschutz,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umgekehrt haben drei Viertel der Vereine keine Kontaktperson und planen auch nicht, eine solche Kontaktperson zu benennen.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Der Umgang mit Verdachtsfällen oder Vorfällen ist in 12% der Vereine durch Leitlinien und Verfahrenspläne geregelt.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Wenige Vereine (9%) führen regelmäßig Schulungen zum Thema durch, und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nur 7% der Vereine haben sich bisher dazu entschlossen, die Prävention sexualisierter Gewalt in die Satzung aufzunehmen.</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Knapp die Hälfte bis drei Viertel der Vereine geben bei den jeweiligen Maßnahmen an, dass sie diese weder implementiert haben, noch planen diese einzuführen. Ein relativ hoher Teil der Vereine zieht also die Einführung von einzelnen Präventionsmaßnahmen gegen sexualisierte Gewalt noch nicht in Betracht.</a:t>
            </a:r>
          </a:p>
          <a:p>
            <a:pPr marL="0" indent="0">
              <a:buFont typeface="Arial" panose="020B0604020202020204" pitchFamily="34" charset="0"/>
              <a:buNone/>
            </a:pP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Auch hier zeigt sich wiederum, dass die Größe des Vereins, die Anzahl der Sparten, das Vorhandensein von bezahlten Führungskräften und von Frauen im Vorstand einen signifikanten Einfluss darauf haben, ob und wie viele Präventionsmaßnahmen im Verein vorhanden sind. Je größer der Verein, desto mehr Maßnahmen sind vorhanden – in den Kleinstvereinen bis 100 Mitglieder sind es durchschnittlich 1,8 Maßnahmen, in den großen Vereinen mit über 2.500 Mitgliedern sind es 5,7 Maßnahmen. In </a:t>
            </a:r>
            <a:r>
              <a:rPr lang="de-DE" sz="1200" kern="1200" dirty="0" err="1" smtClean="0">
                <a:solidFill>
                  <a:schemeClr val="tx1"/>
                </a:solidFill>
                <a:effectLst/>
                <a:latin typeface="+mn-lt"/>
                <a:ea typeface="+mn-ea"/>
                <a:cs typeface="+mn-cs"/>
              </a:rPr>
              <a:t>Einspartenvereinen</a:t>
            </a:r>
            <a:r>
              <a:rPr lang="de-DE" sz="1200" kern="1200" dirty="0" smtClean="0">
                <a:solidFill>
                  <a:schemeClr val="tx1"/>
                </a:solidFill>
                <a:effectLst/>
                <a:latin typeface="+mn-lt"/>
                <a:ea typeface="+mn-ea"/>
                <a:cs typeface="+mn-cs"/>
              </a:rPr>
              <a:t> sind weniger Maßnahmen realisiert als in Mehrspartenvereinen (2,0 vs. 2,9), und in Vereinen mit bezahlten Führungspositionen (Vollzeit/Teilzeit) sind mehr Maßnahmen realisiert (4,0/3,5) als in solchen ohne eine bezahlte Führungsposition. </a:t>
            </a:r>
          </a:p>
          <a:p>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40</a:t>
            </a:fld>
            <a:endParaRPr lang="de-DE"/>
          </a:p>
        </p:txBody>
      </p:sp>
    </p:spTree>
    <p:extLst>
      <p:ext uri="{BB962C8B-B14F-4D97-AF65-F5344CB8AC3E}">
        <p14:creationId xmlns:p14="http://schemas.microsoft.com/office/powerpoint/2010/main" val="404828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B542FBE-1D7A-4704-812D-77617AFAE11F}" type="slidenum">
              <a:rPr lang="de-DE" smtClean="0"/>
              <a:pPr/>
              <a:t>4</a:t>
            </a:fld>
            <a:endParaRPr lang="de-DE"/>
          </a:p>
        </p:txBody>
      </p:sp>
    </p:spTree>
    <p:extLst>
      <p:ext uri="{BB962C8B-B14F-4D97-AF65-F5344CB8AC3E}">
        <p14:creationId xmlns:p14="http://schemas.microsoft.com/office/powerpoint/2010/main" val="2763413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accent3"/>
                </a:solidFill>
                <a:latin typeface="Arial" panose="020B0604020202020204" pitchFamily="34" charset="0"/>
                <a:cs typeface="Arial" panose="020B0604020202020204" pitchFamily="34" charset="0"/>
              </a:rPr>
              <a:t>N = 13.058)</a:t>
            </a:r>
          </a:p>
          <a:p>
            <a:r>
              <a:rPr lang="de-DE" dirty="0" smtClean="0"/>
              <a:t>Mehrspartenvereine und Vereine mit bezahlten Führungspositionen stimmen den o.g. Aussagen zur Prävention sexualisierter Gewalt stärker zu als </a:t>
            </a:r>
            <a:r>
              <a:rPr lang="de-DE" dirty="0" err="1" smtClean="0"/>
              <a:t>Einspartenvereine</a:t>
            </a:r>
            <a:r>
              <a:rPr lang="de-DE" dirty="0" smtClean="0"/>
              <a:t> und solche ohne bezahlte Führungskräfte. Auch Vereine mit Frauen im Vorstand weisen eine höhere Zustimmungsrate auf als Vereine ohne Frauen im Vorstand, was als ein Hinweis auf die hohe Bedeutung von Geschlechterverhältnissen in den Führungsgremien im Hinblick auf die Relevanzsetzung der Prävention sexualisierter Gewalt in Sportvereinen gedeutet werden kann.</a:t>
            </a:r>
          </a:p>
          <a:p>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41</a:t>
            </a:fld>
            <a:endParaRPr lang="de-DE"/>
          </a:p>
        </p:txBody>
      </p:sp>
    </p:spTree>
    <p:extLst>
      <p:ext uri="{BB962C8B-B14F-4D97-AF65-F5344CB8AC3E}">
        <p14:creationId xmlns:p14="http://schemas.microsoft.com/office/powerpoint/2010/main" val="3384229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Unterstützung und Unterstützungsbedarf der Vereine bei der Prävention sexualisierter Gewalt</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In der Erhebung wurden die Vereine nach konkreten Unterstützungsbedarfen gefragt.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Am häufigsten wünschen die Vereine Unterstützung bei der Erstellung von Informationsmaterialien (38%),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gefolgt von Unterstützung beim Umgang mit Verdachtsfällen oder Vorfällen (30%) und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bei der Entwicklung von Schulungen (29%).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Darüber hinaus wird aber auch Unterstützungsbedarf angezeigt bei der Erstellung eines Schutzkonzeptes (21%) und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der Erstellung von Vereinbarungen mit dem Jugendamt oder der Kommune bspw. im Sinne des § 72a, SGB VIII (19%).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Ein Fünftel der Vereine benennt auch den Bedarf an der Vermittlung von Kontakten und dem Aufbau von Netzwerken (20%).</a:t>
            </a:r>
          </a:p>
          <a:p>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42</a:t>
            </a:fld>
            <a:endParaRPr lang="de-DE"/>
          </a:p>
        </p:txBody>
      </p:sp>
    </p:spTree>
    <p:extLst>
      <p:ext uri="{BB962C8B-B14F-4D97-AF65-F5344CB8AC3E}">
        <p14:creationId xmlns:p14="http://schemas.microsoft.com/office/powerpoint/2010/main" val="1457982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baseline="0" dirty="0" smtClean="0">
                <a:latin typeface="ITCOfficinaSans LT Book" pitchFamily="18" charset="0"/>
              </a:rPr>
              <a:t>N = 13.058</a:t>
            </a:r>
          </a:p>
          <a:p>
            <a:r>
              <a:rPr lang="de-DE" sz="1200" kern="1200" dirty="0" smtClean="0">
                <a:solidFill>
                  <a:schemeClr val="tx1"/>
                </a:solidFill>
                <a:effectLst/>
                <a:latin typeface="+mn-lt"/>
                <a:ea typeface="+mn-ea"/>
                <a:cs typeface="+mn-cs"/>
              </a:rPr>
              <a:t>Unterstützung wird jedoch auch schon durch verschiedene Organisationen geleistet.</a:t>
            </a:r>
            <a:r>
              <a:rPr lang="de-DE" sz="1200" kern="1200" baseline="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meiste Unterstützung erhalten die Vereine durch Verbände des gemeinnützig organisierten Sports selbst. </a:t>
            </a:r>
          </a:p>
          <a:p>
            <a:r>
              <a:rPr lang="de-DE" sz="1200" kern="1200" dirty="0" smtClean="0">
                <a:solidFill>
                  <a:schemeClr val="tx1"/>
                </a:solidFill>
                <a:effectLst/>
                <a:latin typeface="+mn-lt"/>
                <a:ea typeface="+mn-ea"/>
                <a:cs typeface="+mn-cs"/>
              </a:rPr>
              <a:t>Am häufigsten und an prominenter Stelle wird hier der Landessportbund bzw. die Sportjugend im eigenen Bundesland genannt (53%), gefolgt von dem Stadt-/Kreissportbund (41%), den Fachverbänden auf Bundes- und Landesebene (34%) und dem DOSB/ der </a:t>
            </a:r>
            <a:r>
              <a:rPr lang="de-DE" sz="1200" kern="1200" dirty="0" err="1" smtClean="0">
                <a:solidFill>
                  <a:schemeClr val="tx1"/>
                </a:solidFill>
                <a:effectLst/>
                <a:latin typeface="+mn-lt"/>
                <a:ea typeface="+mn-ea"/>
                <a:cs typeface="+mn-cs"/>
              </a:rPr>
              <a:t>dsj</a:t>
            </a:r>
            <a:r>
              <a:rPr lang="de-DE" sz="1200" kern="1200" dirty="0" smtClean="0">
                <a:solidFill>
                  <a:schemeClr val="tx1"/>
                </a:solidFill>
                <a:effectLst/>
                <a:latin typeface="+mn-lt"/>
                <a:ea typeface="+mn-ea"/>
                <a:cs typeface="+mn-cs"/>
              </a:rPr>
              <a:t> (29%).</a:t>
            </a:r>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43</a:t>
            </a:fld>
            <a:endParaRPr lang="de-DE"/>
          </a:p>
        </p:txBody>
      </p:sp>
    </p:spTree>
    <p:extLst>
      <p:ext uri="{BB962C8B-B14F-4D97-AF65-F5344CB8AC3E}">
        <p14:creationId xmlns:p14="http://schemas.microsoft.com/office/powerpoint/2010/main" val="2887467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44</a:t>
            </a:fld>
            <a:endParaRPr 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45</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smtClean="0"/>
              <a:t>Verdachtsfälle und Umgang damit </a:t>
            </a:r>
          </a:p>
          <a:p>
            <a:r>
              <a:rPr lang="de-DE" dirty="0" smtClean="0"/>
              <a:t>Die Teilnehmer/-innen der Befragung wurden auch dazu gefragt, ob es in ihrem Verein im Zeitraum zwischen 2011 und 2015, Verdachtsfälle bzw. Vorfälle sexualisierter Gewalt gab. Dabei wurden die Fragen auf die in der Einleitung dargelegte weite Definition bezogen (d.h. sexualisierte Handlungen mit und ohne Körperkontakt sowie grenzverletzendes Verhalten). </a:t>
            </a:r>
          </a:p>
          <a:p>
            <a:pPr>
              <a:buFont typeface="Arial" pitchFamily="34" charset="0"/>
              <a:buChar char="•"/>
            </a:pPr>
            <a:r>
              <a:rPr lang="de-DE" dirty="0" smtClean="0"/>
              <a:t> Insgesamt gaben 220 Vereine (2%) an, in den Jahren 2011 bis</a:t>
            </a:r>
            <a:r>
              <a:rPr lang="de-DE" baseline="0" dirty="0" smtClean="0"/>
              <a:t> </a:t>
            </a:r>
            <a:r>
              <a:rPr lang="de-DE" dirty="0" smtClean="0"/>
              <a:t>2015 von solchen Verdachts-bzw. Vorfällen sexualisierter Gewalt in ihrem Verein </a:t>
            </a:r>
          </a:p>
          <a:p>
            <a:pPr>
              <a:buFont typeface="Arial" pitchFamily="34" charset="0"/>
              <a:buNone/>
            </a:pPr>
            <a:r>
              <a:rPr lang="de-DE" dirty="0" smtClean="0"/>
              <a:t>  erfahren zu haben. </a:t>
            </a:r>
          </a:p>
          <a:p>
            <a:pPr>
              <a:buFont typeface="Arial" pitchFamily="34" charset="0"/>
              <a:buChar char="•"/>
            </a:pPr>
            <a:r>
              <a:rPr lang="de-DE" dirty="0" smtClean="0"/>
              <a:t> Diese berichten von durchschnittlich 1,3 Fällen, d.h. insgesamt 143 Fällen. </a:t>
            </a:r>
          </a:p>
          <a:p>
            <a:pPr>
              <a:buFont typeface="Arial" pitchFamily="34" charset="0"/>
              <a:buChar char="•"/>
            </a:pPr>
            <a:r>
              <a:rPr lang="de-DE" dirty="0" smtClean="0"/>
              <a:t> Die meisten Vereine (78%) hatten in den vergangenen fünf Jahren mit einem Fall zu tun, weitere 15% berichten von zwei Verdachts-/Vorfällen und die </a:t>
            </a:r>
          </a:p>
          <a:p>
            <a:pPr>
              <a:buFont typeface="Arial" pitchFamily="34" charset="0"/>
              <a:buNone/>
            </a:pPr>
            <a:r>
              <a:rPr lang="de-DE" dirty="0" smtClean="0"/>
              <a:t>   restlichen 7% von drei oder mehr Fällen. </a:t>
            </a:r>
          </a:p>
          <a:p>
            <a:endParaRPr lang="de-DE" dirty="0" smtClean="0"/>
          </a:p>
          <a:p>
            <a:r>
              <a:rPr lang="de-DE" dirty="0" smtClean="0"/>
              <a:t>Würden diese Daten aus der Befragung auf die Grundgesamtheit von </a:t>
            </a:r>
            <a:r>
              <a:rPr lang="de-DE" b="1" dirty="0" smtClean="0"/>
              <a:t>90.240 Sportvereinen </a:t>
            </a:r>
            <a:r>
              <a:rPr lang="de-DE" dirty="0" smtClean="0"/>
              <a:t>in Deutschland hochgerechnet, so wäre davon auszugehen, dass sich </a:t>
            </a:r>
            <a:r>
              <a:rPr lang="de-DE" b="1" dirty="0" smtClean="0"/>
              <a:t>ca. 1.530 Sportvereine </a:t>
            </a:r>
            <a:r>
              <a:rPr lang="de-DE" dirty="0" smtClean="0"/>
              <a:t>in Deutschland </a:t>
            </a:r>
            <a:r>
              <a:rPr lang="de-DE" smtClean="0"/>
              <a:t>in den </a:t>
            </a:r>
            <a:r>
              <a:rPr lang="de-DE" dirty="0" smtClean="0"/>
              <a:t>Jahren 2011 bis</a:t>
            </a:r>
            <a:r>
              <a:rPr lang="de-DE" baseline="0" dirty="0" smtClean="0"/>
              <a:t> </a:t>
            </a:r>
            <a:r>
              <a:rPr lang="de-DE" dirty="0" smtClean="0"/>
              <a:t>2015 mit Vorfällen oder Verdachtsäußerungen von sexualisierter Gewalt befasst haben und dabei </a:t>
            </a:r>
            <a:r>
              <a:rPr lang="de-DE" b="1" dirty="0" smtClean="0"/>
              <a:t>insgesamt ca. 1.990 Fälle </a:t>
            </a:r>
            <a:r>
              <a:rPr lang="de-DE" dirty="0" smtClean="0"/>
              <a:t>aufgetreten sind. Eine solche Hochrechnung der Befunde kann dabei nur eine </a:t>
            </a:r>
            <a:r>
              <a:rPr lang="de-DE" b="1" dirty="0" smtClean="0"/>
              <a:t>Schätzung</a:t>
            </a:r>
            <a:r>
              <a:rPr lang="de-DE" dirty="0" smtClean="0"/>
              <a:t> sein und ist nur mit Vorsicht zu interpretieren, da zum einen nur ein Teil der befragten Vereine hier überhaupt Angaben machte und zum anderen sexuelle Gewalthandlungen häufig im Verborgenen bleiben und gar nicht bekannt werden</a:t>
            </a:r>
          </a:p>
          <a:p>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Vereine wurden des Weiteren dazu befragt, wie sie mit dem zuletzt bekannt gewordenen Fall umgegangen sind.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solidFill>
                <a:effectLst/>
                <a:latin typeface="+mn-lt"/>
                <a:ea typeface="+mn-ea"/>
                <a:cs typeface="+mn-cs"/>
              </a:rPr>
              <a:t>Diesbezüglich zeigt sich, dass 39% der Vereine eine professionelle externe Beratung hinzugezogen und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solidFill>
                <a:effectLst/>
                <a:latin typeface="+mn-lt"/>
                <a:ea typeface="+mn-ea"/>
                <a:cs typeface="+mn-cs"/>
              </a:rPr>
              <a:t>40% die Polizei eingeschaltet haben.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smtClean="0">
                <a:solidFill>
                  <a:schemeClr val="tx1"/>
                </a:solidFill>
                <a:effectLst/>
                <a:latin typeface="+mn-lt"/>
                <a:ea typeface="+mn-ea"/>
                <a:cs typeface="+mn-cs"/>
              </a:rPr>
              <a:t>Ein Fünftel der Vereine hat sich bei diesem konkreten Fall Rat und Unterstützung im Sportverbandssystem geholt.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smtClean="0">
                <a:solidFill>
                  <a:schemeClr val="tx1"/>
                </a:solidFill>
                <a:effectLst/>
                <a:latin typeface="+mn-lt"/>
                <a:ea typeface="+mn-ea"/>
                <a:cs typeface="+mn-cs"/>
              </a:rPr>
              <a:t>Dieser Befund ist insofern bemerkenswert, da er deutlich macht, dass die internen Strukturen des Sportsystems, nämlich die übergeordneten Bünde und Verbände, selten, d.h. in nur 20% der Fälle, von solchen Problemen erfahren und insgesamt mit ihrem Unterstützungspotential bei der Bearbeitung von Fällen selten genutzt werden.</a:t>
            </a:r>
          </a:p>
        </p:txBody>
      </p:sp>
      <p:sp>
        <p:nvSpPr>
          <p:cNvPr id="4" name="Foliennummernplatzhalter 3"/>
          <p:cNvSpPr>
            <a:spLocks noGrp="1"/>
          </p:cNvSpPr>
          <p:nvPr>
            <p:ph type="sldNum" sz="quarter" idx="10"/>
          </p:nvPr>
        </p:nvSpPr>
        <p:spPr/>
        <p:txBody>
          <a:bodyPr/>
          <a:lstStyle/>
          <a:p>
            <a:fld id="{3B542FBE-1D7A-4704-812D-77617AFAE11F}" type="slidenum">
              <a:rPr lang="de-DE" smtClean="0"/>
              <a:pPr/>
              <a:t>46</a:t>
            </a:fld>
            <a:endParaRPr 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47</a:t>
            </a:fld>
            <a:endParaRPr lang="de-DE"/>
          </a:p>
        </p:txBody>
      </p:sp>
    </p:spTree>
    <p:extLst>
      <p:ext uri="{BB962C8B-B14F-4D97-AF65-F5344CB8AC3E}">
        <p14:creationId xmlns:p14="http://schemas.microsoft.com/office/powerpoint/2010/main" val="10819978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Prävention an der Basis des Sports ausbauen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Wird die Basis des Sports betrachtet, d.h. die rund 90.000 Sportvereine in Deutschland, so ist zu konstatieren, dass hier Optimierungsbedarf bei der Umsetzung von Präventions- und Interventionsmaßnahmen zu sexualisierter Gewalt besteht. Für Sportvereine ist grundsätzlich zu konstatieren, dass sie sich verhältnismäßig langsam auf Veränderungen der Umwelt einstellen und eher „träge“ Strukturen aufweisen (Thiel &amp; Meier, 2004). Dies zeigt sich auch bei der Umsetzung von Präventionsmaßnahmen zu sexualisierter Gewalt: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Nur gut ein Drittel der Vereine gibt an, sich aktiv gegen sexualisierte Gewalt im Sport einzusetzen.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In gut einem Drittel der Vereine ist keine spezifische Maßnahme zur Prävention sexualisierter Gewalt vorhanden.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Regelmäßige Schulungen zur Prävention sexualisierter Gewalt werden nur in 9% der Vereine durchgeführt und </a:t>
            </a:r>
          </a:p>
          <a:p>
            <a:pPr marL="171450" indent="-171450">
              <a:buFont typeface="Arial" panose="020B0604020202020204" pitchFamily="34" charset="0"/>
              <a:buChar char="•"/>
            </a:pPr>
            <a:r>
              <a:rPr lang="de-DE" sz="1200" kern="1200" dirty="0" smtClean="0">
                <a:solidFill>
                  <a:schemeClr val="tx1"/>
                </a:solidFill>
                <a:effectLst/>
                <a:latin typeface="+mn-lt"/>
                <a:ea typeface="+mn-ea"/>
                <a:cs typeface="+mn-cs"/>
              </a:rPr>
              <a:t>nur jeder zehnte Verein hat eine/-n Ansprechpartner/-in für die Prävention sexualisierter Gewalt oder für den Kinderschutz. </a:t>
            </a:r>
          </a:p>
          <a:p>
            <a:r>
              <a:rPr lang="de-DE" sz="1200" kern="1200" dirty="0" smtClean="0">
                <a:solidFill>
                  <a:schemeClr val="tx1"/>
                </a:solidFill>
                <a:effectLst/>
                <a:latin typeface="+mn-lt"/>
                <a:ea typeface="+mn-ea"/>
                <a:cs typeface="+mn-cs"/>
              </a:rPr>
              <a:t>Diese relativ schwach ausgeprägte Präventionsstruktur und -kultur in den Sportvereinen ist angesichts der Ergebnisse aus der Athlet/-innen-Befragung umso bedenklicher, denn sexualisierte Gewalterfahrungen machen Athlet/-innen am häufigsten im Kontext des Vereins.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Zugleich beinhaltet die Vereinskultur wichtige Voraussetzungen für die Prävention von sexualisierter Gewalt. Dies bestätigen ebenfalls die Ergebnisse der Athlet/-innen-Befragung deutlich, denn in Vereinen mit einer klar kommunizierten „Kultur des Hinsehens und der Beteiligung“ ist das Risiko für Athlet/-innen, sexualisierte Gewalt zu erfahren, signifikant geringer.</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Auf Basis dieser Befunde ist also zu schließen, dass die Sportvereine an der Basis noch stärker für die Prävention von sexualisierter Gewalt aktiviert werden müssen. Dabei sollte das Ergebnis der Vereinsbefragung, nach dem sich rund 2% der Vereine in den letzten fünf Jahren mit einem Vorfall sexualisierter Gewalt in ihrem Verein befassten, nicht darüber hinwegtäuschen, dass Handlungsbedarf auf Ebene der Vereine besteht. Denn die Wahrscheinlichkeit, dass Betroffene von sexualisierter Gewalt berichten und Vereinsverantwortliche davon erfahren, steigt mit der Einführung von entsprechenden Präventions- und Interventionsmaßnahmen.</a:t>
            </a:r>
          </a:p>
          <a:p>
            <a:r>
              <a:rPr lang="de-DE" sz="1200" kern="1200" dirty="0" smtClean="0">
                <a:solidFill>
                  <a:schemeClr val="tx1"/>
                </a:solidFill>
                <a:effectLst/>
                <a:latin typeface="+mn-lt"/>
                <a:ea typeface="+mn-ea"/>
                <a:cs typeface="+mn-cs"/>
              </a:rPr>
              <a:t>Gemeinhin bekannt ist, dass die Vereinsstrukturen an der Basis des Sports durch einen hohen Anteil an Ehrenamtlichkeit geprägt sind und gerade kleinere Vereine häufig komplett auf die freiwillige Mitarbeit von engagierten Personen im Trainings- und Übungsbetrieb angewiesen sind (vgl. Breuer &amp; Feiler, 2015). Dass solche Strukturen problematisch für eine systematische Einführung von Maßnahmen zur Gewaltprävention sein können, zeigt sich in den Ergebnissen des vorliegenden Forschungsprojektes: Je größer der Verein ist, desto wahrscheinlicher ist es auch, dass die Prävention sexualisierter Gewalt als ein relevantes Thema angesehen wird und Maßnahmen zur Prävention implementiert werden. Vereine mit bezahltem Führungspersonal stufen die Prävention sexualisierter Gewalt eher als relevant ein und setzen sich häufiger aktiv dafür ein als Vereine ohne bezahltes Führungspersonal.</a:t>
            </a:r>
          </a:p>
          <a:p>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48</a:t>
            </a:fld>
            <a:endParaRPr lang="de-DE"/>
          </a:p>
        </p:txBody>
      </p:sp>
    </p:spTree>
    <p:extLst>
      <p:ext uri="{BB962C8B-B14F-4D97-AF65-F5344CB8AC3E}">
        <p14:creationId xmlns:p14="http://schemas.microsoft.com/office/powerpoint/2010/main" val="10819978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Kinder und Jugendliche an der Gestaltung von Prävention beteiligen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Bei der Prävention von sexualisierter Gewalt im Sport geht es vor allem um den Schutz von jungen Menschen. Mit Blick auf die Umsetzung im organisierten Sport ist allerdings auffällig, dass die Zielgruppe der Präventionsaktivitäten relativ selten an der </a:t>
            </a:r>
            <a:r>
              <a:rPr lang="de-DE" sz="1200" kern="1200" dirty="0" err="1" smtClean="0">
                <a:solidFill>
                  <a:schemeClr val="tx1"/>
                </a:solidFill>
                <a:effectLst/>
                <a:latin typeface="+mn-lt"/>
                <a:ea typeface="+mn-ea"/>
                <a:cs typeface="+mn-cs"/>
              </a:rPr>
              <a:t>Ge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staltung</a:t>
            </a:r>
            <a:r>
              <a:rPr lang="de-DE" sz="1200" kern="1200" dirty="0" smtClean="0">
                <a:solidFill>
                  <a:schemeClr val="tx1"/>
                </a:solidFill>
                <a:effectLst/>
                <a:latin typeface="+mn-lt"/>
                <a:ea typeface="+mn-ea"/>
                <a:cs typeface="+mn-cs"/>
              </a:rPr>
              <a:t> von Präventionsmaßnahmen beteiligt wird, und zwar so- wohl auf Ebene der Sportverbände als auch auf Ebene der Vereine. Zukünftig wäre also verstärkt nach Möglichkeiten zu suchen, wie die Perspektive der Kinder und Jugendlichen selbst, ihre </a:t>
            </a:r>
            <a:r>
              <a:rPr lang="de-DE" sz="1200" kern="1200" dirty="0" err="1" smtClean="0">
                <a:solidFill>
                  <a:schemeClr val="tx1"/>
                </a:solidFill>
                <a:effectLst/>
                <a:latin typeface="+mn-lt"/>
                <a:ea typeface="+mn-ea"/>
                <a:cs typeface="+mn-cs"/>
              </a:rPr>
              <a:t>diesbe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züglichen</a:t>
            </a:r>
            <a:r>
              <a:rPr lang="de-DE" sz="1200" kern="1200" dirty="0" smtClean="0">
                <a:solidFill>
                  <a:schemeClr val="tx1"/>
                </a:solidFill>
                <a:effectLst/>
                <a:latin typeface="+mn-lt"/>
                <a:ea typeface="+mn-ea"/>
                <a:cs typeface="+mn-cs"/>
              </a:rPr>
              <a:t> Erfahrungen und Umsetzungsideen in die Entwicklung von Präventionsmaßnahmen integriert werden können. Dabei könnten auch Ansätze der sogenannten „peer-</a:t>
            </a:r>
            <a:r>
              <a:rPr lang="de-DE" sz="1200" kern="1200" dirty="0" err="1" smtClean="0">
                <a:solidFill>
                  <a:schemeClr val="tx1"/>
                </a:solidFill>
                <a:effectLst/>
                <a:latin typeface="+mn-lt"/>
                <a:ea typeface="+mn-ea"/>
                <a:cs typeface="+mn-cs"/>
              </a:rPr>
              <a:t>to</a:t>
            </a:r>
            <a:r>
              <a:rPr lang="de-DE" sz="1200" kern="1200" dirty="0" smtClean="0">
                <a:solidFill>
                  <a:schemeClr val="tx1"/>
                </a:solidFill>
                <a:effectLst/>
                <a:latin typeface="+mn-lt"/>
                <a:ea typeface="+mn-ea"/>
                <a:cs typeface="+mn-cs"/>
              </a:rPr>
              <a:t>-peer-</a:t>
            </a:r>
            <a:r>
              <a:rPr lang="de-DE" sz="1200" kern="1200" dirty="0" err="1" smtClean="0">
                <a:solidFill>
                  <a:schemeClr val="tx1"/>
                </a:solidFill>
                <a:effectLst/>
                <a:latin typeface="+mn-lt"/>
                <a:ea typeface="+mn-ea"/>
                <a:cs typeface="+mn-cs"/>
              </a:rPr>
              <a:t>education</a:t>
            </a:r>
            <a:r>
              <a:rPr lang="de-DE" sz="1200" kern="1200" dirty="0" smtClean="0">
                <a:solidFill>
                  <a:schemeClr val="tx1"/>
                </a:solidFill>
                <a:effectLst/>
                <a:latin typeface="+mn-lt"/>
                <a:ea typeface="+mn-ea"/>
                <a:cs typeface="+mn-cs"/>
              </a:rPr>
              <a:t>“ hilfreich sein, um die Präventionsarbeit an den Lebenswelten und Kommunikationsgewohnheiten der jungen Menschen zu </a:t>
            </a:r>
            <a:r>
              <a:rPr lang="de-DE" sz="1200" kern="1200" dirty="0" err="1" smtClean="0">
                <a:solidFill>
                  <a:schemeClr val="tx1"/>
                </a:solidFill>
                <a:effectLst/>
                <a:latin typeface="+mn-lt"/>
                <a:ea typeface="+mn-ea"/>
                <a:cs typeface="+mn-cs"/>
              </a:rPr>
              <a:t>orientie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ren</a:t>
            </a:r>
            <a:r>
              <a:rPr lang="de-DE" sz="1200" kern="1200" dirty="0" smtClean="0">
                <a:solidFill>
                  <a:schemeClr val="tx1"/>
                </a:solidFill>
                <a:effectLst/>
                <a:latin typeface="+mn-lt"/>
                <a:ea typeface="+mn-ea"/>
                <a:cs typeface="+mn-cs"/>
              </a:rPr>
              <a:t>. Eine solche Beteiligung der Zielgruppe schließt jedoch nicht die klare Verantwortungsübernahme durch die erwachsenen </a:t>
            </a:r>
            <a:r>
              <a:rPr lang="de-DE" sz="1200" kern="1200" dirty="0" err="1" smtClean="0">
                <a:solidFill>
                  <a:schemeClr val="tx1"/>
                </a:solidFill>
                <a:effectLst/>
                <a:latin typeface="+mn-lt"/>
                <a:ea typeface="+mn-ea"/>
                <a:cs typeface="+mn-cs"/>
              </a:rPr>
              <a:t>Be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zugspersonen</a:t>
            </a:r>
            <a:r>
              <a:rPr lang="de-DE" sz="1200" kern="1200" dirty="0" smtClean="0">
                <a:solidFill>
                  <a:schemeClr val="tx1"/>
                </a:solidFill>
                <a:effectLst/>
                <a:latin typeface="+mn-lt"/>
                <a:ea typeface="+mn-ea"/>
                <a:cs typeface="+mn-cs"/>
              </a:rPr>
              <a:t> in den Sportorganisationen aus.</a:t>
            </a:r>
          </a:p>
          <a:p>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49</a:t>
            </a:fld>
            <a:endParaRPr lang="de-DE"/>
          </a:p>
        </p:txBody>
      </p:sp>
    </p:spTree>
    <p:extLst>
      <p:ext uri="{BB962C8B-B14F-4D97-AF65-F5344CB8AC3E}">
        <p14:creationId xmlns:p14="http://schemas.microsoft.com/office/powerpoint/2010/main" val="10819978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Prävention  von  sexualisierter  Gewalt  –  eine  Frage  des</a:t>
            </a: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Geschlechterverhältnisses?</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Ebenfalls bekannt ist, dass Vereins- und Verbandsstrukturen des Sports in der Führung noch stark von Männern geprägt sind (Breuer &amp; Feiler, 2015). Da Mädchen und Frauen gemäß der all- gemeinen Befundlage deutlich häufiger von sexualisierter Gewalt betroffen sind, hat das Forschungsprojekt »Safe Sport« auch die Relevanz der Geschlechterverhältnisse für die Entstehung und Prävention von sexualisierter Gewalt in den Blick genommen. Dabei bestätigt sich, dass Athletinnen signifikant häufiger von sexualisierter Gewalt im Sport betroffen sind als Athleten und die sexualisierte Gewalt im Kontext des Sports überwiegend von Jun-</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gen und Männern ausgeht. Gemäß den Befunden aus der Athlet/- innen-Befragung sind bei sexualisierter Gewalt mit Körperkontakt die Verursacher ausschließlich männlich und erwachsen (z.B. in der Funktion als Trainer oder Betreuer), was ein Indiz für den Machtmissbrauch in Abhängigkeitsverhältnissen sein kann. Bei sexualisierter Gewalt ohne Körperkontakt sind die Verursacher/- innen zu 86% männlich und zu 68% erwachsen. Bei diesen Handlungen sind also auch zu einem geringen Teil Frauen (z.B. in der Rolle als Trainerin) oder Mädchen (z.B. als gleichaltrige Teamkolleginnen) beteiligt.</a:t>
            </a:r>
          </a:p>
          <a:p>
            <a:r>
              <a:rPr lang="de-DE" sz="1200" kern="1200" dirty="0" smtClean="0">
                <a:solidFill>
                  <a:schemeClr val="tx1"/>
                </a:solidFill>
                <a:effectLst/>
                <a:latin typeface="+mn-lt"/>
                <a:ea typeface="+mn-ea"/>
                <a:cs typeface="+mn-cs"/>
              </a:rPr>
              <a:t>Mit Blick auf die Umsetzung von Präventionsmaßnahmen zeigt sich, dass in den Verbänden das Themenfeld der Prävention sexualisierter Gewalt nur etwas häufiger von Frauen als von Männern bearbeitet wird: 60% der Ansprechpartner/-innen in den DOSB-Mitgliedsorganisationen sind weiblich und 40% sind männlich. Jedoch scheint das Geschlecht der für das Thema verantwortlichen Personen keinen systematischen Einfluss auf den Umsetzungsstand der Präventionsmaßnahmen zu haben. Auch die Geschlechteranteile in den Führungsstrukturen der Verbände sind gemäß der vorliegenden Zusammenhangsanalysen nicht relevant für den Aktivitätsgrad der Verbände bei der Prävention.</a:t>
            </a:r>
          </a:p>
          <a:p>
            <a:r>
              <a:rPr lang="de-DE" sz="1200" kern="1200" dirty="0" smtClean="0">
                <a:solidFill>
                  <a:schemeClr val="tx1"/>
                </a:solidFill>
                <a:effectLst/>
                <a:latin typeface="+mn-lt"/>
                <a:ea typeface="+mn-ea"/>
                <a:cs typeface="+mn-cs"/>
              </a:rPr>
              <a:t>Dies stellt sich jedoch in den Sportvereinen an der Basis anders dar, denn Vereine mit Frauen im Vorstand stufen das Thema als relevanter ein und engagieren sich eher dafür als Vereine ohne Frauen im Vorstand. Dies kann als ein Hinweis dafür gewertet werden, dass die Prävention sexualisierter Gewalt an der Basis des Sports noch eher ein sogenanntes „Frauenthema“ ist. Für die weitere Umsetzung des Themas wäre es hilfreich, wenn die Prävention sexualisierter Gewalt aus dem Abseits des „Frauenthemas“ geholt werden würde und auf die Standard-Agenda eines verantwortungsbewussten Umgangs mit Kindern und Jugendlichen im Sportverein käme.</a:t>
            </a:r>
          </a:p>
          <a:p>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50</a:t>
            </a:fld>
            <a:endParaRPr lang="de-DE"/>
          </a:p>
        </p:txBody>
      </p:sp>
    </p:spTree>
    <p:extLst>
      <p:ext uri="{BB962C8B-B14F-4D97-AF65-F5344CB8AC3E}">
        <p14:creationId xmlns:p14="http://schemas.microsoft.com/office/powerpoint/2010/main" val="108199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a:t>
            </a:r>
            <a:r>
              <a:rPr lang="de-DE" sz="1200" kern="1200" dirty="0" smtClean="0">
                <a:solidFill>
                  <a:schemeClr val="tx1"/>
                </a:solidFill>
                <a:effectLst/>
                <a:latin typeface="+mn-lt"/>
                <a:ea typeface="+mn-ea"/>
                <a:cs typeface="+mn-cs"/>
              </a:rPr>
              <a:t>Forschungsprojekt gliedert sich in fünf Module:</a:t>
            </a: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1. Basisbefragung von zentralen Organisationen und Einrichtungen des Sports in Deutschland </a:t>
            </a:r>
            <a:r>
              <a:rPr lang="de-DE" sz="1200" kern="1200" dirty="0" smtClean="0">
                <a:solidFill>
                  <a:schemeClr val="tx1"/>
                </a:solidFill>
                <a:effectLst/>
                <a:latin typeface="+mn-lt"/>
                <a:ea typeface="+mn-ea"/>
                <a:cs typeface="+mn-cs"/>
              </a:rPr>
              <a:t>(Leitung: DSHS Köln)</a:t>
            </a:r>
          </a:p>
          <a:p>
            <a:r>
              <a:rPr lang="de-DE" sz="1200" kern="1200" dirty="0" smtClean="0">
                <a:solidFill>
                  <a:schemeClr val="tx1"/>
                </a:solidFill>
                <a:effectLst/>
                <a:latin typeface="+mn-lt"/>
                <a:ea typeface="+mn-ea"/>
                <a:cs typeface="+mn-cs"/>
              </a:rPr>
              <a:t>In  diesem  Modul  wurden  die  Ansprechpartner/-innen  für „Prävention sexualisierter Gewalt“ in den 98 Mitgliedsorganisationen  von  DOSB/</a:t>
            </a:r>
            <a:r>
              <a:rPr lang="de-DE" sz="1200" kern="1200" dirty="0" err="1" smtClean="0">
                <a:solidFill>
                  <a:schemeClr val="tx1"/>
                </a:solidFill>
                <a:effectLst/>
                <a:latin typeface="+mn-lt"/>
                <a:ea typeface="+mn-ea"/>
                <a:cs typeface="+mn-cs"/>
              </a:rPr>
              <a:t>dsj</a:t>
            </a:r>
            <a:r>
              <a:rPr lang="de-DE" sz="1200" kern="1200" dirty="0" smtClean="0">
                <a:solidFill>
                  <a:schemeClr val="tx1"/>
                </a:solidFill>
                <a:effectLst/>
                <a:latin typeface="+mn-lt"/>
                <a:ea typeface="+mn-ea"/>
                <a:cs typeface="+mn-cs"/>
              </a:rPr>
              <a:t>  sowie  die  Leitungen  von  19 Olympiastützpunkten und 62 Sportinternaten mit Hilfe von Online-Fragebögen und Telefoninterviews befragt, um den Umsetzungsstand bezüglich der Maßnahmen zur Prävention sexualisierter Gewalt sowie diesbezügliche Erfahrungen zu erheben. </a:t>
            </a:r>
          </a:p>
          <a:p>
            <a:endParaRPr lang="de-DE" sz="1200" b="1"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2. Vertiefende Interviewstudie zur Ergründung von hemmenden und förderlichen Bedingungen für die Prävention </a:t>
            </a:r>
            <a:r>
              <a:rPr lang="de-DE" sz="1200" kern="1200" dirty="0" smtClean="0">
                <a:solidFill>
                  <a:schemeClr val="tx1"/>
                </a:solidFill>
                <a:effectLst/>
                <a:latin typeface="+mn-lt"/>
                <a:ea typeface="+mn-ea"/>
                <a:cs typeface="+mn-cs"/>
              </a:rPr>
              <a:t>(Leitung: DSHS Köln)</a:t>
            </a:r>
          </a:p>
          <a:p>
            <a:r>
              <a:rPr lang="de-DE" sz="1200" kern="1200" dirty="0" smtClean="0">
                <a:solidFill>
                  <a:schemeClr val="tx1"/>
                </a:solidFill>
                <a:effectLst/>
                <a:latin typeface="+mn-lt"/>
                <a:ea typeface="+mn-ea"/>
                <a:cs typeface="+mn-cs"/>
              </a:rPr>
              <a:t>Basierend auf den Ergebnissen des Modules 1 werden im Modul 2 Akteur/-innen in ausgewählten Sportorganisationen mit Hilfe von qualitativen Interviews vertiefend befragt. Dabei wird insbesondere untersucht, welche Bedingungen als förderlich oder hemmend für die Einführung von Präventionsmaßnahmen wahrgenommen werden. Die Erhebungen zum Modul 2 laufen zurzeit noch.</a:t>
            </a:r>
          </a:p>
          <a:p>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3. Befragung von Athlet/-innen </a:t>
            </a:r>
            <a:r>
              <a:rPr lang="de-DE" sz="1200" kern="1200" dirty="0" smtClean="0">
                <a:solidFill>
                  <a:schemeClr val="tx1"/>
                </a:solidFill>
                <a:effectLst/>
                <a:latin typeface="+mn-lt"/>
                <a:ea typeface="+mn-ea"/>
                <a:cs typeface="+mn-cs"/>
              </a:rPr>
              <a:t>(Leitung: Universitätsklinikum Ulm)</a:t>
            </a:r>
          </a:p>
          <a:p>
            <a:r>
              <a:rPr lang="de-DE" sz="1200" kern="1200" dirty="0" smtClean="0">
                <a:solidFill>
                  <a:schemeClr val="tx1"/>
                </a:solidFill>
                <a:effectLst/>
                <a:latin typeface="+mn-lt"/>
                <a:ea typeface="+mn-ea"/>
                <a:cs typeface="+mn-cs"/>
              </a:rPr>
              <a:t>Um Ausmaß, Formen und Folgen sexualisierter Gewalt im Sport sowie Schutzfaktoren auf individueller Ebene zu erheben, wurden in diesem Modul Kaderathlet/-innen mit Hilfe eines Online-Fragebogens zu ihren persönlichen Erfahrungen mit sexualisierter Gewalt befragt. </a:t>
            </a:r>
          </a:p>
          <a:p>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4. Befragung von Sportvereinen </a:t>
            </a:r>
            <a:r>
              <a:rPr lang="de-DE" sz="1200" kern="1200" dirty="0" smtClean="0">
                <a:solidFill>
                  <a:schemeClr val="tx1"/>
                </a:solidFill>
                <a:effectLst/>
                <a:latin typeface="+mn-lt"/>
                <a:ea typeface="+mn-ea"/>
                <a:cs typeface="+mn-cs"/>
              </a:rPr>
              <a:t>(Leitung: DSHS Köln)</a:t>
            </a:r>
          </a:p>
          <a:p>
            <a:r>
              <a:rPr lang="de-DE" sz="1200" kern="1200" dirty="0" smtClean="0">
                <a:solidFill>
                  <a:schemeClr val="tx1"/>
                </a:solidFill>
                <a:effectLst/>
                <a:latin typeface="+mn-lt"/>
                <a:ea typeface="+mn-ea"/>
                <a:cs typeface="+mn-cs"/>
              </a:rPr>
              <a:t>Dieses Modul zielt auf die Ebene der Sportvereine und konnte im Rahmen der Erhebungen zum Sportentwicklungsbericht realisiert werden, der alle zwei Jahre grundlegende Daten zur Struktur und Situation von Sportvereinen in Deutschland erhebt. Im Zuge der letzten Erhebungswelle (Sept.-Dez. 2015) wurden die Vorsitzenden von Sportvereinen in Deutschland auch zur Prävention sexualisierter Gewalt befragt, um den Um- setzungsstand von Präventionsmaßnahmen auf Vereinsebene zu erheben. </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b="1" kern="1200" dirty="0" smtClean="0">
                <a:solidFill>
                  <a:schemeClr val="tx1"/>
                </a:solidFill>
                <a:effectLst/>
                <a:latin typeface="+mn-lt"/>
                <a:ea typeface="+mn-ea"/>
                <a:cs typeface="+mn-cs"/>
              </a:rPr>
              <a:t>5. Evaluation von Fortbildungen </a:t>
            </a:r>
            <a:r>
              <a:rPr lang="de-DE" sz="1200" kern="1200" dirty="0" smtClean="0">
                <a:solidFill>
                  <a:schemeClr val="tx1"/>
                </a:solidFill>
                <a:effectLst/>
                <a:latin typeface="+mn-lt"/>
                <a:ea typeface="+mn-ea"/>
                <a:cs typeface="+mn-cs"/>
              </a:rPr>
              <a:t>(Leitung: Universitätsklinikum Ulm)</a:t>
            </a:r>
          </a:p>
          <a:p>
            <a:r>
              <a:rPr lang="de-DE" sz="1200" kern="1200" dirty="0" smtClean="0">
                <a:solidFill>
                  <a:schemeClr val="tx1"/>
                </a:solidFill>
                <a:effectLst/>
                <a:latin typeface="+mn-lt"/>
                <a:ea typeface="+mn-ea"/>
                <a:cs typeface="+mn-cs"/>
              </a:rPr>
              <a:t>In diesem Modul wird das Qualifizierungsmodul der </a:t>
            </a:r>
            <a:r>
              <a:rPr lang="de-DE" sz="1200" kern="1200" dirty="0" err="1" smtClean="0">
                <a:solidFill>
                  <a:schemeClr val="tx1"/>
                </a:solidFill>
                <a:effectLst/>
                <a:latin typeface="+mn-lt"/>
                <a:ea typeface="+mn-ea"/>
                <a:cs typeface="+mn-cs"/>
              </a:rPr>
              <a:t>dsj</a:t>
            </a:r>
            <a:r>
              <a:rPr lang="de-DE" sz="1200" kern="1200" dirty="0" smtClean="0">
                <a:solidFill>
                  <a:schemeClr val="tx1"/>
                </a:solidFill>
                <a:effectLst/>
                <a:latin typeface="+mn-lt"/>
                <a:ea typeface="+mn-ea"/>
                <a:cs typeface="+mn-cs"/>
              </a:rPr>
              <a:t> zum Thema sexualisierte Gewalt evaluiert. Dazu wird eine schriftliche Befragung von Referent/-innen und Teilnehmer/-innen der Qualifizierungsmaßnahmen durchgeführt. Es gibt drei Erhebungszeitpunkte, unmittelbar vor und nach, sowie sechs Monate nach Abschluss der Qualifizierungsmaßnahme. Die Untersuchungen in diesem Teilprojekt laufen noch.</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5</a:t>
            </a:fld>
            <a:endParaRPr lang="de-DE"/>
          </a:p>
        </p:txBody>
      </p:sp>
    </p:spTree>
    <p:extLst>
      <p:ext uri="{BB962C8B-B14F-4D97-AF65-F5344CB8AC3E}">
        <p14:creationId xmlns:p14="http://schemas.microsoft.com/office/powerpoint/2010/main" val="33193554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B542FBE-1D7A-4704-812D-77617AFAE11F}" type="slidenum">
              <a:rPr lang="de-DE" smtClean="0"/>
              <a:pPr/>
              <a:t>53</a:t>
            </a:fld>
            <a:endParaRPr 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B542FBE-1D7A-4704-812D-77617AFAE11F}" type="slidenum">
              <a:rPr lang="de-DE" smtClean="0"/>
              <a:pPr/>
              <a:t>54</a:t>
            </a:fld>
            <a:endParaRPr 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B542FBE-1D7A-4704-812D-77617AFAE11F}" type="slidenum">
              <a:rPr lang="de-DE" smtClean="0"/>
              <a:pPr/>
              <a:t>55</a:t>
            </a:fld>
            <a:endParaRPr 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B542FBE-1D7A-4704-812D-77617AFAE11F}" type="slidenum">
              <a:rPr lang="de-DE" smtClean="0"/>
              <a:pPr/>
              <a:t>56</a:t>
            </a:fld>
            <a:endParaRPr 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57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300"/>
              </a:spcAft>
              <a:buClrTx/>
              <a:buSzTx/>
              <a:buFont typeface="Arial" panose="020B0604020202020204" pitchFamily="34" charset="0"/>
              <a:buNone/>
              <a:tabLst>
                <a:tab pos="266700" algn="r"/>
                <a:tab pos="361950" algn="l"/>
                <a:tab pos="1257300" algn="l"/>
              </a:tabLst>
              <a:defRPr/>
            </a:pPr>
            <a:r>
              <a:rPr lang="de-DE" sz="1200" b="1" kern="1200" dirty="0" smtClean="0">
                <a:solidFill>
                  <a:schemeClr val="tx1"/>
                </a:solidFill>
                <a:effectLst/>
                <a:latin typeface="+mn-lt"/>
                <a:ea typeface="+mn-ea"/>
                <a:cs typeface="+mn-cs"/>
              </a:rPr>
              <a:t>Erfahrungen sexualisierter Gewalt von Kaderathlet/-innen </a:t>
            </a:r>
          </a:p>
          <a:p>
            <a:pPr marL="0" marR="0" indent="0" algn="l" defTabSz="914400" rtl="0" eaLnBrk="0" fontAlgn="base" latinLnBrk="0" hangingPunct="0">
              <a:lnSpc>
                <a:spcPct val="100000"/>
              </a:lnSpc>
              <a:spcBef>
                <a:spcPts val="0"/>
              </a:spcBef>
              <a:spcAft>
                <a:spcPts val="300"/>
              </a:spcAft>
              <a:buClrTx/>
              <a:buSzTx/>
              <a:buFont typeface="Arial" panose="020B0604020202020204" pitchFamily="34" charset="0"/>
              <a:buNone/>
              <a:tabLst>
                <a:tab pos="266700" algn="r"/>
                <a:tab pos="361950" algn="l"/>
                <a:tab pos="1257300" algn="l"/>
              </a:tabLst>
              <a:defRPr/>
            </a:pPr>
            <a:r>
              <a:rPr lang="de-DE" sz="1200" kern="1200" dirty="0" smtClean="0">
                <a:solidFill>
                  <a:schemeClr val="tx1"/>
                </a:solidFill>
                <a:effectLst/>
                <a:latin typeface="+mn-lt"/>
                <a:ea typeface="+mn-ea"/>
                <a:cs typeface="+mn-cs"/>
              </a:rPr>
              <a:t>Mit Hilfe einer Online-Befragung wurden Daten zu Erfahrungen sexualisierter Gewalt bei 1.799 Kaderathlet/-innen in Deutschland erhoben. </a:t>
            </a:r>
          </a:p>
          <a:p>
            <a:pPr marL="285750" indent="-285750" eaLnBrk="0" fontAlgn="base" hangingPunct="0">
              <a:spcAft>
                <a:spcPts val="300"/>
              </a:spcAft>
              <a:buFont typeface="Arial" panose="020B0604020202020204" pitchFamily="34" charset="0"/>
              <a:buChar char="•"/>
              <a:tabLst>
                <a:tab pos="266700" algn="r"/>
                <a:tab pos="361950" algn="l"/>
                <a:tab pos="1257300" algn="l"/>
              </a:tabLst>
            </a:pPr>
            <a:endParaRPr lang="de-DE" dirty="0" smtClean="0"/>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dirty="0" smtClean="0"/>
              <a:t>Online-Befragung</a:t>
            </a: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dirty="0" smtClean="0"/>
              <a:t>Rekrutierung über Athlet/-</a:t>
            </a:r>
            <a:r>
              <a:rPr lang="de-DE" dirty="0" err="1" smtClean="0"/>
              <a:t>innendatenbanken</a:t>
            </a:r>
            <a:r>
              <a:rPr lang="de-DE" dirty="0" smtClean="0"/>
              <a:t> des DOSB und DBS</a:t>
            </a: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dirty="0" smtClean="0"/>
              <a:t>Athletinnen und Athleten aus A- bis D-Kader</a:t>
            </a: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dirty="0" smtClean="0"/>
              <a:t>Mindestalter 16 Jahre</a:t>
            </a:r>
          </a:p>
          <a:p>
            <a:pPr marL="285750" indent="-285750" eaLnBrk="0" fontAlgn="base" hangingPunct="0">
              <a:spcAft>
                <a:spcPts val="300"/>
              </a:spcAft>
              <a:buFont typeface="Arial" panose="020B0604020202020204" pitchFamily="34" charset="0"/>
              <a:buChar char="•"/>
              <a:tabLst>
                <a:tab pos="266700" algn="r"/>
                <a:tab pos="361950" algn="l"/>
                <a:tab pos="1257300" algn="l"/>
              </a:tabLst>
            </a:pPr>
            <a:endParaRPr lang="de-DE" altLang="de-DE" dirty="0" smtClean="0"/>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dirty="0" smtClean="0"/>
              <a:t>6.999 Personen per Mail kontaktiert</a:t>
            </a: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dirty="0" smtClean="0"/>
              <a:t>1.799 Fragebögen zurück (26%)</a:t>
            </a:r>
          </a:p>
          <a:p>
            <a:pPr marL="285750" indent="-285750" eaLnBrk="0" fontAlgn="base" hangingPunct="0">
              <a:spcAft>
                <a:spcPts val="300"/>
              </a:spcAft>
              <a:buFont typeface="Arial" panose="020B0604020202020204" pitchFamily="34" charset="0"/>
              <a:buChar char="•"/>
              <a:tabLst>
                <a:tab pos="266700" algn="r"/>
                <a:tab pos="361950" algn="l"/>
                <a:tab pos="1257300" algn="l"/>
              </a:tabLst>
            </a:pPr>
            <a:endParaRPr lang="de-DE" altLang="de-DE" dirty="0" smtClean="0"/>
          </a:p>
          <a:p>
            <a:pPr marL="285750" indent="-285750" eaLnBrk="0" fontAlgn="base" hangingPunct="0">
              <a:spcAft>
                <a:spcPts val="300"/>
              </a:spcAft>
              <a:tabLst>
                <a:tab pos="266700" algn="r"/>
                <a:tab pos="361950" algn="l"/>
                <a:tab pos="1257300" algn="l"/>
              </a:tabLst>
            </a:pPr>
            <a:endParaRPr lang="de-DE" altLang="de-DE" dirty="0" smtClean="0"/>
          </a:p>
          <a:p>
            <a:pPr eaLnBrk="0" fontAlgn="base" hangingPunct="0">
              <a:spcAft>
                <a:spcPts val="300"/>
              </a:spcAft>
              <a:tabLst>
                <a:tab pos="266700" algn="r"/>
                <a:tab pos="361950" algn="l"/>
                <a:tab pos="1347788" algn="l"/>
                <a:tab pos="7081838" algn="r"/>
              </a:tabLst>
            </a:pPr>
            <a:endParaRPr lang="de-DE" altLang="de-DE" dirty="0" smtClean="0">
              <a:solidFill>
                <a:srgbClr val="000000"/>
              </a:solidFill>
            </a:endParaRPr>
          </a:p>
          <a:p>
            <a:pPr marL="285750" indent="-285750" eaLnBrk="0" fontAlgn="base" hangingPunct="0">
              <a:spcAft>
                <a:spcPts val="300"/>
              </a:spcAft>
              <a:buFont typeface="Arial" panose="020B0604020202020204" pitchFamily="34" charset="0"/>
              <a:buChar char="•"/>
              <a:tabLst>
                <a:tab pos="266700" algn="r"/>
                <a:tab pos="361950" algn="l"/>
                <a:tab pos="1257300" algn="l"/>
              </a:tabLst>
            </a:pPr>
            <a:endParaRPr lang="de-DE" altLang="de-DE" dirty="0"/>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6</a:t>
            </a:fld>
            <a:endParaRPr lang="de-DE"/>
          </a:p>
        </p:txBody>
      </p:sp>
    </p:spTree>
    <p:extLst>
      <p:ext uri="{BB962C8B-B14F-4D97-AF65-F5344CB8AC3E}">
        <p14:creationId xmlns:p14="http://schemas.microsoft.com/office/powerpoint/2010/main" val="331935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sz="1200" dirty="0" smtClean="0">
                <a:solidFill>
                  <a:srgbClr val="000000"/>
                </a:solidFill>
                <a:latin typeface="+mn-lt"/>
              </a:rPr>
              <a:t>37% Schüler/innen, 25% Student/innen, 12% Angehörige Sportfördergruppe, 8% Profisportler, 8% Arbeit in Vollzeit, 3% Arbeit in Teilzeit, 5% Azubis</a:t>
            </a: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sz="1200" dirty="0" smtClean="0">
                <a:solidFill>
                  <a:srgbClr val="000000"/>
                </a:solidFill>
                <a:latin typeface="+mn-lt"/>
              </a:rPr>
              <a:t>95% deutsche Staatsbürger, 4% doppelte Staatsbürgerschaft, 1% ausländische Staatsbürger</a:t>
            </a: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sz="1200" dirty="0" smtClean="0">
                <a:solidFill>
                  <a:srgbClr val="000000"/>
                </a:solidFill>
                <a:latin typeface="+mn-lt"/>
              </a:rPr>
              <a:t>bei 86% beide Eltern in Deutschland geboren: </a:t>
            </a:r>
            <a:endParaRPr lang="de-DE" altLang="de-DE" dirty="0" smtClean="0"/>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dirty="0" smtClean="0"/>
              <a:t>87% der Sportarten von Sportler/-innen ohne Behinderung vertreten</a:t>
            </a: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dirty="0" smtClean="0"/>
              <a:t>81% der Sportarten von Sportler/-innen mit Behinderung vertreten</a:t>
            </a:r>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smtClean="0">
                <a:solidFill>
                  <a:schemeClr val="tx1"/>
                </a:solidFill>
                <a:effectLst/>
                <a:latin typeface="+mn-lt"/>
                <a:ea typeface="+mn-ea"/>
                <a:cs typeface="+mn-cs"/>
              </a:rPr>
              <a:t>Sexualisierte Gewalt - Begriffsdefinition</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Im Projekt »Safe Sport« wird der Begriff „sexualisierte Gewalt“ in Anlehnung an die einschlägige Fachliteratur als ein Oberbegriff für verschiedene Formen der Machtausübung mit dem Mittel der Sexualität aufgefasst (Rulofs, 2015, S. 373). Dabei werden sowohl Handlungen mit Körperkontakt als auch ohne Körperkontakt und grenzverletzendes Verhalten mit einbezogen (</a:t>
            </a:r>
            <a:r>
              <a:rPr lang="de-DE" sz="1200" kern="1200" dirty="0" err="1" smtClean="0">
                <a:solidFill>
                  <a:schemeClr val="tx1"/>
                </a:solidFill>
                <a:effectLst/>
                <a:latin typeface="+mn-lt"/>
                <a:ea typeface="+mn-ea"/>
                <a:cs typeface="+mn-cs"/>
              </a:rPr>
              <a:t>Jud</a:t>
            </a:r>
            <a:r>
              <a:rPr lang="de-DE" sz="1200" kern="1200" dirty="0" smtClean="0">
                <a:solidFill>
                  <a:schemeClr val="tx1"/>
                </a:solidFill>
                <a:effectLst/>
                <a:latin typeface="+mn-lt"/>
                <a:ea typeface="+mn-ea"/>
                <a:cs typeface="+mn-cs"/>
              </a:rPr>
              <a:t>, 2015). Für die Erhebungen wurde also auf ein weites Begriffsverständnis zurückgegriffen wie es u.a. bereits in Vorläuferstudien vom Deutschen Jugendinstitut e.V. angewendet wurde und vom DOSB und der </a:t>
            </a:r>
            <a:r>
              <a:rPr lang="de-DE" sz="1200" kern="1200" dirty="0" err="1" smtClean="0">
                <a:solidFill>
                  <a:schemeClr val="tx1"/>
                </a:solidFill>
                <a:effectLst/>
                <a:latin typeface="+mn-lt"/>
                <a:ea typeface="+mn-ea"/>
                <a:cs typeface="+mn-cs"/>
              </a:rPr>
              <a:t>dsj</a:t>
            </a:r>
            <a:r>
              <a:rPr lang="de-DE" sz="1200" kern="1200" dirty="0" smtClean="0">
                <a:solidFill>
                  <a:schemeClr val="tx1"/>
                </a:solidFill>
                <a:effectLst/>
                <a:latin typeface="+mn-lt"/>
                <a:ea typeface="+mn-ea"/>
                <a:cs typeface="+mn-cs"/>
              </a:rPr>
              <a:t> genutzt wird. Zu sexualisierter Gewalt zählen demnach verbale oder gestische sexualisierte Übergriffe, sexualisierte Handlungen ohne Körperkontakt (z.B. das Zeigen pornografischer Inhalte), sexualisierte Berührungen am Körper, Entblößen, versuchte oder erfolgte Penetration und physische Verletzungen und Misshandlungen mit sexuellem Hintergrund (DJI, 2011, S. 69).</a:t>
            </a:r>
          </a:p>
        </p:txBody>
      </p:sp>
      <p:sp>
        <p:nvSpPr>
          <p:cNvPr id="4" name="Foliennummernplatzhalter 3"/>
          <p:cNvSpPr>
            <a:spLocks noGrp="1"/>
          </p:cNvSpPr>
          <p:nvPr>
            <p:ph type="sldNum" sz="quarter" idx="10"/>
          </p:nvPr>
        </p:nvSpPr>
        <p:spPr/>
        <p:txBody>
          <a:bodyPr/>
          <a:lstStyle/>
          <a:p>
            <a:pPr>
              <a:defRPr/>
            </a:pPr>
            <a:fld id="{77F03F36-2512-4852-86AC-4C20554DD80A}" type="slidenum">
              <a:rPr lang="de-DE" smtClean="0"/>
              <a:pPr>
                <a:defRPr/>
              </a:pPr>
              <a:t>8</a:t>
            </a:fld>
            <a:endParaRPr lang="de-DE"/>
          </a:p>
        </p:txBody>
      </p:sp>
    </p:spTree>
    <p:extLst>
      <p:ext uri="{BB962C8B-B14F-4D97-AF65-F5344CB8AC3E}">
        <p14:creationId xmlns:p14="http://schemas.microsoft.com/office/powerpoint/2010/main" val="331935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b="1" dirty="0" smtClean="0"/>
              <a:t>Erfahrungen mit sexualisierter Gewalt im Sport (</a:t>
            </a:r>
            <a:r>
              <a:rPr lang="de-DE" b="1" dirty="0" err="1" smtClean="0"/>
              <a:t>Prävalenzen</a:t>
            </a:r>
            <a:r>
              <a:rPr lang="de-DE" b="1" dirty="0" smtClean="0"/>
              <a:t>) </a:t>
            </a:r>
          </a:p>
          <a:p>
            <a:r>
              <a:rPr lang="de-DE" dirty="0" smtClean="0"/>
              <a:t>Insgesamt geben 37% der befragten Kaderathlet/ -innen an, bisher mindestens ein Ereignis mit sexualisierter Gewalt im Sportkontext erfahren zu haben. Werden die verschiedenen Ereignisse</a:t>
            </a:r>
            <a:r>
              <a:rPr lang="de-DE" baseline="0" dirty="0" smtClean="0"/>
              <a:t> in Gruppen kategorisiert, ergibt sich folgendes Bild:  </a:t>
            </a:r>
            <a:r>
              <a:rPr lang="de-DE" dirty="0" smtClean="0"/>
              <a:t>16% der Sportler/innen haben Ereignisse sexualisierter Gewalt ohne Körperkontakt erfahren, 18% sexuelle Grenzverletzungen, und 3% der befragten Personen Erfahrungen sexualisierter Gewalt mit Körperkontakt. Diese Zahlen entsprechen im Wesentlichen den Ergebnissen bevölkerungsrepräsentativer Befragungen in Deutschland (Allroggen et al., 2016) bzw. Europa (</a:t>
            </a:r>
            <a:r>
              <a:rPr lang="de-DE" dirty="0" err="1" smtClean="0"/>
              <a:t>Krahé</a:t>
            </a:r>
            <a:r>
              <a:rPr lang="de-DE" dirty="0" smtClean="0"/>
              <a:t> et al., 2014) und zeigen, dass Kadersportler/-innen sexualisierter Gewalt weder häufiger noch seltener ausgesetzt sind als die Allgemeinbevölkerung. </a:t>
            </a:r>
          </a:p>
          <a:p>
            <a:endParaRPr lang="de-DE" dirty="0" smtClean="0"/>
          </a:p>
          <a:p>
            <a:r>
              <a:rPr lang="de-DE" sz="1200" b="1" kern="1200" dirty="0" smtClean="0">
                <a:solidFill>
                  <a:schemeClr val="tx1"/>
                </a:solidFill>
                <a:effectLst/>
                <a:latin typeface="+mn-lt"/>
                <a:ea typeface="+mn-ea"/>
                <a:cs typeface="+mn-cs"/>
              </a:rPr>
              <a:t>Sexualisierte Gewalt ohne Körperkontakt </a:t>
            </a:r>
          </a:p>
          <a:p>
            <a:r>
              <a:rPr lang="de-DE" sz="1200" kern="1200" dirty="0" smtClean="0">
                <a:solidFill>
                  <a:schemeClr val="tx1"/>
                </a:solidFill>
                <a:effectLst/>
                <a:latin typeface="+mn-lt"/>
                <a:ea typeface="+mn-ea"/>
                <a:cs typeface="+mn-cs"/>
              </a:rPr>
              <a:t>sexistische Witze; nachpfeifen oder in sexuell anzüglicher Weise nachrufen; sexuell anzügliche Bemerkungen; sexuell anzügliche Blicke; Mitteilungen mit sexuellem Inhalt; Bildnachrichten von betroffener Person in sexueller Position.</a:t>
            </a:r>
          </a:p>
          <a:p>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Sexuelle Grenzverletzungen </a:t>
            </a:r>
          </a:p>
          <a:p>
            <a:r>
              <a:rPr lang="de-DE" sz="1200" kern="1200" dirty="0" smtClean="0">
                <a:solidFill>
                  <a:schemeClr val="tx1"/>
                </a:solidFill>
                <a:effectLst/>
                <a:latin typeface="+mn-lt"/>
                <a:ea typeface="+mn-ea"/>
                <a:cs typeface="+mn-cs"/>
              </a:rPr>
              <a:t>unangemessen nahekommen; unangemessene Berührungen allgemein; unangemessene Berührungen im Training; unangemessene Massagen; betroffene Person auffordern, mit ihr alleine zu sein; betroffene Person auffordern, sich vor anderen auszuziehen; sich vor betroffener Person exhibitionieren.</a:t>
            </a:r>
          </a:p>
          <a:p>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Sexualisierte Gewalt mit Körperkontakt </a:t>
            </a:r>
          </a:p>
          <a:p>
            <a:r>
              <a:rPr lang="de-DE" sz="1200" b="0" kern="1200" dirty="0" smtClean="0">
                <a:solidFill>
                  <a:schemeClr val="tx1"/>
                </a:solidFill>
                <a:effectLst/>
                <a:latin typeface="+mn-lt"/>
                <a:ea typeface="+mn-ea"/>
                <a:cs typeface="+mn-cs"/>
              </a:rPr>
              <a:t>u</a:t>
            </a:r>
            <a:r>
              <a:rPr lang="de-DE" sz="1200" kern="1200" dirty="0" smtClean="0">
                <a:solidFill>
                  <a:schemeClr val="tx1"/>
                </a:solidFill>
                <a:effectLst/>
                <a:latin typeface="+mn-lt"/>
                <a:ea typeface="+mn-ea"/>
                <a:cs typeface="+mn-cs"/>
              </a:rPr>
              <a:t>nerwünschte Küsse, sexuelle Berührungen, versuchter Sex sowie Sex mit Penetration, jeweils gegen den eigenen Willen.</a:t>
            </a:r>
          </a:p>
          <a:p>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3B542FBE-1D7A-4704-812D-77617AFAE11F}"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6" name="Picture 2" descr="C:\Users\mh6648\Desktop\Elena Ju-Jutsu\Ring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80312" y="13074"/>
            <a:ext cx="1760180" cy="223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85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31833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679349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0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115988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347992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30369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83325" y="404813"/>
            <a:ext cx="1673225" cy="58943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258888" y="404813"/>
            <a:ext cx="4872037" cy="58943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92280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12" descr="Ambulanz 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0"/>
            <a:ext cx="39243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1187450" y="6021388"/>
            <a:ext cx="31067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lnSpc>
                <a:spcPct val="105000"/>
              </a:lnSpc>
              <a:spcBef>
                <a:spcPct val="35000"/>
              </a:spcBef>
              <a:tabLst>
                <a:tab pos="266700" algn="r"/>
                <a:tab pos="361950" algn="l"/>
                <a:tab pos="1257300" algn="l"/>
              </a:tabLst>
              <a:defRPr>
                <a:solidFill>
                  <a:schemeClr val="tx1"/>
                </a:solidFill>
                <a:latin typeface="Arial" panose="020B0604020202020204" pitchFamily="34" charset="0"/>
              </a:defRPr>
            </a:lvl1pPr>
            <a:lvl2pPr marL="179388" algn="ctr">
              <a:lnSpc>
                <a:spcPct val="105000"/>
              </a:lnSpc>
              <a:spcBef>
                <a:spcPct val="35000"/>
              </a:spcBef>
              <a:tabLst>
                <a:tab pos="266700" algn="r"/>
                <a:tab pos="361950" algn="l"/>
                <a:tab pos="1257300" algn="l"/>
              </a:tabLst>
              <a:defRPr>
                <a:solidFill>
                  <a:schemeClr val="tx1"/>
                </a:solidFill>
                <a:latin typeface="Arial" panose="020B0604020202020204" pitchFamily="34" charset="0"/>
              </a:defRPr>
            </a:lvl2pPr>
            <a:lvl3pPr marL="544513" algn="ctr">
              <a:lnSpc>
                <a:spcPct val="105000"/>
              </a:lnSpc>
              <a:spcBef>
                <a:spcPct val="35000"/>
              </a:spcBef>
              <a:buFont typeface="Arial" panose="020B0604020202020204" pitchFamily="34" charset="0"/>
              <a:tabLst>
                <a:tab pos="266700" algn="r"/>
                <a:tab pos="361950" algn="l"/>
                <a:tab pos="1257300" algn="l"/>
              </a:tabLst>
              <a:defRPr sz="1600">
                <a:solidFill>
                  <a:schemeClr val="tx1"/>
                </a:solidFill>
                <a:latin typeface="Arial" panose="020B0604020202020204" pitchFamily="34" charset="0"/>
              </a:defRPr>
            </a:lvl3pPr>
            <a:lvl4pPr marL="898525" algn="ctr">
              <a:lnSpc>
                <a:spcPct val="105000"/>
              </a:lnSpc>
              <a:spcBef>
                <a:spcPct val="35000"/>
              </a:spcBef>
              <a:tabLst>
                <a:tab pos="266700" algn="r"/>
                <a:tab pos="361950" algn="l"/>
                <a:tab pos="1257300" algn="l"/>
              </a:tabLst>
              <a:defRPr sz="1600">
                <a:solidFill>
                  <a:schemeClr val="tx1"/>
                </a:solidFill>
                <a:latin typeface="Arial" panose="020B0604020202020204" pitchFamily="34" charset="0"/>
              </a:defRPr>
            </a:lvl4pPr>
            <a:lvl5pPr marL="1252538" algn="ctr">
              <a:lnSpc>
                <a:spcPct val="105000"/>
              </a:lnSpc>
              <a:spcBef>
                <a:spcPct val="35000"/>
              </a:spcBef>
              <a:tabLst>
                <a:tab pos="266700" algn="r"/>
                <a:tab pos="361950" algn="l"/>
                <a:tab pos="1257300" algn="l"/>
              </a:tabLst>
              <a:defRPr sz="1600">
                <a:solidFill>
                  <a:schemeClr val="tx1"/>
                </a:solidFill>
                <a:latin typeface="Arial" panose="020B0604020202020204" pitchFamily="34" charset="0"/>
              </a:defRPr>
            </a:lvl5pPr>
            <a:lvl6pPr marL="17097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6pPr>
            <a:lvl7pPr marL="21669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7pPr>
            <a:lvl8pPr marL="26241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8pPr>
            <a:lvl9pPr marL="30813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9pPr>
          </a:lstStyle>
          <a:p>
            <a:pPr fontAlgn="base">
              <a:spcAft>
                <a:spcPct val="0"/>
              </a:spcAft>
              <a:defRPr/>
            </a:pPr>
            <a:endParaRPr lang="de-DE" altLang="de-DE" smtClean="0">
              <a:solidFill>
                <a:srgbClr val="000000"/>
              </a:solidFill>
            </a:endParaRPr>
          </a:p>
        </p:txBody>
      </p:sp>
      <p:sp>
        <p:nvSpPr>
          <p:cNvPr id="4" name="Rectangle 14"/>
          <p:cNvSpPr>
            <a:spLocks noChangeArrowheads="1"/>
          </p:cNvSpPr>
          <p:nvPr/>
        </p:nvSpPr>
        <p:spPr bwMode="auto">
          <a:xfrm>
            <a:off x="0" y="5805488"/>
            <a:ext cx="9144000" cy="1052512"/>
          </a:xfrm>
          <a:prstGeom prst="rect">
            <a:avLst/>
          </a:prstGeom>
          <a:solidFill>
            <a:srgbClr val="1B5F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pic>
        <p:nvPicPr>
          <p:cNvPr id="5" name="Picture 15" descr="Logo blaugrundig breit 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57850"/>
            <a:ext cx="6592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a:spLocks noChangeArrowheads="1"/>
          </p:cNvSpPr>
          <p:nvPr/>
        </p:nvSpPr>
        <p:spPr bwMode="auto">
          <a:xfrm>
            <a:off x="5508625" y="260350"/>
            <a:ext cx="2962275"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444500" algn="r"/>
                <a:tab pos="541338" algn="l"/>
              </a:tabLst>
              <a:defRPr sz="2000">
                <a:solidFill>
                  <a:srgbClr val="003D8D"/>
                </a:solidFill>
                <a:latin typeface="Arial" panose="020B0604020202020204" pitchFamily="34" charset="0"/>
              </a:defRPr>
            </a:lvl1pPr>
            <a:lvl2pPr>
              <a:tabLst>
                <a:tab pos="444500" algn="r"/>
                <a:tab pos="541338" algn="l"/>
              </a:tabLst>
              <a:defRPr sz="2000">
                <a:solidFill>
                  <a:srgbClr val="003D8D"/>
                </a:solidFill>
                <a:latin typeface="Arial" panose="020B0604020202020204" pitchFamily="34" charset="0"/>
              </a:defRPr>
            </a:lvl2pPr>
            <a:lvl3pPr>
              <a:tabLst>
                <a:tab pos="444500" algn="r"/>
                <a:tab pos="541338" algn="l"/>
              </a:tabLst>
              <a:defRPr sz="2000">
                <a:solidFill>
                  <a:srgbClr val="003D8D"/>
                </a:solidFill>
                <a:latin typeface="Arial" panose="020B0604020202020204" pitchFamily="34" charset="0"/>
              </a:defRPr>
            </a:lvl3pPr>
            <a:lvl4pPr>
              <a:tabLst>
                <a:tab pos="444500" algn="r"/>
                <a:tab pos="541338" algn="l"/>
              </a:tabLst>
              <a:defRPr sz="2000">
                <a:solidFill>
                  <a:srgbClr val="003D8D"/>
                </a:solidFill>
                <a:latin typeface="Arial" panose="020B0604020202020204" pitchFamily="34" charset="0"/>
              </a:defRPr>
            </a:lvl4pPr>
            <a:lvl5pPr>
              <a:tabLst>
                <a:tab pos="444500" algn="r"/>
                <a:tab pos="541338" algn="l"/>
              </a:tabLst>
              <a:defRPr sz="2000">
                <a:solidFill>
                  <a:srgbClr val="003D8D"/>
                </a:solidFill>
                <a:latin typeface="Arial" panose="020B0604020202020204" pitchFamily="34" charset="0"/>
              </a:defRPr>
            </a:lvl5pPr>
            <a:lvl6pPr marL="457200" fontAlgn="base">
              <a:spcBef>
                <a:spcPct val="0"/>
              </a:spcBef>
              <a:spcAft>
                <a:spcPct val="0"/>
              </a:spcAft>
              <a:tabLst>
                <a:tab pos="444500" algn="r"/>
                <a:tab pos="541338" algn="l"/>
              </a:tabLst>
              <a:defRPr sz="2000">
                <a:solidFill>
                  <a:srgbClr val="003D8D"/>
                </a:solidFill>
                <a:latin typeface="Arial" panose="020B0604020202020204" pitchFamily="34" charset="0"/>
              </a:defRPr>
            </a:lvl6pPr>
            <a:lvl7pPr marL="914400" fontAlgn="base">
              <a:spcBef>
                <a:spcPct val="0"/>
              </a:spcBef>
              <a:spcAft>
                <a:spcPct val="0"/>
              </a:spcAft>
              <a:tabLst>
                <a:tab pos="444500" algn="r"/>
                <a:tab pos="541338" algn="l"/>
              </a:tabLst>
              <a:defRPr sz="2000">
                <a:solidFill>
                  <a:srgbClr val="003D8D"/>
                </a:solidFill>
                <a:latin typeface="Arial" panose="020B0604020202020204" pitchFamily="34" charset="0"/>
              </a:defRPr>
            </a:lvl7pPr>
            <a:lvl8pPr marL="1371600" fontAlgn="base">
              <a:spcBef>
                <a:spcPct val="0"/>
              </a:spcBef>
              <a:spcAft>
                <a:spcPct val="0"/>
              </a:spcAft>
              <a:tabLst>
                <a:tab pos="444500" algn="r"/>
                <a:tab pos="541338" algn="l"/>
              </a:tabLst>
              <a:defRPr sz="2000">
                <a:solidFill>
                  <a:srgbClr val="003D8D"/>
                </a:solidFill>
                <a:latin typeface="Arial" panose="020B0604020202020204" pitchFamily="34" charset="0"/>
              </a:defRPr>
            </a:lvl8pPr>
            <a:lvl9pPr marL="1828800" fontAlgn="base">
              <a:spcBef>
                <a:spcPct val="0"/>
              </a:spcBef>
              <a:spcAft>
                <a:spcPct val="0"/>
              </a:spcAft>
              <a:tabLst>
                <a:tab pos="444500" algn="r"/>
                <a:tab pos="541338" algn="l"/>
              </a:tabLst>
              <a:defRPr sz="2000">
                <a:solidFill>
                  <a:srgbClr val="003D8D"/>
                </a:solidFill>
                <a:latin typeface="Arial" panose="020B0604020202020204" pitchFamily="34" charset="0"/>
              </a:defRPr>
            </a:lvl9pPr>
          </a:lstStyle>
          <a:p>
            <a:pPr fontAlgn="base">
              <a:spcBef>
                <a:spcPct val="0"/>
              </a:spcBef>
              <a:spcAft>
                <a:spcPct val="0"/>
              </a:spcAft>
              <a:defRPr/>
            </a:pPr>
            <a:endParaRPr lang="de-DE" altLang="de-DE" smtClean="0"/>
          </a:p>
        </p:txBody>
      </p:sp>
      <p:pic>
        <p:nvPicPr>
          <p:cNvPr id="7" name="Picture 17" descr="Logo KJPP PP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22473"/>
            <a:ext cx="3167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66086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68527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Tree>
    <p:extLst>
      <p:ext uri="{BB962C8B-B14F-4D97-AF65-F5344CB8AC3E}">
        <p14:creationId xmlns:p14="http://schemas.microsoft.com/office/powerpoint/2010/main" val="125249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2348880"/>
            <a:ext cx="4038600" cy="3777283"/>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2348880"/>
            <a:ext cx="4038600" cy="3777283"/>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itel 1"/>
          <p:cNvSpPr>
            <a:spLocks noGrp="1"/>
          </p:cNvSpPr>
          <p:nvPr>
            <p:ph type="title"/>
          </p:nvPr>
        </p:nvSpPr>
        <p:spPr>
          <a:xfrm>
            <a:off x="467544" y="1628800"/>
            <a:ext cx="8229600" cy="504056"/>
          </a:xfrm>
          <a:prstGeom prst="rect">
            <a:avLst/>
          </a:prstGeom>
        </p:spPr>
        <p:txBody>
          <a:bodyPr/>
          <a:lstStyle>
            <a:lvl1pPr>
              <a:defRPr b="1">
                <a:solidFill>
                  <a:schemeClr val="tx1"/>
                </a:solidFill>
              </a:defRPr>
            </a:lvl1pPr>
          </a:lstStyle>
          <a:p>
            <a:r>
              <a:rPr lang="de-DE" smtClean="0"/>
              <a:t>Titelmasterformat durch Klicken bearbeiten</a:t>
            </a:r>
            <a:endParaRPr lang="de-DE" dirty="0"/>
          </a:p>
        </p:txBody>
      </p:sp>
      <p:sp>
        <p:nvSpPr>
          <p:cNvPr id="5"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a:defRPr/>
            </a:pPr>
            <a:fld id="{289D5F27-E290-4C8B-B208-4DE27F1FD337}" type="slidenum">
              <a:rPr lang="de-DE"/>
              <a:pPr>
                <a:defRPr/>
              </a:pPr>
              <a:t>‹Nr.›</a:t>
            </a:fld>
            <a:endParaRPr lang="de-DE" dirty="0"/>
          </a:p>
        </p:txBody>
      </p:sp>
      <p:sp>
        <p:nvSpPr>
          <p:cNvPr id="7"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a:defRPr/>
            </a:pPr>
            <a:r>
              <a:rPr lang="de-DE" smtClean="0"/>
              <a:t>Forschungsvorhaben: Schutz von Kindern und Jugendlichen im deutschen organisierten Sport</a:t>
            </a:r>
            <a:endParaRPr lang="de-DE" dirty="0"/>
          </a:p>
        </p:txBody>
      </p:sp>
      <p:sp>
        <p:nvSpPr>
          <p:cNvPr id="8" name="Datumsplatzhalter 3"/>
          <p:cNvSpPr>
            <a:spLocks noGrp="1"/>
          </p:cNvSpPr>
          <p:nvPr>
            <p:ph type="dt" sz="half" idx="12"/>
          </p:nvPr>
        </p:nvSpPr>
        <p:spPr>
          <a:xfrm>
            <a:off x="206375" y="6553200"/>
            <a:ext cx="1052513" cy="304800"/>
          </a:xfrm>
          <a:prstGeom prst="rect">
            <a:avLst/>
          </a:prstGeom>
        </p:spPr>
        <p:txBody>
          <a:bodyPr/>
          <a:lstStyle>
            <a:lvl1pPr>
              <a:defRPr/>
            </a:lvl1pPr>
          </a:lstStyle>
          <a:p>
            <a:pPr>
              <a:defRPr/>
            </a:pPr>
            <a:fld id="{03368E1D-11C0-4CF4-B815-7225A0528CD6}" type="datetime1">
              <a:rPr lang="de-DE" smtClean="0"/>
              <a:pPr>
                <a:defRPr/>
              </a:pPr>
              <a:t>09.11.2020</a:t>
            </a:fld>
            <a:endParaRPr lang="de-DE" dirty="0"/>
          </a:p>
        </p:txBody>
      </p:sp>
    </p:spTree>
    <p:extLst>
      <p:ext uri="{BB962C8B-B14F-4D97-AF65-F5344CB8AC3E}">
        <p14:creationId xmlns:p14="http://schemas.microsoft.com/office/powerpoint/2010/main" val="148616138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258888" y="1125538"/>
            <a:ext cx="3271837" cy="5173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3125" y="1125538"/>
            <a:ext cx="3273425" cy="5173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6542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1309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787288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522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2413877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2270621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84972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83325" y="404813"/>
            <a:ext cx="1673225" cy="58943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258888" y="404813"/>
            <a:ext cx="4872037" cy="58943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52590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12" descr="Ambulanz 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0"/>
            <a:ext cx="39243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1187450" y="6021388"/>
            <a:ext cx="31067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lnSpc>
                <a:spcPct val="105000"/>
              </a:lnSpc>
              <a:spcBef>
                <a:spcPct val="35000"/>
              </a:spcBef>
              <a:tabLst>
                <a:tab pos="266700" algn="r"/>
                <a:tab pos="361950" algn="l"/>
                <a:tab pos="1257300" algn="l"/>
              </a:tabLst>
              <a:defRPr>
                <a:solidFill>
                  <a:schemeClr val="tx1"/>
                </a:solidFill>
                <a:latin typeface="Arial" panose="020B0604020202020204" pitchFamily="34" charset="0"/>
              </a:defRPr>
            </a:lvl1pPr>
            <a:lvl2pPr marL="179388" algn="ctr">
              <a:lnSpc>
                <a:spcPct val="105000"/>
              </a:lnSpc>
              <a:spcBef>
                <a:spcPct val="35000"/>
              </a:spcBef>
              <a:tabLst>
                <a:tab pos="266700" algn="r"/>
                <a:tab pos="361950" algn="l"/>
                <a:tab pos="1257300" algn="l"/>
              </a:tabLst>
              <a:defRPr>
                <a:solidFill>
                  <a:schemeClr val="tx1"/>
                </a:solidFill>
                <a:latin typeface="Arial" panose="020B0604020202020204" pitchFamily="34" charset="0"/>
              </a:defRPr>
            </a:lvl2pPr>
            <a:lvl3pPr marL="544513" algn="ctr">
              <a:lnSpc>
                <a:spcPct val="105000"/>
              </a:lnSpc>
              <a:spcBef>
                <a:spcPct val="35000"/>
              </a:spcBef>
              <a:buFont typeface="Arial" panose="020B0604020202020204" pitchFamily="34" charset="0"/>
              <a:tabLst>
                <a:tab pos="266700" algn="r"/>
                <a:tab pos="361950" algn="l"/>
                <a:tab pos="1257300" algn="l"/>
              </a:tabLst>
              <a:defRPr sz="1600">
                <a:solidFill>
                  <a:schemeClr val="tx1"/>
                </a:solidFill>
                <a:latin typeface="Arial" panose="020B0604020202020204" pitchFamily="34" charset="0"/>
              </a:defRPr>
            </a:lvl3pPr>
            <a:lvl4pPr marL="898525" algn="ctr">
              <a:lnSpc>
                <a:spcPct val="105000"/>
              </a:lnSpc>
              <a:spcBef>
                <a:spcPct val="35000"/>
              </a:spcBef>
              <a:tabLst>
                <a:tab pos="266700" algn="r"/>
                <a:tab pos="361950" algn="l"/>
                <a:tab pos="1257300" algn="l"/>
              </a:tabLst>
              <a:defRPr sz="1600">
                <a:solidFill>
                  <a:schemeClr val="tx1"/>
                </a:solidFill>
                <a:latin typeface="Arial" panose="020B0604020202020204" pitchFamily="34" charset="0"/>
              </a:defRPr>
            </a:lvl4pPr>
            <a:lvl5pPr marL="1252538" algn="ctr">
              <a:lnSpc>
                <a:spcPct val="105000"/>
              </a:lnSpc>
              <a:spcBef>
                <a:spcPct val="35000"/>
              </a:spcBef>
              <a:tabLst>
                <a:tab pos="266700" algn="r"/>
                <a:tab pos="361950" algn="l"/>
                <a:tab pos="1257300" algn="l"/>
              </a:tabLst>
              <a:defRPr sz="1600">
                <a:solidFill>
                  <a:schemeClr val="tx1"/>
                </a:solidFill>
                <a:latin typeface="Arial" panose="020B0604020202020204" pitchFamily="34" charset="0"/>
              </a:defRPr>
            </a:lvl5pPr>
            <a:lvl6pPr marL="17097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6pPr>
            <a:lvl7pPr marL="21669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7pPr>
            <a:lvl8pPr marL="26241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8pPr>
            <a:lvl9pPr marL="30813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9pPr>
          </a:lstStyle>
          <a:p>
            <a:pPr fontAlgn="base">
              <a:spcAft>
                <a:spcPct val="0"/>
              </a:spcAft>
              <a:defRPr/>
            </a:pPr>
            <a:endParaRPr lang="de-DE" altLang="de-DE" smtClean="0">
              <a:solidFill>
                <a:srgbClr val="000000"/>
              </a:solidFill>
            </a:endParaRPr>
          </a:p>
        </p:txBody>
      </p:sp>
      <p:sp>
        <p:nvSpPr>
          <p:cNvPr id="4" name="Rectangle 14"/>
          <p:cNvSpPr>
            <a:spLocks noChangeArrowheads="1"/>
          </p:cNvSpPr>
          <p:nvPr/>
        </p:nvSpPr>
        <p:spPr bwMode="auto">
          <a:xfrm>
            <a:off x="0" y="5805488"/>
            <a:ext cx="9144000" cy="1052512"/>
          </a:xfrm>
          <a:prstGeom prst="rect">
            <a:avLst/>
          </a:prstGeom>
          <a:solidFill>
            <a:srgbClr val="1B5F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pic>
        <p:nvPicPr>
          <p:cNvPr id="5" name="Picture 15" descr="Logo blaugrundig breit 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57850"/>
            <a:ext cx="6592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a:spLocks noChangeArrowheads="1"/>
          </p:cNvSpPr>
          <p:nvPr/>
        </p:nvSpPr>
        <p:spPr bwMode="auto">
          <a:xfrm>
            <a:off x="5508625" y="260350"/>
            <a:ext cx="2962275"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444500" algn="r"/>
                <a:tab pos="541338" algn="l"/>
              </a:tabLst>
              <a:defRPr sz="2000">
                <a:solidFill>
                  <a:srgbClr val="003D8D"/>
                </a:solidFill>
                <a:latin typeface="Arial" panose="020B0604020202020204" pitchFamily="34" charset="0"/>
              </a:defRPr>
            </a:lvl1pPr>
            <a:lvl2pPr>
              <a:tabLst>
                <a:tab pos="444500" algn="r"/>
                <a:tab pos="541338" algn="l"/>
              </a:tabLst>
              <a:defRPr sz="2000">
                <a:solidFill>
                  <a:srgbClr val="003D8D"/>
                </a:solidFill>
                <a:latin typeface="Arial" panose="020B0604020202020204" pitchFamily="34" charset="0"/>
              </a:defRPr>
            </a:lvl2pPr>
            <a:lvl3pPr>
              <a:tabLst>
                <a:tab pos="444500" algn="r"/>
                <a:tab pos="541338" algn="l"/>
              </a:tabLst>
              <a:defRPr sz="2000">
                <a:solidFill>
                  <a:srgbClr val="003D8D"/>
                </a:solidFill>
                <a:latin typeface="Arial" panose="020B0604020202020204" pitchFamily="34" charset="0"/>
              </a:defRPr>
            </a:lvl3pPr>
            <a:lvl4pPr>
              <a:tabLst>
                <a:tab pos="444500" algn="r"/>
                <a:tab pos="541338" algn="l"/>
              </a:tabLst>
              <a:defRPr sz="2000">
                <a:solidFill>
                  <a:srgbClr val="003D8D"/>
                </a:solidFill>
                <a:latin typeface="Arial" panose="020B0604020202020204" pitchFamily="34" charset="0"/>
              </a:defRPr>
            </a:lvl4pPr>
            <a:lvl5pPr>
              <a:tabLst>
                <a:tab pos="444500" algn="r"/>
                <a:tab pos="541338" algn="l"/>
              </a:tabLst>
              <a:defRPr sz="2000">
                <a:solidFill>
                  <a:srgbClr val="003D8D"/>
                </a:solidFill>
                <a:latin typeface="Arial" panose="020B0604020202020204" pitchFamily="34" charset="0"/>
              </a:defRPr>
            </a:lvl5pPr>
            <a:lvl6pPr marL="457200" fontAlgn="base">
              <a:spcBef>
                <a:spcPct val="0"/>
              </a:spcBef>
              <a:spcAft>
                <a:spcPct val="0"/>
              </a:spcAft>
              <a:tabLst>
                <a:tab pos="444500" algn="r"/>
                <a:tab pos="541338" algn="l"/>
              </a:tabLst>
              <a:defRPr sz="2000">
                <a:solidFill>
                  <a:srgbClr val="003D8D"/>
                </a:solidFill>
                <a:latin typeface="Arial" panose="020B0604020202020204" pitchFamily="34" charset="0"/>
              </a:defRPr>
            </a:lvl6pPr>
            <a:lvl7pPr marL="914400" fontAlgn="base">
              <a:spcBef>
                <a:spcPct val="0"/>
              </a:spcBef>
              <a:spcAft>
                <a:spcPct val="0"/>
              </a:spcAft>
              <a:tabLst>
                <a:tab pos="444500" algn="r"/>
                <a:tab pos="541338" algn="l"/>
              </a:tabLst>
              <a:defRPr sz="2000">
                <a:solidFill>
                  <a:srgbClr val="003D8D"/>
                </a:solidFill>
                <a:latin typeface="Arial" panose="020B0604020202020204" pitchFamily="34" charset="0"/>
              </a:defRPr>
            </a:lvl7pPr>
            <a:lvl8pPr marL="1371600" fontAlgn="base">
              <a:spcBef>
                <a:spcPct val="0"/>
              </a:spcBef>
              <a:spcAft>
                <a:spcPct val="0"/>
              </a:spcAft>
              <a:tabLst>
                <a:tab pos="444500" algn="r"/>
                <a:tab pos="541338" algn="l"/>
              </a:tabLst>
              <a:defRPr sz="2000">
                <a:solidFill>
                  <a:srgbClr val="003D8D"/>
                </a:solidFill>
                <a:latin typeface="Arial" panose="020B0604020202020204" pitchFamily="34" charset="0"/>
              </a:defRPr>
            </a:lvl8pPr>
            <a:lvl9pPr marL="1828800" fontAlgn="base">
              <a:spcBef>
                <a:spcPct val="0"/>
              </a:spcBef>
              <a:spcAft>
                <a:spcPct val="0"/>
              </a:spcAft>
              <a:tabLst>
                <a:tab pos="444500" algn="r"/>
                <a:tab pos="541338" algn="l"/>
              </a:tabLst>
              <a:defRPr sz="2000">
                <a:solidFill>
                  <a:srgbClr val="003D8D"/>
                </a:solidFill>
                <a:latin typeface="Arial" panose="020B0604020202020204" pitchFamily="34" charset="0"/>
              </a:defRPr>
            </a:lvl9pPr>
          </a:lstStyle>
          <a:p>
            <a:pPr fontAlgn="base">
              <a:spcBef>
                <a:spcPct val="0"/>
              </a:spcBef>
              <a:spcAft>
                <a:spcPct val="0"/>
              </a:spcAft>
              <a:defRPr/>
            </a:pPr>
            <a:endParaRPr lang="de-DE" altLang="de-DE" smtClean="0"/>
          </a:p>
        </p:txBody>
      </p:sp>
      <p:pic>
        <p:nvPicPr>
          <p:cNvPr id="7" name="Picture 17" descr="Logo KJPP PP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22473"/>
            <a:ext cx="3167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22951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6865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258888" y="404813"/>
            <a:ext cx="6697662" cy="4318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1258888" y="1125538"/>
            <a:ext cx="6697662" cy="517366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954598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Tree>
    <p:extLst>
      <p:ext uri="{BB962C8B-B14F-4D97-AF65-F5344CB8AC3E}">
        <p14:creationId xmlns:p14="http://schemas.microsoft.com/office/powerpoint/2010/main" val="4155351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258888" y="1125538"/>
            <a:ext cx="3271837" cy="5173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3125" y="1125538"/>
            <a:ext cx="3273425" cy="5173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2909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97412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562537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423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2833139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182059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77942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83325" y="404813"/>
            <a:ext cx="1673225" cy="58943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258888" y="404813"/>
            <a:ext cx="4872037" cy="58943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38930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12" descr="Ambulanz 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0"/>
            <a:ext cx="39243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1187450" y="6021388"/>
            <a:ext cx="31067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lnSpc>
                <a:spcPct val="105000"/>
              </a:lnSpc>
              <a:spcBef>
                <a:spcPct val="35000"/>
              </a:spcBef>
              <a:tabLst>
                <a:tab pos="266700" algn="r"/>
                <a:tab pos="361950" algn="l"/>
                <a:tab pos="1257300" algn="l"/>
              </a:tabLst>
              <a:defRPr>
                <a:solidFill>
                  <a:schemeClr val="tx1"/>
                </a:solidFill>
                <a:latin typeface="Arial" panose="020B0604020202020204" pitchFamily="34" charset="0"/>
              </a:defRPr>
            </a:lvl1pPr>
            <a:lvl2pPr marL="179388" algn="ctr">
              <a:lnSpc>
                <a:spcPct val="105000"/>
              </a:lnSpc>
              <a:spcBef>
                <a:spcPct val="35000"/>
              </a:spcBef>
              <a:tabLst>
                <a:tab pos="266700" algn="r"/>
                <a:tab pos="361950" algn="l"/>
                <a:tab pos="1257300" algn="l"/>
              </a:tabLst>
              <a:defRPr>
                <a:solidFill>
                  <a:schemeClr val="tx1"/>
                </a:solidFill>
                <a:latin typeface="Arial" panose="020B0604020202020204" pitchFamily="34" charset="0"/>
              </a:defRPr>
            </a:lvl2pPr>
            <a:lvl3pPr marL="544513" algn="ctr">
              <a:lnSpc>
                <a:spcPct val="105000"/>
              </a:lnSpc>
              <a:spcBef>
                <a:spcPct val="35000"/>
              </a:spcBef>
              <a:buFont typeface="Arial" panose="020B0604020202020204" pitchFamily="34" charset="0"/>
              <a:tabLst>
                <a:tab pos="266700" algn="r"/>
                <a:tab pos="361950" algn="l"/>
                <a:tab pos="1257300" algn="l"/>
              </a:tabLst>
              <a:defRPr sz="1600">
                <a:solidFill>
                  <a:schemeClr val="tx1"/>
                </a:solidFill>
                <a:latin typeface="Arial" panose="020B0604020202020204" pitchFamily="34" charset="0"/>
              </a:defRPr>
            </a:lvl3pPr>
            <a:lvl4pPr marL="898525" algn="ctr">
              <a:lnSpc>
                <a:spcPct val="105000"/>
              </a:lnSpc>
              <a:spcBef>
                <a:spcPct val="35000"/>
              </a:spcBef>
              <a:tabLst>
                <a:tab pos="266700" algn="r"/>
                <a:tab pos="361950" algn="l"/>
                <a:tab pos="1257300" algn="l"/>
              </a:tabLst>
              <a:defRPr sz="1600">
                <a:solidFill>
                  <a:schemeClr val="tx1"/>
                </a:solidFill>
                <a:latin typeface="Arial" panose="020B0604020202020204" pitchFamily="34" charset="0"/>
              </a:defRPr>
            </a:lvl4pPr>
            <a:lvl5pPr marL="1252538" algn="ctr">
              <a:lnSpc>
                <a:spcPct val="105000"/>
              </a:lnSpc>
              <a:spcBef>
                <a:spcPct val="35000"/>
              </a:spcBef>
              <a:tabLst>
                <a:tab pos="266700" algn="r"/>
                <a:tab pos="361950" algn="l"/>
                <a:tab pos="1257300" algn="l"/>
              </a:tabLst>
              <a:defRPr sz="1600">
                <a:solidFill>
                  <a:schemeClr val="tx1"/>
                </a:solidFill>
                <a:latin typeface="Arial" panose="020B0604020202020204" pitchFamily="34" charset="0"/>
              </a:defRPr>
            </a:lvl5pPr>
            <a:lvl6pPr marL="17097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6pPr>
            <a:lvl7pPr marL="21669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7pPr>
            <a:lvl8pPr marL="26241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8pPr>
            <a:lvl9pPr marL="30813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9pPr>
          </a:lstStyle>
          <a:p>
            <a:pPr fontAlgn="base">
              <a:spcAft>
                <a:spcPct val="0"/>
              </a:spcAft>
              <a:defRPr/>
            </a:pPr>
            <a:endParaRPr lang="de-DE" altLang="de-DE" smtClean="0">
              <a:solidFill>
                <a:srgbClr val="000000"/>
              </a:solidFill>
            </a:endParaRPr>
          </a:p>
        </p:txBody>
      </p:sp>
      <p:sp>
        <p:nvSpPr>
          <p:cNvPr id="4" name="Rectangle 14"/>
          <p:cNvSpPr>
            <a:spLocks noChangeArrowheads="1"/>
          </p:cNvSpPr>
          <p:nvPr/>
        </p:nvSpPr>
        <p:spPr bwMode="auto">
          <a:xfrm>
            <a:off x="0" y="5805488"/>
            <a:ext cx="9144000" cy="1052512"/>
          </a:xfrm>
          <a:prstGeom prst="rect">
            <a:avLst/>
          </a:prstGeom>
          <a:solidFill>
            <a:srgbClr val="1B5F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pic>
        <p:nvPicPr>
          <p:cNvPr id="5" name="Picture 15" descr="Logo blaugrundig breit 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57850"/>
            <a:ext cx="6592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a:spLocks noChangeArrowheads="1"/>
          </p:cNvSpPr>
          <p:nvPr/>
        </p:nvSpPr>
        <p:spPr bwMode="auto">
          <a:xfrm>
            <a:off x="5508625" y="260350"/>
            <a:ext cx="2962275"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444500" algn="r"/>
                <a:tab pos="541338" algn="l"/>
              </a:tabLst>
              <a:defRPr sz="2000">
                <a:solidFill>
                  <a:srgbClr val="003D8D"/>
                </a:solidFill>
                <a:latin typeface="Arial" panose="020B0604020202020204" pitchFamily="34" charset="0"/>
              </a:defRPr>
            </a:lvl1pPr>
            <a:lvl2pPr>
              <a:tabLst>
                <a:tab pos="444500" algn="r"/>
                <a:tab pos="541338" algn="l"/>
              </a:tabLst>
              <a:defRPr sz="2000">
                <a:solidFill>
                  <a:srgbClr val="003D8D"/>
                </a:solidFill>
                <a:latin typeface="Arial" panose="020B0604020202020204" pitchFamily="34" charset="0"/>
              </a:defRPr>
            </a:lvl2pPr>
            <a:lvl3pPr>
              <a:tabLst>
                <a:tab pos="444500" algn="r"/>
                <a:tab pos="541338" algn="l"/>
              </a:tabLst>
              <a:defRPr sz="2000">
                <a:solidFill>
                  <a:srgbClr val="003D8D"/>
                </a:solidFill>
                <a:latin typeface="Arial" panose="020B0604020202020204" pitchFamily="34" charset="0"/>
              </a:defRPr>
            </a:lvl3pPr>
            <a:lvl4pPr>
              <a:tabLst>
                <a:tab pos="444500" algn="r"/>
                <a:tab pos="541338" algn="l"/>
              </a:tabLst>
              <a:defRPr sz="2000">
                <a:solidFill>
                  <a:srgbClr val="003D8D"/>
                </a:solidFill>
                <a:latin typeface="Arial" panose="020B0604020202020204" pitchFamily="34" charset="0"/>
              </a:defRPr>
            </a:lvl4pPr>
            <a:lvl5pPr>
              <a:tabLst>
                <a:tab pos="444500" algn="r"/>
                <a:tab pos="541338" algn="l"/>
              </a:tabLst>
              <a:defRPr sz="2000">
                <a:solidFill>
                  <a:srgbClr val="003D8D"/>
                </a:solidFill>
                <a:latin typeface="Arial" panose="020B0604020202020204" pitchFamily="34" charset="0"/>
              </a:defRPr>
            </a:lvl5pPr>
            <a:lvl6pPr marL="457200" fontAlgn="base">
              <a:spcBef>
                <a:spcPct val="0"/>
              </a:spcBef>
              <a:spcAft>
                <a:spcPct val="0"/>
              </a:spcAft>
              <a:tabLst>
                <a:tab pos="444500" algn="r"/>
                <a:tab pos="541338" algn="l"/>
              </a:tabLst>
              <a:defRPr sz="2000">
                <a:solidFill>
                  <a:srgbClr val="003D8D"/>
                </a:solidFill>
                <a:latin typeface="Arial" panose="020B0604020202020204" pitchFamily="34" charset="0"/>
              </a:defRPr>
            </a:lvl6pPr>
            <a:lvl7pPr marL="914400" fontAlgn="base">
              <a:spcBef>
                <a:spcPct val="0"/>
              </a:spcBef>
              <a:spcAft>
                <a:spcPct val="0"/>
              </a:spcAft>
              <a:tabLst>
                <a:tab pos="444500" algn="r"/>
                <a:tab pos="541338" algn="l"/>
              </a:tabLst>
              <a:defRPr sz="2000">
                <a:solidFill>
                  <a:srgbClr val="003D8D"/>
                </a:solidFill>
                <a:latin typeface="Arial" panose="020B0604020202020204" pitchFamily="34" charset="0"/>
              </a:defRPr>
            </a:lvl7pPr>
            <a:lvl8pPr marL="1371600" fontAlgn="base">
              <a:spcBef>
                <a:spcPct val="0"/>
              </a:spcBef>
              <a:spcAft>
                <a:spcPct val="0"/>
              </a:spcAft>
              <a:tabLst>
                <a:tab pos="444500" algn="r"/>
                <a:tab pos="541338" algn="l"/>
              </a:tabLst>
              <a:defRPr sz="2000">
                <a:solidFill>
                  <a:srgbClr val="003D8D"/>
                </a:solidFill>
                <a:latin typeface="Arial" panose="020B0604020202020204" pitchFamily="34" charset="0"/>
              </a:defRPr>
            </a:lvl8pPr>
            <a:lvl9pPr marL="1828800" fontAlgn="base">
              <a:spcBef>
                <a:spcPct val="0"/>
              </a:spcBef>
              <a:spcAft>
                <a:spcPct val="0"/>
              </a:spcAft>
              <a:tabLst>
                <a:tab pos="444500" algn="r"/>
                <a:tab pos="541338" algn="l"/>
              </a:tabLst>
              <a:defRPr sz="2000">
                <a:solidFill>
                  <a:srgbClr val="003D8D"/>
                </a:solidFill>
                <a:latin typeface="Arial" panose="020B0604020202020204" pitchFamily="34" charset="0"/>
              </a:defRPr>
            </a:lvl9pPr>
          </a:lstStyle>
          <a:p>
            <a:pPr fontAlgn="base">
              <a:spcBef>
                <a:spcPct val="0"/>
              </a:spcBef>
              <a:spcAft>
                <a:spcPct val="0"/>
              </a:spcAft>
              <a:defRPr/>
            </a:pPr>
            <a:endParaRPr lang="de-DE" altLang="de-DE" smtClean="0"/>
          </a:p>
        </p:txBody>
      </p:sp>
      <p:pic>
        <p:nvPicPr>
          <p:cNvPr id="7" name="Picture 17" descr="Logo KJPP PP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22473"/>
            <a:ext cx="3167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0792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258888" y="404813"/>
            <a:ext cx="6697662" cy="4318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258888" y="1125538"/>
            <a:ext cx="3271837" cy="517366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83125" y="1125538"/>
            <a:ext cx="3273425" cy="2509837"/>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3125" y="3787775"/>
            <a:ext cx="3273425" cy="25114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1212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95459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Tree>
    <p:extLst>
      <p:ext uri="{BB962C8B-B14F-4D97-AF65-F5344CB8AC3E}">
        <p14:creationId xmlns:p14="http://schemas.microsoft.com/office/powerpoint/2010/main" val="4175306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258888" y="1125538"/>
            <a:ext cx="3271837" cy="5173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3125" y="1125538"/>
            <a:ext cx="3273425" cy="5173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10741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6974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930957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38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3482551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Tree>
    <p:extLst>
      <p:ext uri="{BB962C8B-B14F-4D97-AF65-F5344CB8AC3E}">
        <p14:creationId xmlns:p14="http://schemas.microsoft.com/office/powerpoint/2010/main" val="1119976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62145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83325" y="404813"/>
            <a:ext cx="1673225" cy="58943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258888" y="404813"/>
            <a:ext cx="4872037" cy="58943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8856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7D51260A-6561-460A-B929-D0226E3B621C}"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3"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endParaRPr lang="de-DE" sz="2400" dirty="0">
              <a:solidFill>
                <a:srgbClr val="000000"/>
              </a:solidFill>
            </a:endParaRPr>
          </a:p>
        </p:txBody>
      </p:sp>
      <p:sp>
        <p:nvSpPr>
          <p:cNvPr id="4"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5C4FCB2F-34E6-49D7-9217-2123A9D7871A}"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118440068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258888" y="404813"/>
            <a:ext cx="6697662" cy="431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258888" y="1125538"/>
            <a:ext cx="3271837" cy="5173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83125" y="1125538"/>
            <a:ext cx="3273425" cy="25098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3125" y="3787775"/>
            <a:ext cx="3273425" cy="25114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14286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2348880"/>
            <a:ext cx="8219256" cy="3777283"/>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itel 1"/>
          <p:cNvSpPr>
            <a:spLocks noGrp="1"/>
          </p:cNvSpPr>
          <p:nvPr>
            <p:ph type="title"/>
          </p:nvPr>
        </p:nvSpPr>
        <p:spPr>
          <a:xfrm>
            <a:off x="467544" y="1628800"/>
            <a:ext cx="8229600" cy="504056"/>
          </a:xfrm>
          <a:prstGeom prst="rect">
            <a:avLst/>
          </a:prstGeom>
        </p:spPr>
        <p:txBody>
          <a:bodyPr/>
          <a:lstStyle>
            <a:lvl1pPr>
              <a:defRPr b="1">
                <a:solidFill>
                  <a:schemeClr val="tx1"/>
                </a:solidFill>
              </a:defRPr>
            </a:lvl1pPr>
          </a:lstStyle>
          <a:p>
            <a:r>
              <a:rPr lang="de-DE" smtClean="0"/>
              <a:t>Titelmasterformat durch Klicken bearbeiten</a:t>
            </a:r>
            <a:endParaRPr lang="de-DE" dirty="0"/>
          </a:p>
        </p:txBody>
      </p:sp>
      <p:sp>
        <p:nvSpPr>
          <p:cNvPr id="4"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7E0726F1-0FA4-4220-AD9A-C514CCB9C8BB}"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5"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r>
              <a:rPr lang="de-DE" sz="2400" smtClean="0">
                <a:solidFill>
                  <a:srgbClr val="000000"/>
                </a:solidFill>
              </a:rPr>
              <a:t>Forschungsvorhaben: Schutz von Kindern und Jugendlichen im deutschen organisierten Sport</a:t>
            </a:r>
            <a:endParaRPr lang="de-DE" sz="2400" dirty="0">
              <a:solidFill>
                <a:srgbClr val="000000"/>
              </a:solidFill>
            </a:endParaRPr>
          </a:p>
        </p:txBody>
      </p:sp>
      <p:sp>
        <p:nvSpPr>
          <p:cNvPr id="7"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E01BB278-E0D6-4CC1-A35C-4572850CBDB5}"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426753286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2348880"/>
            <a:ext cx="4038600" cy="3777283"/>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2348880"/>
            <a:ext cx="4038600" cy="3777283"/>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itel 1"/>
          <p:cNvSpPr>
            <a:spLocks noGrp="1"/>
          </p:cNvSpPr>
          <p:nvPr>
            <p:ph type="title"/>
          </p:nvPr>
        </p:nvSpPr>
        <p:spPr>
          <a:xfrm>
            <a:off x="467544" y="1628800"/>
            <a:ext cx="8229600" cy="504056"/>
          </a:xfrm>
          <a:prstGeom prst="rect">
            <a:avLst/>
          </a:prstGeom>
        </p:spPr>
        <p:txBody>
          <a:bodyPr/>
          <a:lstStyle>
            <a:lvl1pPr>
              <a:defRPr b="1">
                <a:solidFill>
                  <a:schemeClr val="tx1"/>
                </a:solidFill>
              </a:defRPr>
            </a:lvl1pPr>
          </a:lstStyle>
          <a:p>
            <a:r>
              <a:rPr lang="de-DE" smtClean="0"/>
              <a:t>Titelmasterformat durch Klicken bearbeiten</a:t>
            </a:r>
            <a:endParaRPr lang="de-DE" dirty="0"/>
          </a:p>
        </p:txBody>
      </p:sp>
      <p:sp>
        <p:nvSpPr>
          <p:cNvPr id="5"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289D5F27-E290-4C8B-B208-4DE27F1FD337}"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7"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r>
              <a:rPr lang="de-DE" sz="2400" smtClean="0">
                <a:solidFill>
                  <a:srgbClr val="000000"/>
                </a:solidFill>
              </a:rPr>
              <a:t>Forschungsvorhaben: Schutz von Kindern und Jugendlichen im deutschen organisierten Sport</a:t>
            </a:r>
            <a:endParaRPr lang="de-DE" sz="2400" dirty="0">
              <a:solidFill>
                <a:srgbClr val="000000"/>
              </a:solidFill>
            </a:endParaRPr>
          </a:p>
        </p:txBody>
      </p:sp>
      <p:sp>
        <p:nvSpPr>
          <p:cNvPr id="8"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03368E1D-11C0-4CF4-B815-7225A0528CD6}"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170202614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1628800"/>
            <a:ext cx="8229600" cy="504056"/>
          </a:xfrm>
          <a:prstGeom prst="rect">
            <a:avLst/>
          </a:prstGeom>
        </p:spPr>
        <p:txBody>
          <a:bodyPr/>
          <a:lstStyle>
            <a:lvl1pPr>
              <a:defRPr b="1">
                <a:solidFill>
                  <a:schemeClr val="tx1"/>
                </a:solidFill>
                <a:latin typeface="Arial" pitchFamily="34" charset="0"/>
                <a:cs typeface="Arial" pitchFamily="34" charset="0"/>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2348880"/>
            <a:ext cx="4040188" cy="360040"/>
          </a:xfrm>
          <a:prstGeom prst="rect">
            <a:avLst/>
          </a:prstGeom>
        </p:spPr>
        <p:txBody>
          <a:bodyPr anchor="b"/>
          <a:lstStyle>
            <a:lvl1pPr marL="0" indent="0">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457200" y="2708919"/>
            <a:ext cx="4040188" cy="3417243"/>
          </a:xfrm>
          <a:prstGeom prst="rect">
            <a:avLst/>
          </a:prstGeom>
        </p:spPr>
        <p:txBody>
          <a:bodyPr/>
          <a:lstStyle>
            <a:lvl1pPr>
              <a:defRPr sz="18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2348881"/>
            <a:ext cx="4041775" cy="360039"/>
          </a:xfrm>
          <a:prstGeom prst="rect">
            <a:avLst/>
          </a:prstGeom>
        </p:spPr>
        <p:txBody>
          <a:bodyPr anchor="b"/>
          <a:lstStyle>
            <a:lvl1pPr marL="0" indent="0">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708920"/>
            <a:ext cx="4041775" cy="3417242"/>
          </a:xfrm>
          <a:prstGeom prst="rect">
            <a:avLst/>
          </a:prstGeom>
        </p:spPr>
        <p:txBody>
          <a:bodyPr/>
          <a:lstStyle>
            <a:lvl1pPr>
              <a:defRPr sz="18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1D2D2B39-9EB6-4825-A78B-6D0C35AFAE0E}"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8"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r>
              <a:rPr lang="de-DE" sz="2400" smtClean="0">
                <a:solidFill>
                  <a:srgbClr val="000000"/>
                </a:solidFill>
              </a:rPr>
              <a:t>Forschungsvorhaben: Schutz von Kindern und Jugendlichen im deutschen organisierten Sport</a:t>
            </a:r>
            <a:endParaRPr lang="de-DE" sz="2400" dirty="0">
              <a:solidFill>
                <a:srgbClr val="000000"/>
              </a:solidFill>
            </a:endParaRPr>
          </a:p>
        </p:txBody>
      </p:sp>
      <p:sp>
        <p:nvSpPr>
          <p:cNvPr id="9"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896E9E81-537A-4705-92AE-29260A544558}"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79722047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618878"/>
            <a:ext cx="3008313" cy="1162050"/>
          </a:xfrm>
          <a:prstGeom prst="rect">
            <a:avLst/>
          </a:prstGeom>
        </p:spPr>
        <p:txBody>
          <a:bodyPr anchor="b"/>
          <a:lstStyle>
            <a:lvl1pPr algn="l">
              <a:defRPr sz="2400" b="1">
                <a:solidFill>
                  <a:schemeClr val="tx1"/>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1628800"/>
            <a:ext cx="5111750" cy="4497363"/>
          </a:xfrm>
          <a:prstGeom prst="rect">
            <a:avLst/>
          </a:prstGeom>
        </p:spPr>
        <p:txBody>
          <a:bodyPr/>
          <a:lstStyle>
            <a:lvl1pPr>
              <a:defRPr sz="18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2780928"/>
            <a:ext cx="3008313" cy="3345235"/>
          </a:xfrm>
          <a:prstGeom prst="rect">
            <a:avLst/>
          </a:prstGeom>
        </p:spPr>
        <p:txBody>
          <a:bodyPr/>
          <a:lstStyle>
            <a:lvl1pPr marL="0" indent="0">
              <a:buNone/>
              <a:defRPr sz="18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46A2753D-5F05-405D-A5DE-F0E91012BCAA}"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6"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r>
              <a:rPr lang="de-DE" sz="2400" smtClean="0">
                <a:solidFill>
                  <a:srgbClr val="000000"/>
                </a:solidFill>
              </a:rPr>
              <a:t>Forschungsvorhaben: Schutz von Kindern und Jugendlichen im deutschen organisierten Sport</a:t>
            </a:r>
            <a:endParaRPr lang="de-DE" sz="2400" dirty="0">
              <a:solidFill>
                <a:srgbClr val="000000"/>
              </a:solidFill>
            </a:endParaRPr>
          </a:p>
        </p:txBody>
      </p:sp>
      <p:sp>
        <p:nvSpPr>
          <p:cNvPr id="7"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389A8272-4B5B-4249-9727-FEAF29843DBA}"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283664542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628800"/>
            <a:ext cx="8229600" cy="504056"/>
          </a:xfrm>
          <a:prstGeom prst="rect">
            <a:avLst/>
          </a:prstGeom>
        </p:spPr>
        <p:txBody>
          <a:bodyPr/>
          <a:lstStyle>
            <a:lvl1pPr>
              <a:defRPr b="1">
                <a:solidFill>
                  <a:schemeClr val="tx1"/>
                </a:solidFill>
                <a:latin typeface="Arial" pitchFamily="34" charset="0"/>
                <a:cs typeface="Arial" pitchFamily="34" charset="0"/>
              </a:defRPr>
            </a:lvl1pPr>
          </a:lstStyle>
          <a:p>
            <a:r>
              <a:rPr lang="de-DE" smtClean="0"/>
              <a:t>Titelmasterformat durch Klicken bearbeiten</a:t>
            </a:r>
            <a:endParaRPr lang="de-DE" dirty="0"/>
          </a:p>
        </p:txBody>
      </p:sp>
      <p:sp>
        <p:nvSpPr>
          <p:cNvPr id="3"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186B5C3D-1547-42FE-B5D3-C1A1DB315828}"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4"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r>
              <a:rPr lang="de-DE" sz="2400" smtClean="0">
                <a:solidFill>
                  <a:srgbClr val="000000"/>
                </a:solidFill>
              </a:rPr>
              <a:t>Forschungsvorhaben: Schutz von Kindern und Jugendlichen im deutschen organisierten Sport</a:t>
            </a:r>
            <a:endParaRPr lang="de-DE" sz="2400" dirty="0">
              <a:solidFill>
                <a:srgbClr val="000000"/>
              </a:solidFill>
            </a:endParaRPr>
          </a:p>
        </p:txBody>
      </p:sp>
      <p:sp>
        <p:nvSpPr>
          <p:cNvPr id="5"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590B6C9D-9142-4319-91A2-07F97C787292}"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7388905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7D51260A-6561-460A-B929-D0226E3B621C}"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3"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endParaRPr lang="de-DE" sz="2400" dirty="0">
              <a:solidFill>
                <a:srgbClr val="000000"/>
              </a:solidFill>
            </a:endParaRPr>
          </a:p>
        </p:txBody>
      </p:sp>
      <p:sp>
        <p:nvSpPr>
          <p:cNvPr id="4"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5C4FCB2F-34E6-49D7-9217-2123A9D7871A}"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402116224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166518"/>
            <a:ext cx="5486400" cy="566738"/>
          </a:xfrm>
          <a:prstGeom prst="rect">
            <a:avLst/>
          </a:prstGeom>
        </p:spPr>
        <p:txBody>
          <a:bodyPr anchor="b"/>
          <a:lstStyle>
            <a:lvl1pPr algn="l">
              <a:defRPr sz="2400" b="1">
                <a:solidFill>
                  <a:schemeClr val="tx1"/>
                </a:solidFill>
                <a:latin typeface="Arial" pitchFamily="34" charset="0"/>
                <a:cs typeface="Arial" pitchFamily="34" charset="0"/>
              </a:defRPr>
            </a:lvl1pPr>
          </a:lstStyle>
          <a:p>
            <a:r>
              <a:rPr lang="de-DE" dirty="0" smtClean="0"/>
              <a:t>Titelmasterformat durch Klicken</a:t>
            </a:r>
            <a:endParaRPr lang="de-DE" dirty="0"/>
          </a:p>
        </p:txBody>
      </p:sp>
      <p:sp>
        <p:nvSpPr>
          <p:cNvPr id="3" name="Bildplatzhalter 2"/>
          <p:cNvSpPr>
            <a:spLocks noGrp="1"/>
          </p:cNvSpPr>
          <p:nvPr>
            <p:ph type="pic" idx="1"/>
          </p:nvPr>
        </p:nvSpPr>
        <p:spPr>
          <a:xfrm>
            <a:off x="1792288" y="1268759"/>
            <a:ext cx="5486400" cy="3888433"/>
          </a:xfrm>
          <a:prstGeom prst="rect">
            <a:avLst/>
          </a:prstGeom>
        </p:spPr>
        <p:txBody>
          <a:bodyPr/>
          <a:lstStyle>
            <a:lvl1pPr marL="0" indent="0">
              <a:buNone/>
              <a:defRPr sz="1800">
                <a:solidFill>
                  <a:schemeClr val="tx1"/>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p>
        </p:txBody>
      </p:sp>
      <p:sp>
        <p:nvSpPr>
          <p:cNvPr id="4" name="Textplatzhalter 3"/>
          <p:cNvSpPr>
            <a:spLocks noGrp="1"/>
          </p:cNvSpPr>
          <p:nvPr>
            <p:ph type="body" sz="half" idx="2"/>
          </p:nvPr>
        </p:nvSpPr>
        <p:spPr>
          <a:xfrm>
            <a:off x="1792288" y="5733256"/>
            <a:ext cx="5486400" cy="438944"/>
          </a:xfrm>
          <a:prstGeom prst="rect">
            <a:avLst/>
          </a:prstGeom>
        </p:spPr>
        <p:txBody>
          <a:bodyPr/>
          <a:lstStyle>
            <a:lvl1pPr marL="0" indent="0">
              <a:buNone/>
              <a:defRPr sz="18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8AE993AB-0CA7-4ECB-8A08-52AE0F4EB46F}"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6"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endParaRPr lang="de-DE" sz="2400" dirty="0">
              <a:solidFill>
                <a:srgbClr val="000000"/>
              </a:solidFill>
            </a:endParaRPr>
          </a:p>
        </p:txBody>
      </p:sp>
      <p:sp>
        <p:nvSpPr>
          <p:cNvPr id="7"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4A491203-481D-45A1-985B-8106C5E5B8F1}"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188548401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hemenfolie">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758404"/>
          </a:xfrm>
          <a:prstGeom prst="rect">
            <a:avLst/>
          </a:prstGeom>
        </p:spPr>
        <p:txBody>
          <a:bodyPr anchor="t"/>
          <a:lstStyle>
            <a:lvl1pPr algn="l">
              <a:defRPr sz="2400" b="1" cap="all">
                <a:solidFill>
                  <a:schemeClr val="tx1"/>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1800">
                <a:solidFill>
                  <a:schemeClr val="tx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 bearbeiten</a:t>
            </a:r>
          </a:p>
        </p:txBody>
      </p:sp>
      <p:sp>
        <p:nvSpPr>
          <p:cNvPr id="4"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1866631D-7E1F-4B07-8AEF-3570612754F9}"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5"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endParaRPr lang="de-DE" sz="2400" dirty="0">
              <a:solidFill>
                <a:srgbClr val="000000"/>
              </a:solidFill>
            </a:endParaRPr>
          </a:p>
        </p:txBody>
      </p:sp>
      <p:sp>
        <p:nvSpPr>
          <p:cNvPr id="6"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714AE658-7BB8-4478-AEF9-DA74B37B22DE}"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409078225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258888" y="404813"/>
            <a:ext cx="6697662" cy="4318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258888" y="1125538"/>
            <a:ext cx="3271837" cy="517366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83125" y="1125538"/>
            <a:ext cx="3273425" cy="2509837"/>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3125" y="3787775"/>
            <a:ext cx="3273425" cy="25114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509648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12" descr="Ambulanz 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9700" y="0"/>
            <a:ext cx="39243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p:nvSpPr>
        <p:spPr bwMode="auto">
          <a:xfrm>
            <a:off x="1187450" y="6021388"/>
            <a:ext cx="31067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lnSpc>
                <a:spcPct val="105000"/>
              </a:lnSpc>
              <a:spcBef>
                <a:spcPct val="35000"/>
              </a:spcBef>
              <a:tabLst>
                <a:tab pos="266700" algn="r"/>
                <a:tab pos="361950" algn="l"/>
                <a:tab pos="1257300" algn="l"/>
              </a:tabLst>
              <a:defRPr>
                <a:solidFill>
                  <a:schemeClr val="tx1"/>
                </a:solidFill>
                <a:latin typeface="Arial" panose="020B0604020202020204" pitchFamily="34" charset="0"/>
              </a:defRPr>
            </a:lvl1pPr>
            <a:lvl2pPr marL="179388" algn="ctr">
              <a:lnSpc>
                <a:spcPct val="105000"/>
              </a:lnSpc>
              <a:spcBef>
                <a:spcPct val="35000"/>
              </a:spcBef>
              <a:tabLst>
                <a:tab pos="266700" algn="r"/>
                <a:tab pos="361950" algn="l"/>
                <a:tab pos="1257300" algn="l"/>
              </a:tabLst>
              <a:defRPr>
                <a:solidFill>
                  <a:schemeClr val="tx1"/>
                </a:solidFill>
                <a:latin typeface="Arial" panose="020B0604020202020204" pitchFamily="34" charset="0"/>
              </a:defRPr>
            </a:lvl2pPr>
            <a:lvl3pPr marL="544513" algn="ctr">
              <a:lnSpc>
                <a:spcPct val="105000"/>
              </a:lnSpc>
              <a:spcBef>
                <a:spcPct val="35000"/>
              </a:spcBef>
              <a:buFont typeface="Arial" panose="020B0604020202020204" pitchFamily="34" charset="0"/>
              <a:tabLst>
                <a:tab pos="266700" algn="r"/>
                <a:tab pos="361950" algn="l"/>
                <a:tab pos="1257300" algn="l"/>
              </a:tabLst>
              <a:defRPr sz="1600">
                <a:solidFill>
                  <a:schemeClr val="tx1"/>
                </a:solidFill>
                <a:latin typeface="Arial" panose="020B0604020202020204" pitchFamily="34" charset="0"/>
              </a:defRPr>
            </a:lvl3pPr>
            <a:lvl4pPr marL="898525" algn="ctr">
              <a:lnSpc>
                <a:spcPct val="105000"/>
              </a:lnSpc>
              <a:spcBef>
                <a:spcPct val="35000"/>
              </a:spcBef>
              <a:tabLst>
                <a:tab pos="266700" algn="r"/>
                <a:tab pos="361950" algn="l"/>
                <a:tab pos="1257300" algn="l"/>
              </a:tabLst>
              <a:defRPr sz="1600">
                <a:solidFill>
                  <a:schemeClr val="tx1"/>
                </a:solidFill>
                <a:latin typeface="Arial" panose="020B0604020202020204" pitchFamily="34" charset="0"/>
              </a:defRPr>
            </a:lvl4pPr>
            <a:lvl5pPr marL="1252538" algn="ctr">
              <a:lnSpc>
                <a:spcPct val="105000"/>
              </a:lnSpc>
              <a:spcBef>
                <a:spcPct val="35000"/>
              </a:spcBef>
              <a:tabLst>
                <a:tab pos="266700" algn="r"/>
                <a:tab pos="361950" algn="l"/>
                <a:tab pos="1257300" algn="l"/>
              </a:tabLst>
              <a:defRPr sz="1600">
                <a:solidFill>
                  <a:schemeClr val="tx1"/>
                </a:solidFill>
                <a:latin typeface="Arial" panose="020B0604020202020204" pitchFamily="34" charset="0"/>
              </a:defRPr>
            </a:lvl5pPr>
            <a:lvl6pPr marL="17097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6pPr>
            <a:lvl7pPr marL="21669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7pPr>
            <a:lvl8pPr marL="26241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8pPr>
            <a:lvl9pPr marL="3081338" algn="ctr" fontAlgn="base">
              <a:lnSpc>
                <a:spcPct val="105000"/>
              </a:lnSpc>
              <a:spcBef>
                <a:spcPct val="35000"/>
              </a:spcBef>
              <a:spcAft>
                <a:spcPct val="0"/>
              </a:spcAft>
              <a:tabLst>
                <a:tab pos="266700" algn="r"/>
                <a:tab pos="361950" algn="l"/>
                <a:tab pos="1257300" algn="l"/>
              </a:tabLst>
              <a:defRPr sz="1600">
                <a:solidFill>
                  <a:schemeClr val="tx1"/>
                </a:solidFill>
                <a:latin typeface="Arial" panose="020B0604020202020204" pitchFamily="34" charset="0"/>
              </a:defRPr>
            </a:lvl9pPr>
          </a:lstStyle>
          <a:p>
            <a:pPr fontAlgn="base">
              <a:spcAft>
                <a:spcPct val="0"/>
              </a:spcAft>
              <a:defRPr/>
            </a:pPr>
            <a:endParaRPr lang="de-DE" altLang="de-DE" smtClean="0">
              <a:solidFill>
                <a:srgbClr val="000000"/>
              </a:solidFill>
            </a:endParaRPr>
          </a:p>
        </p:txBody>
      </p:sp>
      <p:sp>
        <p:nvSpPr>
          <p:cNvPr id="4" name="Rectangle 14"/>
          <p:cNvSpPr>
            <a:spLocks noChangeArrowheads="1"/>
          </p:cNvSpPr>
          <p:nvPr/>
        </p:nvSpPr>
        <p:spPr bwMode="auto">
          <a:xfrm>
            <a:off x="0" y="5805488"/>
            <a:ext cx="9144000" cy="1052512"/>
          </a:xfrm>
          <a:prstGeom prst="rect">
            <a:avLst/>
          </a:prstGeom>
          <a:solidFill>
            <a:srgbClr val="1B5F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pic>
        <p:nvPicPr>
          <p:cNvPr id="5" name="Picture 15" descr="Logo blaugrundig breit 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57850"/>
            <a:ext cx="6592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a:spLocks noChangeArrowheads="1"/>
          </p:cNvSpPr>
          <p:nvPr/>
        </p:nvSpPr>
        <p:spPr bwMode="auto">
          <a:xfrm>
            <a:off x="5508625" y="260350"/>
            <a:ext cx="2962275"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444500" algn="r"/>
                <a:tab pos="541338" algn="l"/>
              </a:tabLst>
              <a:defRPr sz="2000">
                <a:solidFill>
                  <a:srgbClr val="003D8D"/>
                </a:solidFill>
                <a:latin typeface="Arial" panose="020B0604020202020204" pitchFamily="34" charset="0"/>
              </a:defRPr>
            </a:lvl1pPr>
            <a:lvl2pPr>
              <a:tabLst>
                <a:tab pos="444500" algn="r"/>
                <a:tab pos="541338" algn="l"/>
              </a:tabLst>
              <a:defRPr sz="2000">
                <a:solidFill>
                  <a:srgbClr val="003D8D"/>
                </a:solidFill>
                <a:latin typeface="Arial" panose="020B0604020202020204" pitchFamily="34" charset="0"/>
              </a:defRPr>
            </a:lvl2pPr>
            <a:lvl3pPr>
              <a:tabLst>
                <a:tab pos="444500" algn="r"/>
                <a:tab pos="541338" algn="l"/>
              </a:tabLst>
              <a:defRPr sz="2000">
                <a:solidFill>
                  <a:srgbClr val="003D8D"/>
                </a:solidFill>
                <a:latin typeface="Arial" panose="020B0604020202020204" pitchFamily="34" charset="0"/>
              </a:defRPr>
            </a:lvl3pPr>
            <a:lvl4pPr>
              <a:tabLst>
                <a:tab pos="444500" algn="r"/>
                <a:tab pos="541338" algn="l"/>
              </a:tabLst>
              <a:defRPr sz="2000">
                <a:solidFill>
                  <a:srgbClr val="003D8D"/>
                </a:solidFill>
                <a:latin typeface="Arial" panose="020B0604020202020204" pitchFamily="34" charset="0"/>
              </a:defRPr>
            </a:lvl4pPr>
            <a:lvl5pPr>
              <a:tabLst>
                <a:tab pos="444500" algn="r"/>
                <a:tab pos="541338" algn="l"/>
              </a:tabLst>
              <a:defRPr sz="2000">
                <a:solidFill>
                  <a:srgbClr val="003D8D"/>
                </a:solidFill>
                <a:latin typeface="Arial" panose="020B0604020202020204" pitchFamily="34" charset="0"/>
              </a:defRPr>
            </a:lvl5pPr>
            <a:lvl6pPr marL="457200" fontAlgn="base">
              <a:spcBef>
                <a:spcPct val="0"/>
              </a:spcBef>
              <a:spcAft>
                <a:spcPct val="0"/>
              </a:spcAft>
              <a:tabLst>
                <a:tab pos="444500" algn="r"/>
                <a:tab pos="541338" algn="l"/>
              </a:tabLst>
              <a:defRPr sz="2000">
                <a:solidFill>
                  <a:srgbClr val="003D8D"/>
                </a:solidFill>
                <a:latin typeface="Arial" panose="020B0604020202020204" pitchFamily="34" charset="0"/>
              </a:defRPr>
            </a:lvl6pPr>
            <a:lvl7pPr marL="914400" fontAlgn="base">
              <a:spcBef>
                <a:spcPct val="0"/>
              </a:spcBef>
              <a:spcAft>
                <a:spcPct val="0"/>
              </a:spcAft>
              <a:tabLst>
                <a:tab pos="444500" algn="r"/>
                <a:tab pos="541338" algn="l"/>
              </a:tabLst>
              <a:defRPr sz="2000">
                <a:solidFill>
                  <a:srgbClr val="003D8D"/>
                </a:solidFill>
                <a:latin typeface="Arial" panose="020B0604020202020204" pitchFamily="34" charset="0"/>
              </a:defRPr>
            </a:lvl7pPr>
            <a:lvl8pPr marL="1371600" fontAlgn="base">
              <a:spcBef>
                <a:spcPct val="0"/>
              </a:spcBef>
              <a:spcAft>
                <a:spcPct val="0"/>
              </a:spcAft>
              <a:tabLst>
                <a:tab pos="444500" algn="r"/>
                <a:tab pos="541338" algn="l"/>
              </a:tabLst>
              <a:defRPr sz="2000">
                <a:solidFill>
                  <a:srgbClr val="003D8D"/>
                </a:solidFill>
                <a:latin typeface="Arial" panose="020B0604020202020204" pitchFamily="34" charset="0"/>
              </a:defRPr>
            </a:lvl8pPr>
            <a:lvl9pPr marL="1828800" fontAlgn="base">
              <a:spcBef>
                <a:spcPct val="0"/>
              </a:spcBef>
              <a:spcAft>
                <a:spcPct val="0"/>
              </a:spcAft>
              <a:tabLst>
                <a:tab pos="444500" algn="r"/>
                <a:tab pos="541338" algn="l"/>
              </a:tabLst>
              <a:defRPr sz="2000">
                <a:solidFill>
                  <a:srgbClr val="003D8D"/>
                </a:solidFill>
                <a:latin typeface="Arial" panose="020B0604020202020204" pitchFamily="34" charset="0"/>
              </a:defRPr>
            </a:lvl9pPr>
          </a:lstStyle>
          <a:p>
            <a:pPr fontAlgn="base">
              <a:spcBef>
                <a:spcPct val="0"/>
              </a:spcBef>
              <a:spcAft>
                <a:spcPct val="0"/>
              </a:spcAft>
              <a:defRPr/>
            </a:pPr>
            <a:endParaRPr lang="de-DE" altLang="de-DE" smtClean="0"/>
          </a:p>
        </p:txBody>
      </p:sp>
      <p:pic>
        <p:nvPicPr>
          <p:cNvPr id="7" name="Picture 17" descr="Logo KJPP PP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22473"/>
            <a:ext cx="31670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071938"/>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2348880"/>
            <a:ext cx="8219256" cy="3777283"/>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itel 1"/>
          <p:cNvSpPr>
            <a:spLocks noGrp="1"/>
          </p:cNvSpPr>
          <p:nvPr>
            <p:ph type="title"/>
          </p:nvPr>
        </p:nvSpPr>
        <p:spPr>
          <a:xfrm>
            <a:off x="467544" y="1628800"/>
            <a:ext cx="8229600" cy="504056"/>
          </a:xfrm>
          <a:prstGeom prst="rect">
            <a:avLst/>
          </a:prstGeom>
        </p:spPr>
        <p:txBody>
          <a:bodyPr/>
          <a:lstStyle>
            <a:lvl1pPr>
              <a:defRPr b="1">
                <a:solidFill>
                  <a:schemeClr val="tx1"/>
                </a:solidFill>
              </a:defRPr>
            </a:lvl1pPr>
          </a:lstStyle>
          <a:p>
            <a:r>
              <a:rPr lang="de-DE" smtClean="0"/>
              <a:t>Titelmasterformat durch Klicken bearbeiten</a:t>
            </a:r>
            <a:endParaRPr lang="de-DE" dirty="0"/>
          </a:p>
        </p:txBody>
      </p:sp>
      <p:sp>
        <p:nvSpPr>
          <p:cNvPr id="4"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7E0726F1-0FA4-4220-AD9A-C514CCB9C8BB}"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5"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r>
              <a:rPr lang="de-DE" sz="2400" smtClean="0">
                <a:solidFill>
                  <a:srgbClr val="000000"/>
                </a:solidFill>
              </a:rPr>
              <a:t>Forschungsvorhaben: Schutz von Kindern und Jugendlichen im deutschen organisierten Sport</a:t>
            </a:r>
            <a:endParaRPr lang="de-DE" sz="2400" dirty="0">
              <a:solidFill>
                <a:srgbClr val="000000"/>
              </a:solidFill>
            </a:endParaRPr>
          </a:p>
        </p:txBody>
      </p:sp>
      <p:sp>
        <p:nvSpPr>
          <p:cNvPr id="7"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E01BB278-E0D6-4CC1-A35C-4572850CBDB5}"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204838067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2348880"/>
            <a:ext cx="4038600" cy="3777283"/>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2348880"/>
            <a:ext cx="4038600" cy="3777283"/>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Titel 1"/>
          <p:cNvSpPr>
            <a:spLocks noGrp="1"/>
          </p:cNvSpPr>
          <p:nvPr>
            <p:ph type="title"/>
          </p:nvPr>
        </p:nvSpPr>
        <p:spPr>
          <a:xfrm>
            <a:off x="467544" y="1628800"/>
            <a:ext cx="8229600" cy="504056"/>
          </a:xfrm>
          <a:prstGeom prst="rect">
            <a:avLst/>
          </a:prstGeom>
        </p:spPr>
        <p:txBody>
          <a:bodyPr/>
          <a:lstStyle>
            <a:lvl1pPr>
              <a:defRPr b="1">
                <a:solidFill>
                  <a:schemeClr val="tx1"/>
                </a:solidFill>
              </a:defRPr>
            </a:lvl1pPr>
          </a:lstStyle>
          <a:p>
            <a:r>
              <a:rPr lang="de-DE" smtClean="0"/>
              <a:t>Titelmasterformat durch Klicken bearbeiten</a:t>
            </a:r>
            <a:endParaRPr lang="de-DE" dirty="0"/>
          </a:p>
        </p:txBody>
      </p:sp>
      <p:sp>
        <p:nvSpPr>
          <p:cNvPr id="5"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289D5F27-E290-4C8B-B208-4DE27F1FD337}"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7"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r>
              <a:rPr lang="de-DE" sz="2400" smtClean="0">
                <a:solidFill>
                  <a:srgbClr val="000000"/>
                </a:solidFill>
              </a:rPr>
              <a:t>Forschungsvorhaben: Schutz von Kindern und Jugendlichen im deutschen organisierten Sport</a:t>
            </a:r>
            <a:endParaRPr lang="de-DE" sz="2400" dirty="0">
              <a:solidFill>
                <a:srgbClr val="000000"/>
              </a:solidFill>
            </a:endParaRPr>
          </a:p>
        </p:txBody>
      </p:sp>
      <p:sp>
        <p:nvSpPr>
          <p:cNvPr id="8"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03368E1D-11C0-4CF4-B815-7225A0528CD6}"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3293361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1628800"/>
            <a:ext cx="8229600" cy="504056"/>
          </a:xfrm>
          <a:prstGeom prst="rect">
            <a:avLst/>
          </a:prstGeom>
        </p:spPr>
        <p:txBody>
          <a:bodyPr/>
          <a:lstStyle>
            <a:lvl1pPr>
              <a:defRPr b="1">
                <a:solidFill>
                  <a:schemeClr val="tx1"/>
                </a:solidFill>
                <a:latin typeface="Arial" pitchFamily="34" charset="0"/>
                <a:cs typeface="Arial" pitchFamily="34" charset="0"/>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2348880"/>
            <a:ext cx="4040188" cy="360040"/>
          </a:xfrm>
          <a:prstGeom prst="rect">
            <a:avLst/>
          </a:prstGeom>
        </p:spPr>
        <p:txBody>
          <a:bodyPr anchor="b"/>
          <a:lstStyle>
            <a:lvl1pPr marL="0" indent="0">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457200" y="2708919"/>
            <a:ext cx="4040188" cy="3417243"/>
          </a:xfrm>
          <a:prstGeom prst="rect">
            <a:avLst/>
          </a:prstGeom>
        </p:spPr>
        <p:txBody>
          <a:bodyPr/>
          <a:lstStyle>
            <a:lvl1pPr>
              <a:defRPr sz="18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2348881"/>
            <a:ext cx="4041775" cy="360039"/>
          </a:xfrm>
          <a:prstGeom prst="rect">
            <a:avLst/>
          </a:prstGeom>
        </p:spPr>
        <p:txBody>
          <a:bodyPr anchor="b"/>
          <a:lstStyle>
            <a:lvl1pPr marL="0" indent="0">
              <a:buNone/>
              <a:defRPr sz="18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708920"/>
            <a:ext cx="4041775" cy="3417242"/>
          </a:xfrm>
          <a:prstGeom prst="rect">
            <a:avLst/>
          </a:prstGeom>
        </p:spPr>
        <p:txBody>
          <a:bodyPr/>
          <a:lstStyle>
            <a:lvl1pPr>
              <a:defRPr sz="18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1D2D2B39-9EB6-4825-A78B-6D0C35AFAE0E}"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8"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r>
              <a:rPr lang="de-DE" sz="2400" smtClean="0">
                <a:solidFill>
                  <a:srgbClr val="000000"/>
                </a:solidFill>
              </a:rPr>
              <a:t>Forschungsvorhaben: Schutz von Kindern und Jugendlichen im deutschen organisierten Sport</a:t>
            </a:r>
            <a:endParaRPr lang="de-DE" sz="2400" dirty="0">
              <a:solidFill>
                <a:srgbClr val="000000"/>
              </a:solidFill>
            </a:endParaRPr>
          </a:p>
        </p:txBody>
      </p:sp>
      <p:sp>
        <p:nvSpPr>
          <p:cNvPr id="9"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896E9E81-537A-4705-92AE-29260A544558}"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272230311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618878"/>
            <a:ext cx="3008313" cy="1162050"/>
          </a:xfrm>
          <a:prstGeom prst="rect">
            <a:avLst/>
          </a:prstGeom>
        </p:spPr>
        <p:txBody>
          <a:bodyPr anchor="b"/>
          <a:lstStyle>
            <a:lvl1pPr algn="l">
              <a:defRPr sz="2400" b="1">
                <a:solidFill>
                  <a:schemeClr val="tx1"/>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1628800"/>
            <a:ext cx="5111750" cy="4497363"/>
          </a:xfrm>
          <a:prstGeom prst="rect">
            <a:avLst/>
          </a:prstGeom>
        </p:spPr>
        <p:txBody>
          <a:bodyPr/>
          <a:lstStyle>
            <a:lvl1pPr>
              <a:defRPr sz="18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vl4pPr>
              <a:defRPr sz="1800">
                <a:solidFill>
                  <a:schemeClr val="tx1"/>
                </a:solidFill>
                <a:latin typeface="Arial" pitchFamily="34" charset="0"/>
                <a:cs typeface="Arial" pitchFamily="34" charset="0"/>
              </a:defRPr>
            </a:lvl4pPr>
            <a:lvl5pPr>
              <a:defRPr sz="1800">
                <a:solidFill>
                  <a:schemeClr val="tx1"/>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2780928"/>
            <a:ext cx="3008313" cy="3345235"/>
          </a:xfrm>
          <a:prstGeom prst="rect">
            <a:avLst/>
          </a:prstGeom>
        </p:spPr>
        <p:txBody>
          <a:bodyPr/>
          <a:lstStyle>
            <a:lvl1pPr marL="0" indent="0">
              <a:buNone/>
              <a:defRPr sz="18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46A2753D-5F05-405D-A5DE-F0E91012BCAA}"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6"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r>
              <a:rPr lang="de-DE" sz="2400" smtClean="0">
                <a:solidFill>
                  <a:srgbClr val="000000"/>
                </a:solidFill>
              </a:rPr>
              <a:t>Forschungsvorhaben: Schutz von Kindern und Jugendlichen im deutschen organisierten Sport</a:t>
            </a:r>
            <a:endParaRPr lang="de-DE" sz="2400" dirty="0">
              <a:solidFill>
                <a:srgbClr val="000000"/>
              </a:solidFill>
            </a:endParaRPr>
          </a:p>
        </p:txBody>
      </p:sp>
      <p:sp>
        <p:nvSpPr>
          <p:cNvPr id="7"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389A8272-4B5B-4249-9727-FEAF29843DBA}"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382571652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628800"/>
            <a:ext cx="8229600" cy="504056"/>
          </a:xfrm>
          <a:prstGeom prst="rect">
            <a:avLst/>
          </a:prstGeom>
        </p:spPr>
        <p:txBody>
          <a:bodyPr/>
          <a:lstStyle>
            <a:lvl1pPr>
              <a:defRPr b="1">
                <a:solidFill>
                  <a:schemeClr val="tx1"/>
                </a:solidFill>
                <a:latin typeface="Arial" pitchFamily="34" charset="0"/>
                <a:cs typeface="Arial" pitchFamily="34" charset="0"/>
              </a:defRPr>
            </a:lvl1pPr>
          </a:lstStyle>
          <a:p>
            <a:r>
              <a:rPr lang="de-DE" smtClean="0"/>
              <a:t>Titelmasterformat durch Klicken bearbeiten</a:t>
            </a:r>
            <a:endParaRPr lang="de-DE" dirty="0"/>
          </a:p>
        </p:txBody>
      </p:sp>
      <p:sp>
        <p:nvSpPr>
          <p:cNvPr id="3"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186B5C3D-1547-42FE-B5D3-C1A1DB315828}"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4"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r>
              <a:rPr lang="de-DE" sz="2400" smtClean="0">
                <a:solidFill>
                  <a:srgbClr val="000000"/>
                </a:solidFill>
              </a:rPr>
              <a:t>Forschungsvorhaben: Schutz von Kindern und Jugendlichen im deutschen organisierten Sport</a:t>
            </a:r>
            <a:endParaRPr lang="de-DE" sz="2400" dirty="0">
              <a:solidFill>
                <a:srgbClr val="000000"/>
              </a:solidFill>
            </a:endParaRPr>
          </a:p>
        </p:txBody>
      </p:sp>
      <p:sp>
        <p:nvSpPr>
          <p:cNvPr id="5"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590B6C9D-9142-4319-91A2-07F97C787292}"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417174822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7D51260A-6561-460A-B929-D0226E3B621C}"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3"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endParaRPr lang="de-DE" sz="2400" dirty="0">
              <a:solidFill>
                <a:srgbClr val="000000"/>
              </a:solidFill>
            </a:endParaRPr>
          </a:p>
        </p:txBody>
      </p:sp>
      <p:sp>
        <p:nvSpPr>
          <p:cNvPr id="4"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5C4FCB2F-34E6-49D7-9217-2123A9D7871A}"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317216801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5166518"/>
            <a:ext cx="5486400" cy="566738"/>
          </a:xfrm>
          <a:prstGeom prst="rect">
            <a:avLst/>
          </a:prstGeom>
        </p:spPr>
        <p:txBody>
          <a:bodyPr anchor="b"/>
          <a:lstStyle>
            <a:lvl1pPr algn="l">
              <a:defRPr sz="2400" b="1">
                <a:solidFill>
                  <a:schemeClr val="tx1"/>
                </a:solidFill>
                <a:latin typeface="Arial" pitchFamily="34" charset="0"/>
                <a:cs typeface="Arial" pitchFamily="34" charset="0"/>
              </a:defRPr>
            </a:lvl1pPr>
          </a:lstStyle>
          <a:p>
            <a:r>
              <a:rPr lang="de-DE" dirty="0" smtClean="0"/>
              <a:t>Titelmasterformat durch Klicken</a:t>
            </a:r>
            <a:endParaRPr lang="de-DE" dirty="0"/>
          </a:p>
        </p:txBody>
      </p:sp>
      <p:sp>
        <p:nvSpPr>
          <p:cNvPr id="3" name="Bildplatzhalter 2"/>
          <p:cNvSpPr>
            <a:spLocks noGrp="1"/>
          </p:cNvSpPr>
          <p:nvPr>
            <p:ph type="pic" idx="1"/>
          </p:nvPr>
        </p:nvSpPr>
        <p:spPr>
          <a:xfrm>
            <a:off x="1792288" y="1268759"/>
            <a:ext cx="5486400" cy="3888433"/>
          </a:xfrm>
          <a:prstGeom prst="rect">
            <a:avLst/>
          </a:prstGeom>
        </p:spPr>
        <p:txBody>
          <a:bodyPr/>
          <a:lstStyle>
            <a:lvl1pPr marL="0" indent="0">
              <a:buNone/>
              <a:defRPr sz="1800">
                <a:solidFill>
                  <a:schemeClr val="tx1"/>
                </a:solidFill>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smtClean="0"/>
              <a:t>Bild durch Klicken auf Symbol hinzufügen</a:t>
            </a:r>
          </a:p>
        </p:txBody>
      </p:sp>
      <p:sp>
        <p:nvSpPr>
          <p:cNvPr id="4" name="Textplatzhalter 3"/>
          <p:cNvSpPr>
            <a:spLocks noGrp="1"/>
          </p:cNvSpPr>
          <p:nvPr>
            <p:ph type="body" sz="half" idx="2"/>
          </p:nvPr>
        </p:nvSpPr>
        <p:spPr>
          <a:xfrm>
            <a:off x="1792288" y="5733256"/>
            <a:ext cx="5486400" cy="438944"/>
          </a:xfrm>
          <a:prstGeom prst="rect">
            <a:avLst/>
          </a:prstGeom>
        </p:spPr>
        <p:txBody>
          <a:bodyPr/>
          <a:lstStyle>
            <a:lvl1pPr marL="0" indent="0">
              <a:buNone/>
              <a:defRPr sz="180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8AE993AB-0CA7-4ECB-8A08-52AE0F4EB46F}"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6"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endParaRPr lang="de-DE" sz="2400" dirty="0">
              <a:solidFill>
                <a:srgbClr val="000000"/>
              </a:solidFill>
            </a:endParaRPr>
          </a:p>
        </p:txBody>
      </p:sp>
      <p:sp>
        <p:nvSpPr>
          <p:cNvPr id="7"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4A491203-481D-45A1-985B-8106C5E5B8F1}"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50294692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hemenfolie">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758404"/>
          </a:xfrm>
          <a:prstGeom prst="rect">
            <a:avLst/>
          </a:prstGeom>
        </p:spPr>
        <p:txBody>
          <a:bodyPr anchor="t"/>
          <a:lstStyle>
            <a:lvl1pPr algn="l">
              <a:defRPr sz="2400" b="1" cap="all">
                <a:solidFill>
                  <a:schemeClr val="tx1"/>
                </a:solidFill>
                <a:latin typeface="Arial" pitchFamily="34" charset="0"/>
                <a:cs typeface="Arial" pitchFamily="34" charset="0"/>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1800">
                <a:solidFill>
                  <a:schemeClr val="tx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 bearbeiten</a:t>
            </a:r>
          </a:p>
        </p:txBody>
      </p:sp>
      <p:sp>
        <p:nvSpPr>
          <p:cNvPr id="4" name="Foliennummernplatzhalter 1"/>
          <p:cNvSpPr>
            <a:spLocks noGrp="1"/>
          </p:cNvSpPr>
          <p:nvPr>
            <p:ph type="sldNum" sz="quarter" idx="10"/>
          </p:nvPr>
        </p:nvSpPr>
        <p:spPr>
          <a:xfrm>
            <a:off x="8243888" y="6554788"/>
            <a:ext cx="622300" cy="303212"/>
          </a:xfrm>
          <a:prstGeom prst="rect">
            <a:avLst/>
          </a:prstGeom>
        </p:spPr>
        <p:txBody>
          <a:bodyPr/>
          <a:lstStyle>
            <a:lvl1pPr>
              <a:defRPr/>
            </a:lvl1pPr>
          </a:lstStyle>
          <a:p>
            <a:pPr fontAlgn="base">
              <a:spcBef>
                <a:spcPct val="0"/>
              </a:spcBef>
              <a:spcAft>
                <a:spcPct val="0"/>
              </a:spcAft>
              <a:defRPr/>
            </a:pPr>
            <a:fld id="{1866631D-7E1F-4B07-8AEF-3570612754F9}" type="slidenum">
              <a:rPr lang="de-DE" sz="2400">
                <a:solidFill>
                  <a:srgbClr val="000000"/>
                </a:solidFill>
              </a:rPr>
              <a:pPr fontAlgn="base">
                <a:spcBef>
                  <a:spcPct val="0"/>
                </a:spcBef>
                <a:spcAft>
                  <a:spcPct val="0"/>
                </a:spcAft>
                <a:defRPr/>
              </a:pPr>
              <a:t>‹Nr.›</a:t>
            </a:fld>
            <a:endParaRPr lang="de-DE" sz="2400" dirty="0">
              <a:solidFill>
                <a:srgbClr val="000000"/>
              </a:solidFill>
            </a:endParaRPr>
          </a:p>
        </p:txBody>
      </p:sp>
      <p:sp>
        <p:nvSpPr>
          <p:cNvPr id="5" name="Fußzeilenplatzhalter 2"/>
          <p:cNvSpPr>
            <a:spLocks noGrp="1"/>
          </p:cNvSpPr>
          <p:nvPr>
            <p:ph type="ftr" sz="quarter" idx="11"/>
          </p:nvPr>
        </p:nvSpPr>
        <p:spPr>
          <a:xfrm>
            <a:off x="954633" y="6553200"/>
            <a:ext cx="7577807" cy="304800"/>
          </a:xfrm>
          <a:prstGeom prst="rect">
            <a:avLst/>
          </a:prstGeom>
        </p:spPr>
        <p:txBody>
          <a:bodyPr/>
          <a:lstStyle>
            <a:lvl1pPr>
              <a:defRPr/>
            </a:lvl1pPr>
          </a:lstStyle>
          <a:p>
            <a:pPr fontAlgn="base">
              <a:spcBef>
                <a:spcPct val="0"/>
              </a:spcBef>
              <a:spcAft>
                <a:spcPct val="0"/>
              </a:spcAft>
              <a:defRPr/>
            </a:pPr>
            <a:endParaRPr lang="de-DE" sz="2400" dirty="0">
              <a:solidFill>
                <a:srgbClr val="000000"/>
              </a:solidFill>
            </a:endParaRPr>
          </a:p>
        </p:txBody>
      </p:sp>
      <p:sp>
        <p:nvSpPr>
          <p:cNvPr id="6" name="Datumsplatzhalter 3"/>
          <p:cNvSpPr>
            <a:spLocks noGrp="1"/>
          </p:cNvSpPr>
          <p:nvPr>
            <p:ph type="dt" sz="half" idx="12"/>
          </p:nvPr>
        </p:nvSpPr>
        <p:spPr>
          <a:xfrm>
            <a:off x="206375" y="6553200"/>
            <a:ext cx="1052513" cy="304800"/>
          </a:xfrm>
          <a:prstGeom prst="rect">
            <a:avLst/>
          </a:prstGeom>
        </p:spPr>
        <p:txBody>
          <a:bodyPr/>
          <a:lstStyle>
            <a:lvl1pPr>
              <a:defRPr/>
            </a:lvl1pPr>
          </a:lstStyle>
          <a:p>
            <a:pPr fontAlgn="base">
              <a:spcBef>
                <a:spcPct val="0"/>
              </a:spcBef>
              <a:spcAft>
                <a:spcPct val="0"/>
              </a:spcAft>
              <a:defRPr/>
            </a:pPr>
            <a:fld id="{714AE658-7BB8-4478-AEF9-DA74B37B22DE}" type="datetime1">
              <a:rPr lang="de-DE" sz="2400" smtClean="0">
                <a:solidFill>
                  <a:srgbClr val="000000"/>
                </a:solidFill>
              </a:rPr>
              <a:pPr fontAlgn="base">
                <a:spcBef>
                  <a:spcPct val="0"/>
                </a:spcBef>
                <a:spcAft>
                  <a:spcPct val="0"/>
                </a:spcAft>
                <a:defRPr/>
              </a:pPr>
              <a:t>09.11.2020</a:t>
            </a:fld>
            <a:endParaRPr lang="de-DE" sz="2400" dirty="0">
              <a:solidFill>
                <a:srgbClr val="000000"/>
              </a:solidFill>
            </a:endParaRPr>
          </a:p>
        </p:txBody>
      </p:sp>
    </p:spTree>
    <p:extLst>
      <p:ext uri="{BB962C8B-B14F-4D97-AF65-F5344CB8AC3E}">
        <p14:creationId xmlns:p14="http://schemas.microsoft.com/office/powerpoint/2010/main" val="223085971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258888" y="404813"/>
            <a:ext cx="6697662" cy="4318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258888" y="1125538"/>
            <a:ext cx="3271837" cy="517366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83125" y="1125538"/>
            <a:ext cx="3273425" cy="2509837"/>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83125" y="3787775"/>
            <a:ext cx="3273425" cy="25114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604549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68689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Tree>
    <p:extLst>
      <p:ext uri="{BB962C8B-B14F-4D97-AF65-F5344CB8AC3E}">
        <p14:creationId xmlns:p14="http://schemas.microsoft.com/office/powerpoint/2010/main" val="42269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258888" y="1125538"/>
            <a:ext cx="3271837" cy="5173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83125" y="1125538"/>
            <a:ext cx="3273425" cy="51736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9526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7.jpe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7.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7.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7.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6.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1.png"/><Relationship Id="rId5" Type="http://schemas.openxmlformats.org/officeDocument/2006/relationships/slideLayout" Target="../slideLayouts/slideLayout55.xml"/><Relationship Id="rId10" Type="http://schemas.openxmlformats.org/officeDocument/2006/relationships/theme" Target="../theme/theme6.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11.png"/><Relationship Id="rId5" Type="http://schemas.openxmlformats.org/officeDocument/2006/relationships/slideLayout" Target="../slideLayouts/slideLayout64.xml"/><Relationship Id="rId10" Type="http://schemas.openxmlformats.org/officeDocument/2006/relationships/theme" Target="../theme/theme7.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U:\Geschlefo\Projekte\Aktuell\SafeSport\Logos_Flyer_Poster\Logos\DSHS\DSHS-Inst-Grafi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6041059"/>
            <a:ext cx="1832272" cy="67096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6256" y="6073304"/>
            <a:ext cx="1876456" cy="640837"/>
          </a:xfrm>
          <a:prstGeom prst="rect">
            <a:avLst/>
          </a:prstGeom>
        </p:spPr>
      </p:pic>
      <p:pic>
        <p:nvPicPr>
          <p:cNvPr id="10" name="Picture 8" descr="01_KJPP-Logo_cmyk"/>
          <p:cNvPicPr>
            <a:picLocks noChangeAspect="1" noChangeArrowheads="1"/>
          </p:cNvPicPr>
          <p:nvPr/>
        </p:nvPicPr>
        <p:blipFill>
          <a:blip r:embed="rId9" cstate="print"/>
          <a:srcRect/>
          <a:stretch>
            <a:fillRect/>
          </a:stretch>
        </p:blipFill>
        <p:spPr bwMode="auto">
          <a:xfrm>
            <a:off x="3671117" y="6009379"/>
            <a:ext cx="1509098" cy="754716"/>
          </a:xfrm>
          <a:prstGeom prst="rect">
            <a:avLst/>
          </a:prstGeom>
          <a:noFill/>
        </p:spPr>
      </p:pic>
      <p:sp>
        <p:nvSpPr>
          <p:cNvPr id="11" name="Rechteck 10"/>
          <p:cNvSpPr/>
          <p:nvPr/>
        </p:nvSpPr>
        <p:spPr>
          <a:xfrm>
            <a:off x="0" y="5910538"/>
            <a:ext cx="9127895" cy="5251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0800000" scaled="1"/>
            <a:tileRect/>
          </a:gradFill>
          <a:ln>
            <a:solidFill>
              <a:schemeClr val="bg1">
                <a:lumMod val="85000"/>
              </a:schemeClr>
            </a:solidFill>
            <a:prstDash val="soli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5180215" y="139933"/>
            <a:ext cx="2200097" cy="276999"/>
          </a:xfrm>
          <a:prstGeom prst="rect">
            <a:avLst/>
          </a:prstGeom>
          <a:noFill/>
        </p:spPr>
        <p:txBody>
          <a:bodyPr wrap="square" rtlCol="0">
            <a:spAutoFit/>
          </a:bodyPr>
          <a:lstStyle/>
          <a:p>
            <a:pPr algn="ctr"/>
            <a:r>
              <a:rPr lang="de-DE" sz="1200" b="1" i="1" dirty="0" smtClean="0">
                <a:solidFill>
                  <a:schemeClr val="tx1">
                    <a:lumMod val="65000"/>
                    <a:lumOff val="35000"/>
                  </a:schemeClr>
                </a:solidFill>
              </a:rPr>
              <a:t>Forschungsprojekt »Safe Sport«</a:t>
            </a:r>
            <a:endParaRPr lang="de-DE" sz="1200" b="1" i="1" dirty="0">
              <a:solidFill>
                <a:schemeClr val="tx1">
                  <a:lumMod val="65000"/>
                  <a:lumOff val="35000"/>
                </a:schemeClr>
              </a:solidFill>
            </a:endParaRPr>
          </a:p>
        </p:txBody>
      </p:sp>
      <p:pic>
        <p:nvPicPr>
          <p:cNvPr id="14" name="Picture 2" descr="C:\Users\mh6648\Desktop\Elena Ju-Jutsu\Rin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0312" y="13074"/>
            <a:ext cx="1760180" cy="223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949763"/>
      </p:ext>
    </p:extLst>
  </p:cSld>
  <p:clrMap bg1="lt1" tx1="dk1" bg2="lt2" tx2="dk2" accent1="accent1" accent2="accent2" accent3="accent3" accent4="accent4" accent5="accent5" accent6="accent6" hlink="hlink" folHlink="folHlink"/>
  <p:sldLayoutIdLst>
    <p:sldLayoutId id="2147483649" r:id="rId1"/>
    <p:sldLayoutId id="2147483726" r:id="rId2"/>
    <p:sldLayoutId id="2147483727" r:id="rId3"/>
    <p:sldLayoutId id="2147483728" r:id="rId4"/>
    <p:sldLayoutId id="2147483729" r:id="rId5"/>
  </p:sldLayoutIdLst>
  <p:txStyles>
    <p:titleStyle>
      <a:lvl1pPr marL="0" marR="0" indent="0" algn="ctr" defTabSz="914400" rtl="0" eaLnBrk="1" fontAlgn="auto" latinLnBrk="0" hangingPunct="1">
        <a:lnSpc>
          <a:spcPct val="100000"/>
        </a:lnSpc>
        <a:spcBef>
          <a:spcPct val="0"/>
        </a:spcBef>
        <a:spcAft>
          <a:spcPts val="0"/>
        </a:spcAft>
        <a:buClrTx/>
        <a:buSzTx/>
        <a:buFontTx/>
        <a:buNone/>
        <a:tabLst/>
        <a:defRPr sz="2000" b="0" i="1" kern="1200" baseline="0">
          <a:solidFill>
            <a:schemeClr val="tx1">
              <a:lumMod val="65000"/>
              <a:lumOff val="35000"/>
            </a:schemeClr>
          </a:solidFill>
          <a:effectLst/>
          <a:latin typeface="+mn-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1"/>
          <p:cNvSpPr>
            <a:spLocks noChangeArrowheads="1"/>
          </p:cNvSpPr>
          <p:nvPr/>
        </p:nvSpPr>
        <p:spPr bwMode="auto">
          <a:xfrm>
            <a:off x="0" y="6669088"/>
            <a:ext cx="9144000" cy="188912"/>
          </a:xfrm>
          <a:prstGeom prst="rect">
            <a:avLst/>
          </a:prstGeom>
          <a:solidFill>
            <a:srgbClr val="6CA6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pic>
        <p:nvPicPr>
          <p:cNvPr id="1027" name="Picture 18" descr="Gelber Streifen dkl 01"/>
          <p:cNvPicPr>
            <a:picLocks noChangeAspect="1" noChangeArrowheads="1"/>
          </p:cNvPicPr>
          <p:nvPr/>
        </p:nvPicPr>
        <p:blipFill>
          <a:blip r:embed="rId13" cstate="print">
            <a:extLst>
              <a:ext uri="{28A0092B-C50C-407E-A947-70E740481C1C}">
                <a14:useLocalDpi xmlns:a14="http://schemas.microsoft.com/office/drawing/2010/main" val="0"/>
              </a:ext>
            </a:extLst>
          </a:blip>
          <a:srcRect r="75"/>
          <a:stretch>
            <a:fillRect/>
          </a:stretch>
        </p:blipFill>
        <p:spPr bwMode="auto">
          <a:xfrm>
            <a:off x="7956550" y="0"/>
            <a:ext cx="1187450" cy="666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9"/>
          <p:cNvSpPr>
            <a:spLocks noChangeArrowheads="1"/>
          </p:cNvSpPr>
          <p:nvPr/>
        </p:nvSpPr>
        <p:spPr bwMode="auto">
          <a:xfrm>
            <a:off x="7956550" y="6524625"/>
            <a:ext cx="1187450" cy="144463"/>
          </a:xfrm>
          <a:prstGeom prst="rect">
            <a:avLst/>
          </a:prstGeom>
          <a:solidFill>
            <a:srgbClr val="F3D0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29" name="Rectangle 20"/>
          <p:cNvSpPr>
            <a:spLocks noChangeArrowheads="1"/>
          </p:cNvSpPr>
          <p:nvPr/>
        </p:nvSpPr>
        <p:spPr bwMode="auto">
          <a:xfrm>
            <a:off x="7956550" y="6669088"/>
            <a:ext cx="1187450" cy="188912"/>
          </a:xfrm>
          <a:prstGeom prst="rect">
            <a:avLst/>
          </a:prstGeom>
          <a:solidFill>
            <a:srgbClr val="1949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30" name="Rectangle 22"/>
          <p:cNvSpPr>
            <a:spLocks noChangeArrowheads="1"/>
          </p:cNvSpPr>
          <p:nvPr/>
        </p:nvSpPr>
        <p:spPr bwMode="auto">
          <a:xfrm>
            <a:off x="0" y="6669088"/>
            <a:ext cx="971550" cy="188912"/>
          </a:xfrm>
          <a:prstGeom prst="rect">
            <a:avLst/>
          </a:prstGeom>
          <a:solidFill>
            <a:srgbClr val="A3C7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31" name="Rectangle 23"/>
          <p:cNvSpPr>
            <a:spLocks noGrp="1" noChangeArrowheads="1"/>
          </p:cNvSpPr>
          <p:nvPr>
            <p:ph type="title"/>
          </p:nvPr>
        </p:nvSpPr>
        <p:spPr bwMode="auto">
          <a:xfrm>
            <a:off x="1258888" y="404813"/>
            <a:ext cx="66976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0" rIns="144000" bIns="45720" numCol="1" anchor="t" anchorCtr="0" compatLnSpc="1">
            <a:prstTxWarp prst="textNoShape">
              <a:avLst/>
            </a:prstTxWarp>
          </a:bodyPr>
          <a:lstStyle/>
          <a:p>
            <a:pPr lvl="0"/>
            <a:r>
              <a:rPr lang="de-DE" altLang="de-DE" smtClean="0"/>
              <a:t>Titelmasterformat durch klicken bearbeiten</a:t>
            </a:r>
          </a:p>
        </p:txBody>
      </p:sp>
      <p:sp>
        <p:nvSpPr>
          <p:cNvPr id="1032" name="Rectangle 24"/>
          <p:cNvSpPr>
            <a:spLocks noGrp="1" noChangeArrowheads="1"/>
          </p:cNvSpPr>
          <p:nvPr>
            <p:ph type="body" idx="1"/>
          </p:nvPr>
        </p:nvSpPr>
        <p:spPr bwMode="auto">
          <a:xfrm>
            <a:off x="1258888" y="1125538"/>
            <a:ext cx="6697662"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14400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1033" name="Picture 25" descr="Logo KJPP PP"/>
          <p:cNvPicPr>
            <a:picLocks noChangeAspect="1" noChangeArrowheads="1"/>
          </p:cNvPicPr>
          <p:nvPr/>
        </p:nvPicPr>
        <p:blipFill>
          <a:blip r:embed="rId14" cstate="print">
            <a:extLst>
              <a:ext uri="{28A0092B-C50C-407E-A947-70E740481C1C}">
                <a14:useLocalDpi xmlns:a14="http://schemas.microsoft.com/office/drawing/2010/main" val="0"/>
              </a:ext>
            </a:extLst>
          </a:blip>
          <a:srcRect r="55"/>
          <a:stretch>
            <a:fillRect/>
          </a:stretch>
        </p:blipFill>
        <p:spPr bwMode="auto">
          <a:xfrm>
            <a:off x="368300" y="161925"/>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a:spLocks noChangeArrowheads="1"/>
          </p:cNvSpPr>
          <p:nvPr/>
        </p:nvSpPr>
        <p:spPr bwMode="auto">
          <a:xfrm>
            <a:off x="971551" y="6654502"/>
            <a:ext cx="81724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de-DE" altLang="de-DE" sz="800" dirty="0">
                <a:solidFill>
                  <a:srgbClr val="FFFFFF"/>
                </a:solidFill>
                <a:latin typeface="Calibri" panose="020F0502020204030204" pitchFamily="34" charset="0"/>
              </a:rPr>
              <a:t>Klinik für Kinder- und Jugendpsychiatrie und Psychotherapie Ulm (KJPP)</a:t>
            </a:r>
            <a:endParaRPr lang="de-DE" altLang="de-DE" sz="800" dirty="0">
              <a:solidFill>
                <a:srgbClr val="FFFFFF"/>
              </a:solidFill>
            </a:endParaRPr>
          </a:p>
        </p:txBody>
      </p:sp>
      <p:pic>
        <p:nvPicPr>
          <p:cNvPr id="11" name="Picture 4" descr="bmbf_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56550" y="0"/>
            <a:ext cx="1187449" cy="84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6935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spcBef>
          <a:spcPct val="0"/>
        </a:spcBef>
        <a:spcAft>
          <a:spcPct val="0"/>
        </a:spcAft>
        <a:tabLst>
          <a:tab pos="444500" algn="r"/>
          <a:tab pos="541338" algn="l"/>
        </a:tabLst>
        <a:defRPr sz="2000" kern="1200">
          <a:solidFill>
            <a:srgbClr val="003D8D"/>
          </a:solidFill>
          <a:latin typeface="+mj-lt"/>
          <a:ea typeface="+mj-ea"/>
          <a:cs typeface="+mj-cs"/>
        </a:defRPr>
      </a:lvl1pPr>
      <a:lvl2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2pPr>
      <a:lvl3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3pPr>
      <a:lvl4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4pPr>
      <a:lvl5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5pPr>
      <a:lvl6pPr marL="4572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6pPr>
      <a:lvl7pPr marL="9144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7pPr>
      <a:lvl8pPr marL="13716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8pPr>
      <a:lvl9pPr marL="18288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9pPr>
    </p:titleStyle>
    <p:bodyStyle>
      <a:lvl1pPr algn="l" rtl="0" eaLnBrk="0" fontAlgn="base" hangingPunct="0">
        <a:lnSpc>
          <a:spcPct val="105000"/>
        </a:lnSpc>
        <a:spcBef>
          <a:spcPct val="35000"/>
        </a:spcBef>
        <a:spcAft>
          <a:spcPct val="0"/>
        </a:spcAft>
        <a:tabLst>
          <a:tab pos="266700" algn="r"/>
          <a:tab pos="361950" algn="l"/>
          <a:tab pos="1257300" algn="l"/>
        </a:tabLst>
        <a:defRPr kern="1200">
          <a:solidFill>
            <a:schemeClr val="tx1"/>
          </a:solidFill>
          <a:latin typeface="+mn-lt"/>
          <a:ea typeface="+mn-ea"/>
          <a:cs typeface="+mn-cs"/>
        </a:defRPr>
      </a:lvl1pPr>
      <a:lvl2pPr marL="357188" indent="-177800" algn="l" rtl="0" eaLnBrk="0" fontAlgn="base" hangingPunct="0">
        <a:lnSpc>
          <a:spcPct val="105000"/>
        </a:lnSpc>
        <a:spcBef>
          <a:spcPct val="35000"/>
        </a:spcBef>
        <a:spcAft>
          <a:spcPct val="0"/>
        </a:spcAft>
        <a:buChar char="–"/>
        <a:tabLst>
          <a:tab pos="266700" algn="r"/>
          <a:tab pos="361950" algn="l"/>
          <a:tab pos="1257300" algn="l"/>
        </a:tabLst>
        <a:defRPr kern="1200">
          <a:solidFill>
            <a:schemeClr val="tx1"/>
          </a:solidFill>
          <a:latin typeface="+mn-lt"/>
          <a:ea typeface="+mn-ea"/>
          <a:cs typeface="+mn-cs"/>
        </a:defRPr>
      </a:lvl2pPr>
      <a:lvl3pPr marL="719138" indent="-174625" algn="l" rtl="0" eaLnBrk="0" fontAlgn="base" hangingPunct="0">
        <a:lnSpc>
          <a:spcPct val="105000"/>
        </a:lnSpc>
        <a:spcBef>
          <a:spcPct val="35000"/>
        </a:spcBef>
        <a:spcAft>
          <a:spcPct val="0"/>
        </a:spcAft>
        <a:buFont typeface="Arial" panose="020B0604020202020204" pitchFamily="34" charset="0"/>
        <a:buChar char="–"/>
        <a:tabLst>
          <a:tab pos="266700" algn="r"/>
          <a:tab pos="361950" algn="l"/>
          <a:tab pos="1257300" algn="l"/>
        </a:tabLst>
        <a:defRPr sz="1600" kern="1200">
          <a:solidFill>
            <a:schemeClr val="tx1"/>
          </a:solidFill>
          <a:latin typeface="+mn-lt"/>
          <a:ea typeface="+mn-ea"/>
          <a:cs typeface="+mn-cs"/>
        </a:defRPr>
      </a:lvl3pPr>
      <a:lvl4pPr marL="1073150" indent="-174625" algn="l" rtl="0" eaLnBrk="0" fontAlgn="base" hangingPunct="0">
        <a:lnSpc>
          <a:spcPct val="105000"/>
        </a:lnSpc>
        <a:spcBef>
          <a:spcPct val="35000"/>
        </a:spcBef>
        <a:spcAft>
          <a:spcPct val="0"/>
        </a:spcAft>
        <a:buChar char="-"/>
        <a:tabLst>
          <a:tab pos="266700" algn="r"/>
          <a:tab pos="361950" algn="l"/>
          <a:tab pos="1257300" algn="l"/>
        </a:tabLst>
        <a:defRPr sz="1600" kern="1200">
          <a:solidFill>
            <a:schemeClr val="tx1"/>
          </a:solidFill>
          <a:latin typeface="+mn-lt"/>
          <a:ea typeface="+mn-ea"/>
          <a:cs typeface="+mn-cs"/>
        </a:defRPr>
      </a:lvl4pPr>
      <a:lvl5pPr marL="1428750" indent="-176213" algn="l" rtl="0" eaLnBrk="0" fontAlgn="base" hangingPunct="0">
        <a:lnSpc>
          <a:spcPct val="105000"/>
        </a:lnSpc>
        <a:spcBef>
          <a:spcPct val="35000"/>
        </a:spcBef>
        <a:spcAft>
          <a:spcPct val="0"/>
        </a:spcAft>
        <a:buChar char="-"/>
        <a:tabLst>
          <a:tab pos="266700" algn="r"/>
          <a:tab pos="361950" algn="l"/>
          <a:tab pos="12573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1"/>
          <p:cNvSpPr>
            <a:spLocks noChangeArrowheads="1"/>
          </p:cNvSpPr>
          <p:nvPr/>
        </p:nvSpPr>
        <p:spPr bwMode="auto">
          <a:xfrm>
            <a:off x="0" y="6669088"/>
            <a:ext cx="9144000" cy="188912"/>
          </a:xfrm>
          <a:prstGeom prst="rect">
            <a:avLst/>
          </a:prstGeom>
          <a:solidFill>
            <a:srgbClr val="6CA6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pic>
        <p:nvPicPr>
          <p:cNvPr id="1027" name="Picture 18" descr="Gelber Streifen dkl 01"/>
          <p:cNvPicPr>
            <a:picLocks noChangeAspect="1" noChangeArrowheads="1"/>
          </p:cNvPicPr>
          <p:nvPr/>
        </p:nvPicPr>
        <p:blipFill>
          <a:blip r:embed="rId13" cstate="print">
            <a:extLst>
              <a:ext uri="{28A0092B-C50C-407E-A947-70E740481C1C}">
                <a14:useLocalDpi xmlns:a14="http://schemas.microsoft.com/office/drawing/2010/main" val="0"/>
              </a:ext>
            </a:extLst>
          </a:blip>
          <a:srcRect r="75"/>
          <a:stretch>
            <a:fillRect/>
          </a:stretch>
        </p:blipFill>
        <p:spPr bwMode="auto">
          <a:xfrm>
            <a:off x="7956550" y="0"/>
            <a:ext cx="1187450" cy="666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9"/>
          <p:cNvSpPr>
            <a:spLocks noChangeArrowheads="1"/>
          </p:cNvSpPr>
          <p:nvPr/>
        </p:nvSpPr>
        <p:spPr bwMode="auto">
          <a:xfrm>
            <a:off x="7956550" y="6524625"/>
            <a:ext cx="1187450" cy="144463"/>
          </a:xfrm>
          <a:prstGeom prst="rect">
            <a:avLst/>
          </a:prstGeom>
          <a:solidFill>
            <a:srgbClr val="F3D0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29" name="Rectangle 20"/>
          <p:cNvSpPr>
            <a:spLocks noChangeArrowheads="1"/>
          </p:cNvSpPr>
          <p:nvPr/>
        </p:nvSpPr>
        <p:spPr bwMode="auto">
          <a:xfrm>
            <a:off x="7956550" y="6669088"/>
            <a:ext cx="1187450" cy="188912"/>
          </a:xfrm>
          <a:prstGeom prst="rect">
            <a:avLst/>
          </a:prstGeom>
          <a:solidFill>
            <a:srgbClr val="1949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30" name="Rectangle 22"/>
          <p:cNvSpPr>
            <a:spLocks noChangeArrowheads="1"/>
          </p:cNvSpPr>
          <p:nvPr/>
        </p:nvSpPr>
        <p:spPr bwMode="auto">
          <a:xfrm>
            <a:off x="0" y="6669088"/>
            <a:ext cx="971550" cy="188912"/>
          </a:xfrm>
          <a:prstGeom prst="rect">
            <a:avLst/>
          </a:prstGeom>
          <a:solidFill>
            <a:srgbClr val="A3C7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31" name="Rectangle 23"/>
          <p:cNvSpPr>
            <a:spLocks noGrp="1" noChangeArrowheads="1"/>
          </p:cNvSpPr>
          <p:nvPr>
            <p:ph type="title"/>
          </p:nvPr>
        </p:nvSpPr>
        <p:spPr bwMode="auto">
          <a:xfrm>
            <a:off x="1258888" y="404813"/>
            <a:ext cx="66976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0" rIns="144000" bIns="45720" numCol="1" anchor="t" anchorCtr="0" compatLnSpc="1">
            <a:prstTxWarp prst="textNoShape">
              <a:avLst/>
            </a:prstTxWarp>
          </a:bodyPr>
          <a:lstStyle/>
          <a:p>
            <a:pPr lvl="0"/>
            <a:r>
              <a:rPr lang="de-DE" altLang="de-DE" smtClean="0"/>
              <a:t>Titelmasterformat durch klicken bearbeiten</a:t>
            </a:r>
          </a:p>
        </p:txBody>
      </p:sp>
      <p:sp>
        <p:nvSpPr>
          <p:cNvPr id="1032" name="Rectangle 24"/>
          <p:cNvSpPr>
            <a:spLocks noGrp="1" noChangeArrowheads="1"/>
          </p:cNvSpPr>
          <p:nvPr>
            <p:ph type="body" idx="1"/>
          </p:nvPr>
        </p:nvSpPr>
        <p:spPr bwMode="auto">
          <a:xfrm>
            <a:off x="1258888" y="1125538"/>
            <a:ext cx="6697662"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14400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1033" name="Picture 25" descr="Logo KJPP PP"/>
          <p:cNvPicPr>
            <a:picLocks noChangeAspect="1" noChangeArrowheads="1"/>
          </p:cNvPicPr>
          <p:nvPr/>
        </p:nvPicPr>
        <p:blipFill>
          <a:blip r:embed="rId14" cstate="print">
            <a:extLst>
              <a:ext uri="{28A0092B-C50C-407E-A947-70E740481C1C}">
                <a14:useLocalDpi xmlns:a14="http://schemas.microsoft.com/office/drawing/2010/main" val="0"/>
              </a:ext>
            </a:extLst>
          </a:blip>
          <a:srcRect r="55"/>
          <a:stretch>
            <a:fillRect/>
          </a:stretch>
        </p:blipFill>
        <p:spPr bwMode="auto">
          <a:xfrm>
            <a:off x="368300" y="161925"/>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a:spLocks noChangeArrowheads="1"/>
          </p:cNvSpPr>
          <p:nvPr/>
        </p:nvSpPr>
        <p:spPr bwMode="auto">
          <a:xfrm>
            <a:off x="971551" y="6654502"/>
            <a:ext cx="81724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de-DE" altLang="de-DE" sz="800" dirty="0">
                <a:solidFill>
                  <a:srgbClr val="FFFFFF"/>
                </a:solidFill>
                <a:latin typeface="Calibri" panose="020F0502020204030204" pitchFamily="34" charset="0"/>
              </a:rPr>
              <a:t>Klinik für Kinder- und Jugendpsychiatrie und Psychotherapie Ulm (KJPP)</a:t>
            </a:r>
            <a:endParaRPr lang="de-DE" altLang="de-DE" sz="800" dirty="0">
              <a:solidFill>
                <a:srgbClr val="FFFFFF"/>
              </a:solidFill>
            </a:endParaRPr>
          </a:p>
        </p:txBody>
      </p:sp>
      <p:pic>
        <p:nvPicPr>
          <p:cNvPr id="11" name="Picture 4" descr="bmbf_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56550" y="0"/>
            <a:ext cx="1187449" cy="84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53766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rtl="0" eaLnBrk="0" fontAlgn="base" hangingPunct="0">
        <a:spcBef>
          <a:spcPct val="0"/>
        </a:spcBef>
        <a:spcAft>
          <a:spcPct val="0"/>
        </a:spcAft>
        <a:tabLst>
          <a:tab pos="444500" algn="r"/>
          <a:tab pos="541338" algn="l"/>
        </a:tabLst>
        <a:defRPr sz="2000" kern="1200">
          <a:solidFill>
            <a:srgbClr val="003D8D"/>
          </a:solidFill>
          <a:latin typeface="+mj-lt"/>
          <a:ea typeface="+mj-ea"/>
          <a:cs typeface="+mj-cs"/>
        </a:defRPr>
      </a:lvl1pPr>
      <a:lvl2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2pPr>
      <a:lvl3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3pPr>
      <a:lvl4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4pPr>
      <a:lvl5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5pPr>
      <a:lvl6pPr marL="4572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6pPr>
      <a:lvl7pPr marL="9144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7pPr>
      <a:lvl8pPr marL="13716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8pPr>
      <a:lvl9pPr marL="18288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9pPr>
    </p:titleStyle>
    <p:bodyStyle>
      <a:lvl1pPr algn="l" rtl="0" eaLnBrk="0" fontAlgn="base" hangingPunct="0">
        <a:lnSpc>
          <a:spcPct val="105000"/>
        </a:lnSpc>
        <a:spcBef>
          <a:spcPct val="35000"/>
        </a:spcBef>
        <a:spcAft>
          <a:spcPct val="0"/>
        </a:spcAft>
        <a:tabLst>
          <a:tab pos="266700" algn="r"/>
          <a:tab pos="361950" algn="l"/>
          <a:tab pos="1257300" algn="l"/>
        </a:tabLst>
        <a:defRPr kern="1200">
          <a:solidFill>
            <a:schemeClr val="tx1"/>
          </a:solidFill>
          <a:latin typeface="+mn-lt"/>
          <a:ea typeface="+mn-ea"/>
          <a:cs typeface="+mn-cs"/>
        </a:defRPr>
      </a:lvl1pPr>
      <a:lvl2pPr marL="357188" indent="-177800" algn="l" rtl="0" eaLnBrk="0" fontAlgn="base" hangingPunct="0">
        <a:lnSpc>
          <a:spcPct val="105000"/>
        </a:lnSpc>
        <a:spcBef>
          <a:spcPct val="35000"/>
        </a:spcBef>
        <a:spcAft>
          <a:spcPct val="0"/>
        </a:spcAft>
        <a:buChar char="–"/>
        <a:tabLst>
          <a:tab pos="266700" algn="r"/>
          <a:tab pos="361950" algn="l"/>
          <a:tab pos="1257300" algn="l"/>
        </a:tabLst>
        <a:defRPr kern="1200">
          <a:solidFill>
            <a:schemeClr val="tx1"/>
          </a:solidFill>
          <a:latin typeface="+mn-lt"/>
          <a:ea typeface="+mn-ea"/>
          <a:cs typeface="+mn-cs"/>
        </a:defRPr>
      </a:lvl2pPr>
      <a:lvl3pPr marL="719138" indent="-174625" algn="l" rtl="0" eaLnBrk="0" fontAlgn="base" hangingPunct="0">
        <a:lnSpc>
          <a:spcPct val="105000"/>
        </a:lnSpc>
        <a:spcBef>
          <a:spcPct val="35000"/>
        </a:spcBef>
        <a:spcAft>
          <a:spcPct val="0"/>
        </a:spcAft>
        <a:buFont typeface="Arial" panose="020B0604020202020204" pitchFamily="34" charset="0"/>
        <a:buChar char="–"/>
        <a:tabLst>
          <a:tab pos="266700" algn="r"/>
          <a:tab pos="361950" algn="l"/>
          <a:tab pos="1257300" algn="l"/>
        </a:tabLst>
        <a:defRPr sz="1600" kern="1200">
          <a:solidFill>
            <a:schemeClr val="tx1"/>
          </a:solidFill>
          <a:latin typeface="+mn-lt"/>
          <a:ea typeface="+mn-ea"/>
          <a:cs typeface="+mn-cs"/>
        </a:defRPr>
      </a:lvl3pPr>
      <a:lvl4pPr marL="1073150" indent="-174625" algn="l" rtl="0" eaLnBrk="0" fontAlgn="base" hangingPunct="0">
        <a:lnSpc>
          <a:spcPct val="105000"/>
        </a:lnSpc>
        <a:spcBef>
          <a:spcPct val="35000"/>
        </a:spcBef>
        <a:spcAft>
          <a:spcPct val="0"/>
        </a:spcAft>
        <a:buChar char="-"/>
        <a:tabLst>
          <a:tab pos="266700" algn="r"/>
          <a:tab pos="361950" algn="l"/>
          <a:tab pos="1257300" algn="l"/>
        </a:tabLst>
        <a:defRPr sz="1600" kern="1200">
          <a:solidFill>
            <a:schemeClr val="tx1"/>
          </a:solidFill>
          <a:latin typeface="+mn-lt"/>
          <a:ea typeface="+mn-ea"/>
          <a:cs typeface="+mn-cs"/>
        </a:defRPr>
      </a:lvl4pPr>
      <a:lvl5pPr marL="1428750" indent="-176213" algn="l" rtl="0" eaLnBrk="0" fontAlgn="base" hangingPunct="0">
        <a:lnSpc>
          <a:spcPct val="105000"/>
        </a:lnSpc>
        <a:spcBef>
          <a:spcPct val="35000"/>
        </a:spcBef>
        <a:spcAft>
          <a:spcPct val="0"/>
        </a:spcAft>
        <a:buChar char="-"/>
        <a:tabLst>
          <a:tab pos="266700" algn="r"/>
          <a:tab pos="361950" algn="l"/>
          <a:tab pos="12573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1"/>
          <p:cNvSpPr>
            <a:spLocks noChangeArrowheads="1"/>
          </p:cNvSpPr>
          <p:nvPr/>
        </p:nvSpPr>
        <p:spPr bwMode="auto">
          <a:xfrm>
            <a:off x="0" y="6669088"/>
            <a:ext cx="9144000" cy="188912"/>
          </a:xfrm>
          <a:prstGeom prst="rect">
            <a:avLst/>
          </a:prstGeom>
          <a:solidFill>
            <a:srgbClr val="6CA6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pic>
        <p:nvPicPr>
          <p:cNvPr id="1027" name="Picture 18" descr="Gelber Streifen dkl 01"/>
          <p:cNvPicPr>
            <a:picLocks noChangeAspect="1" noChangeArrowheads="1"/>
          </p:cNvPicPr>
          <p:nvPr/>
        </p:nvPicPr>
        <p:blipFill>
          <a:blip r:embed="rId13" cstate="print">
            <a:extLst>
              <a:ext uri="{28A0092B-C50C-407E-A947-70E740481C1C}">
                <a14:useLocalDpi xmlns:a14="http://schemas.microsoft.com/office/drawing/2010/main" val="0"/>
              </a:ext>
            </a:extLst>
          </a:blip>
          <a:srcRect r="75"/>
          <a:stretch>
            <a:fillRect/>
          </a:stretch>
        </p:blipFill>
        <p:spPr bwMode="auto">
          <a:xfrm>
            <a:off x="7956550" y="0"/>
            <a:ext cx="1187450" cy="666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9"/>
          <p:cNvSpPr>
            <a:spLocks noChangeArrowheads="1"/>
          </p:cNvSpPr>
          <p:nvPr/>
        </p:nvSpPr>
        <p:spPr bwMode="auto">
          <a:xfrm>
            <a:off x="7956550" y="6524625"/>
            <a:ext cx="1187450" cy="144463"/>
          </a:xfrm>
          <a:prstGeom prst="rect">
            <a:avLst/>
          </a:prstGeom>
          <a:solidFill>
            <a:srgbClr val="F3D0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29" name="Rectangle 20"/>
          <p:cNvSpPr>
            <a:spLocks noChangeArrowheads="1"/>
          </p:cNvSpPr>
          <p:nvPr/>
        </p:nvSpPr>
        <p:spPr bwMode="auto">
          <a:xfrm>
            <a:off x="7956550" y="6669088"/>
            <a:ext cx="1187450" cy="188912"/>
          </a:xfrm>
          <a:prstGeom prst="rect">
            <a:avLst/>
          </a:prstGeom>
          <a:solidFill>
            <a:srgbClr val="1949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30" name="Rectangle 22"/>
          <p:cNvSpPr>
            <a:spLocks noChangeArrowheads="1"/>
          </p:cNvSpPr>
          <p:nvPr/>
        </p:nvSpPr>
        <p:spPr bwMode="auto">
          <a:xfrm>
            <a:off x="0" y="6669088"/>
            <a:ext cx="971550" cy="188912"/>
          </a:xfrm>
          <a:prstGeom prst="rect">
            <a:avLst/>
          </a:prstGeom>
          <a:solidFill>
            <a:srgbClr val="A3C7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31" name="Rectangle 23"/>
          <p:cNvSpPr>
            <a:spLocks noGrp="1" noChangeArrowheads="1"/>
          </p:cNvSpPr>
          <p:nvPr>
            <p:ph type="title"/>
          </p:nvPr>
        </p:nvSpPr>
        <p:spPr bwMode="auto">
          <a:xfrm>
            <a:off x="1258888" y="404813"/>
            <a:ext cx="66976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0" rIns="144000" bIns="45720" numCol="1" anchor="t" anchorCtr="0" compatLnSpc="1">
            <a:prstTxWarp prst="textNoShape">
              <a:avLst/>
            </a:prstTxWarp>
          </a:bodyPr>
          <a:lstStyle/>
          <a:p>
            <a:pPr lvl="0"/>
            <a:r>
              <a:rPr lang="de-DE" altLang="de-DE" smtClean="0"/>
              <a:t>Titelmasterformat durch klicken bearbeiten</a:t>
            </a:r>
          </a:p>
        </p:txBody>
      </p:sp>
      <p:sp>
        <p:nvSpPr>
          <p:cNvPr id="1032" name="Rectangle 24"/>
          <p:cNvSpPr>
            <a:spLocks noGrp="1" noChangeArrowheads="1"/>
          </p:cNvSpPr>
          <p:nvPr>
            <p:ph type="body" idx="1"/>
          </p:nvPr>
        </p:nvSpPr>
        <p:spPr bwMode="auto">
          <a:xfrm>
            <a:off x="1258888" y="1125538"/>
            <a:ext cx="6697662"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14400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1033" name="Picture 25" descr="Logo KJPP PP"/>
          <p:cNvPicPr>
            <a:picLocks noChangeAspect="1" noChangeArrowheads="1"/>
          </p:cNvPicPr>
          <p:nvPr/>
        </p:nvPicPr>
        <p:blipFill>
          <a:blip r:embed="rId14" cstate="print">
            <a:extLst>
              <a:ext uri="{28A0092B-C50C-407E-A947-70E740481C1C}">
                <a14:useLocalDpi xmlns:a14="http://schemas.microsoft.com/office/drawing/2010/main" val="0"/>
              </a:ext>
            </a:extLst>
          </a:blip>
          <a:srcRect r="55"/>
          <a:stretch>
            <a:fillRect/>
          </a:stretch>
        </p:blipFill>
        <p:spPr bwMode="auto">
          <a:xfrm>
            <a:off x="368300" y="161925"/>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a:spLocks noChangeArrowheads="1"/>
          </p:cNvSpPr>
          <p:nvPr/>
        </p:nvSpPr>
        <p:spPr bwMode="auto">
          <a:xfrm>
            <a:off x="971551" y="6654502"/>
            <a:ext cx="81724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de-DE" altLang="de-DE" sz="800" dirty="0">
                <a:solidFill>
                  <a:srgbClr val="FFFFFF"/>
                </a:solidFill>
                <a:latin typeface="Calibri" panose="020F0502020204030204" pitchFamily="34" charset="0"/>
              </a:rPr>
              <a:t>Klinik für Kinder- und Jugendpsychiatrie und Psychotherapie Ulm (KJPP)</a:t>
            </a:r>
            <a:endParaRPr lang="de-DE" altLang="de-DE" sz="800" dirty="0">
              <a:solidFill>
                <a:srgbClr val="FFFFFF"/>
              </a:solidFill>
            </a:endParaRPr>
          </a:p>
        </p:txBody>
      </p:sp>
      <p:pic>
        <p:nvPicPr>
          <p:cNvPr id="11" name="Picture 4" descr="bmbf_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56550" y="0"/>
            <a:ext cx="1187449" cy="84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5735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0" fontAlgn="base" hangingPunct="0">
        <a:spcBef>
          <a:spcPct val="0"/>
        </a:spcBef>
        <a:spcAft>
          <a:spcPct val="0"/>
        </a:spcAft>
        <a:tabLst>
          <a:tab pos="444500" algn="r"/>
          <a:tab pos="541338" algn="l"/>
        </a:tabLst>
        <a:defRPr sz="2000" kern="1200">
          <a:solidFill>
            <a:srgbClr val="003D8D"/>
          </a:solidFill>
          <a:latin typeface="+mj-lt"/>
          <a:ea typeface="+mj-ea"/>
          <a:cs typeface="+mj-cs"/>
        </a:defRPr>
      </a:lvl1pPr>
      <a:lvl2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2pPr>
      <a:lvl3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3pPr>
      <a:lvl4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4pPr>
      <a:lvl5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5pPr>
      <a:lvl6pPr marL="4572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6pPr>
      <a:lvl7pPr marL="9144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7pPr>
      <a:lvl8pPr marL="13716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8pPr>
      <a:lvl9pPr marL="18288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9pPr>
    </p:titleStyle>
    <p:bodyStyle>
      <a:lvl1pPr algn="l" rtl="0" eaLnBrk="0" fontAlgn="base" hangingPunct="0">
        <a:lnSpc>
          <a:spcPct val="105000"/>
        </a:lnSpc>
        <a:spcBef>
          <a:spcPct val="35000"/>
        </a:spcBef>
        <a:spcAft>
          <a:spcPct val="0"/>
        </a:spcAft>
        <a:tabLst>
          <a:tab pos="266700" algn="r"/>
          <a:tab pos="361950" algn="l"/>
          <a:tab pos="1257300" algn="l"/>
        </a:tabLst>
        <a:defRPr kern="1200">
          <a:solidFill>
            <a:schemeClr val="tx1"/>
          </a:solidFill>
          <a:latin typeface="+mn-lt"/>
          <a:ea typeface="+mn-ea"/>
          <a:cs typeface="+mn-cs"/>
        </a:defRPr>
      </a:lvl1pPr>
      <a:lvl2pPr marL="357188" indent="-177800" algn="l" rtl="0" eaLnBrk="0" fontAlgn="base" hangingPunct="0">
        <a:lnSpc>
          <a:spcPct val="105000"/>
        </a:lnSpc>
        <a:spcBef>
          <a:spcPct val="35000"/>
        </a:spcBef>
        <a:spcAft>
          <a:spcPct val="0"/>
        </a:spcAft>
        <a:buChar char="–"/>
        <a:tabLst>
          <a:tab pos="266700" algn="r"/>
          <a:tab pos="361950" algn="l"/>
          <a:tab pos="1257300" algn="l"/>
        </a:tabLst>
        <a:defRPr kern="1200">
          <a:solidFill>
            <a:schemeClr val="tx1"/>
          </a:solidFill>
          <a:latin typeface="+mn-lt"/>
          <a:ea typeface="+mn-ea"/>
          <a:cs typeface="+mn-cs"/>
        </a:defRPr>
      </a:lvl2pPr>
      <a:lvl3pPr marL="719138" indent="-174625" algn="l" rtl="0" eaLnBrk="0" fontAlgn="base" hangingPunct="0">
        <a:lnSpc>
          <a:spcPct val="105000"/>
        </a:lnSpc>
        <a:spcBef>
          <a:spcPct val="35000"/>
        </a:spcBef>
        <a:spcAft>
          <a:spcPct val="0"/>
        </a:spcAft>
        <a:buFont typeface="Arial" panose="020B0604020202020204" pitchFamily="34" charset="0"/>
        <a:buChar char="–"/>
        <a:tabLst>
          <a:tab pos="266700" algn="r"/>
          <a:tab pos="361950" algn="l"/>
          <a:tab pos="1257300" algn="l"/>
        </a:tabLst>
        <a:defRPr sz="1600" kern="1200">
          <a:solidFill>
            <a:schemeClr val="tx1"/>
          </a:solidFill>
          <a:latin typeface="+mn-lt"/>
          <a:ea typeface="+mn-ea"/>
          <a:cs typeface="+mn-cs"/>
        </a:defRPr>
      </a:lvl3pPr>
      <a:lvl4pPr marL="1073150" indent="-174625" algn="l" rtl="0" eaLnBrk="0" fontAlgn="base" hangingPunct="0">
        <a:lnSpc>
          <a:spcPct val="105000"/>
        </a:lnSpc>
        <a:spcBef>
          <a:spcPct val="35000"/>
        </a:spcBef>
        <a:spcAft>
          <a:spcPct val="0"/>
        </a:spcAft>
        <a:buChar char="-"/>
        <a:tabLst>
          <a:tab pos="266700" algn="r"/>
          <a:tab pos="361950" algn="l"/>
          <a:tab pos="1257300" algn="l"/>
        </a:tabLst>
        <a:defRPr sz="1600" kern="1200">
          <a:solidFill>
            <a:schemeClr val="tx1"/>
          </a:solidFill>
          <a:latin typeface="+mn-lt"/>
          <a:ea typeface="+mn-ea"/>
          <a:cs typeface="+mn-cs"/>
        </a:defRPr>
      </a:lvl4pPr>
      <a:lvl5pPr marL="1428750" indent="-176213" algn="l" rtl="0" eaLnBrk="0" fontAlgn="base" hangingPunct="0">
        <a:lnSpc>
          <a:spcPct val="105000"/>
        </a:lnSpc>
        <a:spcBef>
          <a:spcPct val="35000"/>
        </a:spcBef>
        <a:spcAft>
          <a:spcPct val="0"/>
        </a:spcAft>
        <a:buChar char="-"/>
        <a:tabLst>
          <a:tab pos="266700" algn="r"/>
          <a:tab pos="361950" algn="l"/>
          <a:tab pos="12573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1"/>
          <p:cNvSpPr>
            <a:spLocks noChangeArrowheads="1"/>
          </p:cNvSpPr>
          <p:nvPr/>
        </p:nvSpPr>
        <p:spPr bwMode="auto">
          <a:xfrm>
            <a:off x="0" y="6669088"/>
            <a:ext cx="9144000" cy="188912"/>
          </a:xfrm>
          <a:prstGeom prst="rect">
            <a:avLst/>
          </a:prstGeom>
          <a:solidFill>
            <a:srgbClr val="6CA6D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pic>
        <p:nvPicPr>
          <p:cNvPr id="1027" name="Picture 18" descr="Gelber Streifen dkl 01"/>
          <p:cNvPicPr>
            <a:picLocks noChangeAspect="1" noChangeArrowheads="1"/>
          </p:cNvPicPr>
          <p:nvPr/>
        </p:nvPicPr>
        <p:blipFill>
          <a:blip r:embed="rId14" cstate="print">
            <a:extLst>
              <a:ext uri="{28A0092B-C50C-407E-A947-70E740481C1C}">
                <a14:useLocalDpi xmlns:a14="http://schemas.microsoft.com/office/drawing/2010/main" val="0"/>
              </a:ext>
            </a:extLst>
          </a:blip>
          <a:srcRect r="75"/>
          <a:stretch>
            <a:fillRect/>
          </a:stretch>
        </p:blipFill>
        <p:spPr bwMode="auto">
          <a:xfrm>
            <a:off x="7956550" y="0"/>
            <a:ext cx="1187450" cy="666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9"/>
          <p:cNvSpPr>
            <a:spLocks noChangeArrowheads="1"/>
          </p:cNvSpPr>
          <p:nvPr/>
        </p:nvSpPr>
        <p:spPr bwMode="auto">
          <a:xfrm>
            <a:off x="7956550" y="6524625"/>
            <a:ext cx="1187450" cy="144463"/>
          </a:xfrm>
          <a:prstGeom prst="rect">
            <a:avLst/>
          </a:prstGeom>
          <a:solidFill>
            <a:srgbClr val="F3D0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29" name="Rectangle 20"/>
          <p:cNvSpPr>
            <a:spLocks noChangeArrowheads="1"/>
          </p:cNvSpPr>
          <p:nvPr/>
        </p:nvSpPr>
        <p:spPr bwMode="auto">
          <a:xfrm>
            <a:off x="7956550" y="6669088"/>
            <a:ext cx="1187450" cy="188912"/>
          </a:xfrm>
          <a:prstGeom prst="rect">
            <a:avLst/>
          </a:prstGeom>
          <a:solidFill>
            <a:srgbClr val="1949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30" name="Rectangle 22"/>
          <p:cNvSpPr>
            <a:spLocks noChangeArrowheads="1"/>
          </p:cNvSpPr>
          <p:nvPr/>
        </p:nvSpPr>
        <p:spPr bwMode="auto">
          <a:xfrm>
            <a:off x="0" y="6669088"/>
            <a:ext cx="971550" cy="188912"/>
          </a:xfrm>
          <a:prstGeom prst="rect">
            <a:avLst/>
          </a:prstGeom>
          <a:solidFill>
            <a:srgbClr val="A3C7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de-DE" altLang="de-DE" smtClean="0">
              <a:solidFill>
                <a:srgbClr val="000000"/>
              </a:solidFill>
            </a:endParaRPr>
          </a:p>
        </p:txBody>
      </p:sp>
      <p:sp>
        <p:nvSpPr>
          <p:cNvPr id="1031" name="Rectangle 23"/>
          <p:cNvSpPr>
            <a:spLocks noGrp="1" noChangeArrowheads="1"/>
          </p:cNvSpPr>
          <p:nvPr>
            <p:ph type="title"/>
          </p:nvPr>
        </p:nvSpPr>
        <p:spPr bwMode="auto">
          <a:xfrm>
            <a:off x="1258888" y="404813"/>
            <a:ext cx="66976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8000" rIns="144000" bIns="45720" numCol="1" anchor="t" anchorCtr="0" compatLnSpc="1">
            <a:prstTxWarp prst="textNoShape">
              <a:avLst/>
            </a:prstTxWarp>
          </a:bodyPr>
          <a:lstStyle/>
          <a:p>
            <a:pPr lvl="0"/>
            <a:r>
              <a:rPr lang="de-DE" altLang="de-DE" smtClean="0"/>
              <a:t>Titelmasterformat durch klicken bearbeiten</a:t>
            </a:r>
          </a:p>
        </p:txBody>
      </p:sp>
      <p:sp>
        <p:nvSpPr>
          <p:cNvPr id="1032" name="Rectangle 24"/>
          <p:cNvSpPr>
            <a:spLocks noGrp="1" noChangeArrowheads="1"/>
          </p:cNvSpPr>
          <p:nvPr>
            <p:ph type="body" idx="1"/>
          </p:nvPr>
        </p:nvSpPr>
        <p:spPr bwMode="auto">
          <a:xfrm>
            <a:off x="1258888" y="1125538"/>
            <a:ext cx="6697662"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14400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1033" name="Picture 25" descr="Logo KJPP PP"/>
          <p:cNvPicPr>
            <a:picLocks noChangeAspect="1" noChangeArrowheads="1"/>
          </p:cNvPicPr>
          <p:nvPr/>
        </p:nvPicPr>
        <p:blipFill>
          <a:blip r:embed="rId15" cstate="print">
            <a:extLst>
              <a:ext uri="{28A0092B-C50C-407E-A947-70E740481C1C}">
                <a14:useLocalDpi xmlns:a14="http://schemas.microsoft.com/office/drawing/2010/main" val="0"/>
              </a:ext>
            </a:extLst>
          </a:blip>
          <a:srcRect r="55"/>
          <a:stretch>
            <a:fillRect/>
          </a:stretch>
        </p:blipFill>
        <p:spPr bwMode="auto">
          <a:xfrm>
            <a:off x="368300" y="161925"/>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a:spLocks noChangeArrowheads="1"/>
          </p:cNvSpPr>
          <p:nvPr/>
        </p:nvSpPr>
        <p:spPr bwMode="auto">
          <a:xfrm>
            <a:off x="971551" y="6654502"/>
            <a:ext cx="81724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de-DE" altLang="de-DE" sz="800" dirty="0">
                <a:solidFill>
                  <a:srgbClr val="FFFFFF"/>
                </a:solidFill>
                <a:latin typeface="Calibri" panose="020F0502020204030204" pitchFamily="34" charset="0"/>
              </a:rPr>
              <a:t>Klinik für Kinder- und Jugendpsychiatrie und Psychotherapie Ulm (KJPP)</a:t>
            </a:r>
            <a:endParaRPr lang="de-DE" altLang="de-DE" sz="800" dirty="0">
              <a:solidFill>
                <a:srgbClr val="FFFFFF"/>
              </a:solidFill>
            </a:endParaRPr>
          </a:p>
        </p:txBody>
      </p:sp>
      <p:pic>
        <p:nvPicPr>
          <p:cNvPr id="11" name="Picture 4" descr="bmbf_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56550" y="0"/>
            <a:ext cx="1187449" cy="84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70630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l" rtl="0" eaLnBrk="0" fontAlgn="base" hangingPunct="0">
        <a:spcBef>
          <a:spcPct val="0"/>
        </a:spcBef>
        <a:spcAft>
          <a:spcPct val="0"/>
        </a:spcAft>
        <a:tabLst>
          <a:tab pos="444500" algn="r"/>
          <a:tab pos="541338" algn="l"/>
        </a:tabLst>
        <a:defRPr sz="2000" kern="1200">
          <a:solidFill>
            <a:srgbClr val="003D8D"/>
          </a:solidFill>
          <a:latin typeface="+mj-lt"/>
          <a:ea typeface="+mj-ea"/>
          <a:cs typeface="+mj-cs"/>
        </a:defRPr>
      </a:lvl1pPr>
      <a:lvl2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2pPr>
      <a:lvl3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3pPr>
      <a:lvl4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4pPr>
      <a:lvl5pPr algn="l" rtl="0" eaLnBrk="0" fontAlgn="base" hangingPunct="0">
        <a:spcBef>
          <a:spcPct val="0"/>
        </a:spcBef>
        <a:spcAft>
          <a:spcPct val="0"/>
        </a:spcAft>
        <a:tabLst>
          <a:tab pos="444500" algn="r"/>
          <a:tab pos="541338" algn="l"/>
        </a:tabLst>
        <a:defRPr sz="2000">
          <a:solidFill>
            <a:srgbClr val="003D8D"/>
          </a:solidFill>
          <a:latin typeface="Arial" panose="020B0604020202020204" pitchFamily="34" charset="0"/>
        </a:defRPr>
      </a:lvl5pPr>
      <a:lvl6pPr marL="4572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6pPr>
      <a:lvl7pPr marL="9144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7pPr>
      <a:lvl8pPr marL="13716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8pPr>
      <a:lvl9pPr marL="1828800" algn="l" rtl="0" fontAlgn="base">
        <a:spcBef>
          <a:spcPct val="0"/>
        </a:spcBef>
        <a:spcAft>
          <a:spcPct val="0"/>
        </a:spcAft>
        <a:tabLst>
          <a:tab pos="444500" algn="r"/>
          <a:tab pos="541338" algn="l"/>
        </a:tabLst>
        <a:defRPr sz="2000">
          <a:solidFill>
            <a:srgbClr val="003D8D"/>
          </a:solidFill>
          <a:latin typeface="Arial" panose="020B0604020202020204" pitchFamily="34" charset="0"/>
        </a:defRPr>
      </a:lvl9pPr>
    </p:titleStyle>
    <p:bodyStyle>
      <a:lvl1pPr algn="l" rtl="0" eaLnBrk="0" fontAlgn="base" hangingPunct="0">
        <a:lnSpc>
          <a:spcPct val="105000"/>
        </a:lnSpc>
        <a:spcBef>
          <a:spcPct val="35000"/>
        </a:spcBef>
        <a:spcAft>
          <a:spcPct val="0"/>
        </a:spcAft>
        <a:tabLst>
          <a:tab pos="266700" algn="r"/>
          <a:tab pos="361950" algn="l"/>
          <a:tab pos="1257300" algn="l"/>
        </a:tabLst>
        <a:defRPr kern="1200">
          <a:solidFill>
            <a:schemeClr val="tx1"/>
          </a:solidFill>
          <a:latin typeface="+mn-lt"/>
          <a:ea typeface="+mn-ea"/>
          <a:cs typeface="+mn-cs"/>
        </a:defRPr>
      </a:lvl1pPr>
      <a:lvl2pPr marL="357188" indent="-177800" algn="l" rtl="0" eaLnBrk="0" fontAlgn="base" hangingPunct="0">
        <a:lnSpc>
          <a:spcPct val="105000"/>
        </a:lnSpc>
        <a:spcBef>
          <a:spcPct val="35000"/>
        </a:spcBef>
        <a:spcAft>
          <a:spcPct val="0"/>
        </a:spcAft>
        <a:buChar char="–"/>
        <a:tabLst>
          <a:tab pos="266700" algn="r"/>
          <a:tab pos="361950" algn="l"/>
          <a:tab pos="1257300" algn="l"/>
        </a:tabLst>
        <a:defRPr kern="1200">
          <a:solidFill>
            <a:schemeClr val="tx1"/>
          </a:solidFill>
          <a:latin typeface="+mn-lt"/>
          <a:ea typeface="+mn-ea"/>
          <a:cs typeface="+mn-cs"/>
        </a:defRPr>
      </a:lvl2pPr>
      <a:lvl3pPr marL="719138" indent="-174625" algn="l" rtl="0" eaLnBrk="0" fontAlgn="base" hangingPunct="0">
        <a:lnSpc>
          <a:spcPct val="105000"/>
        </a:lnSpc>
        <a:spcBef>
          <a:spcPct val="35000"/>
        </a:spcBef>
        <a:spcAft>
          <a:spcPct val="0"/>
        </a:spcAft>
        <a:buFont typeface="Arial" panose="020B0604020202020204" pitchFamily="34" charset="0"/>
        <a:buChar char="–"/>
        <a:tabLst>
          <a:tab pos="266700" algn="r"/>
          <a:tab pos="361950" algn="l"/>
          <a:tab pos="1257300" algn="l"/>
        </a:tabLst>
        <a:defRPr sz="1600" kern="1200">
          <a:solidFill>
            <a:schemeClr val="tx1"/>
          </a:solidFill>
          <a:latin typeface="+mn-lt"/>
          <a:ea typeface="+mn-ea"/>
          <a:cs typeface="+mn-cs"/>
        </a:defRPr>
      </a:lvl3pPr>
      <a:lvl4pPr marL="1073150" indent="-174625" algn="l" rtl="0" eaLnBrk="0" fontAlgn="base" hangingPunct="0">
        <a:lnSpc>
          <a:spcPct val="105000"/>
        </a:lnSpc>
        <a:spcBef>
          <a:spcPct val="35000"/>
        </a:spcBef>
        <a:spcAft>
          <a:spcPct val="0"/>
        </a:spcAft>
        <a:buChar char="-"/>
        <a:tabLst>
          <a:tab pos="266700" algn="r"/>
          <a:tab pos="361950" algn="l"/>
          <a:tab pos="1257300" algn="l"/>
        </a:tabLst>
        <a:defRPr sz="1600" kern="1200">
          <a:solidFill>
            <a:schemeClr val="tx1"/>
          </a:solidFill>
          <a:latin typeface="+mn-lt"/>
          <a:ea typeface="+mn-ea"/>
          <a:cs typeface="+mn-cs"/>
        </a:defRPr>
      </a:lvl4pPr>
      <a:lvl5pPr marL="1428750" indent="-176213" algn="l" rtl="0" eaLnBrk="0" fontAlgn="base" hangingPunct="0">
        <a:lnSpc>
          <a:spcPct val="105000"/>
        </a:lnSpc>
        <a:spcBef>
          <a:spcPct val="35000"/>
        </a:spcBef>
        <a:spcAft>
          <a:spcPct val="0"/>
        </a:spcAft>
        <a:buChar char="-"/>
        <a:tabLst>
          <a:tab pos="266700" algn="r"/>
          <a:tab pos="361950" algn="l"/>
          <a:tab pos="1257300" algn="l"/>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53A4"/>
        </a:solidFill>
        <a:effectLst/>
      </p:bgPr>
    </p:bg>
    <p:spTree>
      <p:nvGrpSpPr>
        <p:cNvPr id="1" name=""/>
        <p:cNvGrpSpPr/>
        <p:nvPr/>
      </p:nvGrpSpPr>
      <p:grpSpPr>
        <a:xfrm>
          <a:off x="0" y="0"/>
          <a:ext cx="0" cy="0"/>
          <a:chOff x="0" y="0"/>
          <a:chExt cx="0" cy="0"/>
        </a:xfrm>
      </p:grpSpPr>
      <p:sp>
        <p:nvSpPr>
          <p:cNvPr id="2050" name="Rectangle 20"/>
          <p:cNvSpPr>
            <a:spLocks noChangeArrowheads="1"/>
          </p:cNvSpPr>
          <p:nvPr/>
        </p:nvSpPr>
        <p:spPr bwMode="auto">
          <a:xfrm>
            <a:off x="0" y="914400"/>
            <a:ext cx="9144000" cy="5638800"/>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r>
              <a:rPr lang="de-DE" sz="2400">
                <a:solidFill>
                  <a:srgbClr val="000000"/>
                </a:solidFill>
              </a:rPr>
              <a:t>   </a:t>
            </a:r>
          </a:p>
        </p:txBody>
      </p:sp>
      <p:sp>
        <p:nvSpPr>
          <p:cNvPr id="1027" name="Text Box 23"/>
          <p:cNvSpPr txBox="1">
            <a:spLocks noChangeArrowheads="1"/>
          </p:cNvSpPr>
          <p:nvPr/>
        </p:nvSpPr>
        <p:spPr bwMode="auto">
          <a:xfrm>
            <a:off x="5657620" y="313550"/>
            <a:ext cx="3179075"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ITC Officina Sans Book" pitchFamily="110" charset="0"/>
                <a:ea typeface="ＭＳ Ｐゴシック" pitchFamily="110" charset="-128"/>
              </a:defRPr>
            </a:lvl1pPr>
            <a:lvl2pPr marL="742950" indent="-285750">
              <a:defRPr sz="2400">
                <a:solidFill>
                  <a:schemeClr val="tx1"/>
                </a:solidFill>
                <a:latin typeface="ITC Officina Sans Book" pitchFamily="110" charset="0"/>
                <a:ea typeface="ＭＳ Ｐゴシック" pitchFamily="110" charset="-128"/>
              </a:defRPr>
            </a:lvl2pPr>
            <a:lvl3pPr marL="1143000" indent="-228600">
              <a:defRPr sz="2400">
                <a:solidFill>
                  <a:schemeClr val="tx1"/>
                </a:solidFill>
                <a:latin typeface="ITC Officina Sans Book" pitchFamily="110" charset="0"/>
                <a:ea typeface="ＭＳ Ｐゴシック" pitchFamily="110" charset="-128"/>
              </a:defRPr>
            </a:lvl3pPr>
            <a:lvl4pPr marL="1600200" indent="-228600">
              <a:defRPr sz="2400">
                <a:solidFill>
                  <a:schemeClr val="tx1"/>
                </a:solidFill>
                <a:latin typeface="ITC Officina Sans Book" pitchFamily="110" charset="0"/>
                <a:ea typeface="ＭＳ Ｐゴシック" pitchFamily="110" charset="-128"/>
              </a:defRPr>
            </a:lvl4pPr>
            <a:lvl5pPr marL="2057400" indent="-228600">
              <a:defRPr sz="2400">
                <a:solidFill>
                  <a:schemeClr val="tx1"/>
                </a:solidFill>
                <a:latin typeface="ITC Officina Sans Book"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ITC Officina Sans Book"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ITC Officina Sans Book"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ITC Officina Sans Book"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ITC Officina Sans Book" pitchFamily="110" charset="0"/>
                <a:ea typeface="ＭＳ Ｐゴシック" pitchFamily="110" charset="-128"/>
              </a:defRPr>
            </a:lvl9pPr>
          </a:lstStyle>
          <a:p>
            <a:pPr algn="r" eaLnBrk="0" fontAlgn="base" hangingPunct="0">
              <a:spcBef>
                <a:spcPct val="0"/>
              </a:spcBef>
              <a:spcAft>
                <a:spcPct val="0"/>
              </a:spcAft>
              <a:defRPr/>
            </a:pPr>
            <a:r>
              <a:rPr lang="de-DE" sz="1200" dirty="0" smtClean="0">
                <a:solidFill>
                  <a:srgbClr val="FFFFFF"/>
                </a:solidFill>
                <a:latin typeface="Arial" pitchFamily="34" charset="0"/>
                <a:cs typeface="Arial" pitchFamily="34" charset="0"/>
              </a:rPr>
              <a:t>Institut für Soziologie und Genderforschung</a:t>
            </a:r>
          </a:p>
        </p:txBody>
      </p:sp>
      <p:pic>
        <p:nvPicPr>
          <p:cNvPr id="2055" name="Picture 25" descr="logo_dshs_07_pc"/>
          <p:cNvPicPr>
            <a:picLocks noChangeAspect="1" noChangeArrowheads="1"/>
          </p:cNvPicPr>
          <p:nvPr/>
        </p:nvPicPr>
        <p:blipFill>
          <a:blip r:embed="rId11" cstate="print"/>
          <a:srcRect/>
          <a:stretch>
            <a:fillRect/>
          </a:stretch>
        </p:blipFill>
        <p:spPr bwMode="auto">
          <a:xfrm>
            <a:off x="222250" y="153988"/>
            <a:ext cx="2333625" cy="568325"/>
          </a:xfrm>
          <a:prstGeom prst="rect">
            <a:avLst/>
          </a:prstGeom>
          <a:noFill/>
          <a:ln w="9525">
            <a:noFill/>
            <a:miter lim="800000"/>
            <a:headEnd/>
            <a:tailEnd/>
          </a:ln>
        </p:spPr>
      </p:pic>
    </p:spTree>
    <p:extLst>
      <p:ext uri="{BB962C8B-B14F-4D97-AF65-F5344CB8AC3E}">
        <p14:creationId xmlns:p14="http://schemas.microsoft.com/office/powerpoint/2010/main" val="28298408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ＭＳ Ｐゴシック"/>
        </a:defRPr>
      </a:lvl1pPr>
      <a:lvl2pPr algn="l" rtl="0" fontAlgn="base">
        <a:spcBef>
          <a:spcPct val="0"/>
        </a:spcBef>
        <a:spcAft>
          <a:spcPct val="0"/>
        </a:spcAft>
        <a:defRPr sz="2400">
          <a:solidFill>
            <a:schemeClr val="tx2"/>
          </a:solidFill>
          <a:latin typeface="ITC Officina Sans Book" pitchFamily="110" charset="0"/>
          <a:ea typeface="ＭＳ Ｐゴシック" pitchFamily="110" charset="-128"/>
          <a:cs typeface="ＭＳ Ｐゴシック"/>
        </a:defRPr>
      </a:lvl2pPr>
      <a:lvl3pPr algn="l" rtl="0" fontAlgn="base">
        <a:spcBef>
          <a:spcPct val="0"/>
        </a:spcBef>
        <a:spcAft>
          <a:spcPct val="0"/>
        </a:spcAft>
        <a:defRPr sz="2400">
          <a:solidFill>
            <a:schemeClr val="tx2"/>
          </a:solidFill>
          <a:latin typeface="ITC Officina Sans Book" pitchFamily="110" charset="0"/>
          <a:ea typeface="ＭＳ Ｐゴシック" pitchFamily="110" charset="-128"/>
          <a:cs typeface="ＭＳ Ｐゴシック"/>
        </a:defRPr>
      </a:lvl3pPr>
      <a:lvl4pPr algn="l" rtl="0" fontAlgn="base">
        <a:spcBef>
          <a:spcPct val="0"/>
        </a:spcBef>
        <a:spcAft>
          <a:spcPct val="0"/>
        </a:spcAft>
        <a:defRPr sz="2400">
          <a:solidFill>
            <a:schemeClr val="tx2"/>
          </a:solidFill>
          <a:latin typeface="ITC Officina Sans Book" pitchFamily="110" charset="0"/>
          <a:ea typeface="ＭＳ Ｐゴシック" pitchFamily="110" charset="-128"/>
          <a:cs typeface="ＭＳ Ｐゴシック"/>
        </a:defRPr>
      </a:lvl4pPr>
      <a:lvl5pPr algn="l" rtl="0" fontAlgn="base">
        <a:spcBef>
          <a:spcPct val="0"/>
        </a:spcBef>
        <a:spcAft>
          <a:spcPct val="0"/>
        </a:spcAft>
        <a:defRPr sz="2400">
          <a:solidFill>
            <a:schemeClr val="tx2"/>
          </a:solidFill>
          <a:latin typeface="ITC Officina Sans Book" pitchFamily="110" charset="0"/>
          <a:ea typeface="ＭＳ Ｐゴシック" pitchFamily="110" charset="-128"/>
          <a:cs typeface="ＭＳ Ｐゴシック"/>
        </a:defRPr>
      </a:lvl5pPr>
      <a:lvl6pPr marL="457200" algn="l" rtl="0" eaLnBrk="1" fontAlgn="base" hangingPunct="1">
        <a:spcBef>
          <a:spcPct val="0"/>
        </a:spcBef>
        <a:spcAft>
          <a:spcPct val="0"/>
        </a:spcAft>
        <a:defRPr sz="2400">
          <a:solidFill>
            <a:schemeClr val="tx2"/>
          </a:solidFill>
          <a:latin typeface="ITC Officina Sans Book" pitchFamily="110" charset="0"/>
          <a:ea typeface="ＭＳ Ｐゴシック" pitchFamily="110" charset="-128"/>
        </a:defRPr>
      </a:lvl6pPr>
      <a:lvl7pPr marL="914400" algn="l" rtl="0" eaLnBrk="1" fontAlgn="base" hangingPunct="1">
        <a:spcBef>
          <a:spcPct val="0"/>
        </a:spcBef>
        <a:spcAft>
          <a:spcPct val="0"/>
        </a:spcAft>
        <a:defRPr sz="2400">
          <a:solidFill>
            <a:schemeClr val="tx2"/>
          </a:solidFill>
          <a:latin typeface="ITC Officina Sans Book" pitchFamily="110" charset="0"/>
          <a:ea typeface="ＭＳ Ｐゴシック" pitchFamily="110" charset="-128"/>
        </a:defRPr>
      </a:lvl7pPr>
      <a:lvl8pPr marL="1371600" algn="l" rtl="0" eaLnBrk="1" fontAlgn="base" hangingPunct="1">
        <a:spcBef>
          <a:spcPct val="0"/>
        </a:spcBef>
        <a:spcAft>
          <a:spcPct val="0"/>
        </a:spcAft>
        <a:defRPr sz="2400">
          <a:solidFill>
            <a:schemeClr val="tx2"/>
          </a:solidFill>
          <a:latin typeface="ITC Officina Sans Book" pitchFamily="110" charset="0"/>
          <a:ea typeface="ＭＳ Ｐゴシック" pitchFamily="110" charset="-128"/>
        </a:defRPr>
      </a:lvl8pPr>
      <a:lvl9pPr marL="1828800" algn="l" rtl="0" eaLnBrk="1" fontAlgn="base" hangingPunct="1">
        <a:spcBef>
          <a:spcPct val="0"/>
        </a:spcBef>
        <a:spcAft>
          <a:spcPct val="0"/>
        </a:spcAft>
        <a:defRPr sz="2400">
          <a:solidFill>
            <a:schemeClr val="tx2"/>
          </a:solidFill>
          <a:latin typeface="ITC Officina Sans Book" pitchFamily="110" charset="0"/>
          <a:ea typeface="ＭＳ Ｐゴシック" pitchFamily="110" charset="-128"/>
        </a:defRPr>
      </a:lvl9pPr>
    </p:titleStyle>
    <p:bodyStyle>
      <a:lvl1pPr marL="342900" indent="-342900" algn="l" rtl="0" fontAlgn="base">
        <a:spcBef>
          <a:spcPct val="20000"/>
        </a:spcBef>
        <a:spcAft>
          <a:spcPct val="0"/>
        </a:spcAft>
        <a:defRPr sz="1400">
          <a:solidFill>
            <a:schemeClr val="tx1"/>
          </a:solidFill>
          <a:latin typeface="+mn-lt"/>
          <a:ea typeface="+mn-ea"/>
          <a:cs typeface="ＭＳ Ｐゴシック"/>
        </a:defRPr>
      </a:lvl1pPr>
      <a:lvl2pPr marL="742950" indent="-285750" algn="l" rtl="0" fontAlgn="base">
        <a:spcBef>
          <a:spcPct val="20000"/>
        </a:spcBef>
        <a:spcAft>
          <a:spcPct val="0"/>
        </a:spcAft>
        <a:defRPr sz="2800">
          <a:solidFill>
            <a:schemeClr val="tx1"/>
          </a:solidFill>
          <a:latin typeface="+mn-lt"/>
          <a:ea typeface="+mn-ea"/>
          <a:cs typeface="ＭＳ Ｐゴシック"/>
        </a:defRPr>
      </a:lvl2pPr>
      <a:lvl3pPr marL="1143000" indent="-228600" algn="l" rtl="0" fontAlgn="base">
        <a:spcBef>
          <a:spcPct val="20000"/>
        </a:spcBef>
        <a:spcAft>
          <a:spcPct val="0"/>
        </a:spcAft>
        <a:defRPr sz="2400">
          <a:solidFill>
            <a:schemeClr val="tx1"/>
          </a:solidFill>
          <a:latin typeface="+mn-lt"/>
          <a:ea typeface="+mn-ea"/>
          <a:cs typeface="ＭＳ Ｐゴシック"/>
        </a:defRPr>
      </a:lvl3pPr>
      <a:lvl4pPr marL="1562100" indent="-228600" algn="l" rtl="0" fontAlgn="base">
        <a:spcBef>
          <a:spcPct val="20000"/>
        </a:spcBef>
        <a:spcAft>
          <a:spcPct val="0"/>
        </a:spcAft>
        <a:defRPr sz="2000">
          <a:solidFill>
            <a:schemeClr val="tx1"/>
          </a:solidFill>
          <a:latin typeface="+mn-lt"/>
          <a:ea typeface="+mn-ea"/>
          <a:cs typeface="ＭＳ Ｐゴシック"/>
        </a:defRPr>
      </a:lvl4pPr>
      <a:lvl5pPr marL="1981200" indent="-228600" algn="l" rtl="0" fontAlgn="base">
        <a:spcBef>
          <a:spcPct val="20000"/>
        </a:spcBef>
        <a:spcAft>
          <a:spcPct val="0"/>
        </a:spcAft>
        <a:defRPr sz="2000">
          <a:solidFill>
            <a:schemeClr val="tx1"/>
          </a:solidFill>
          <a:latin typeface="+mn-lt"/>
          <a:ea typeface="+mn-ea"/>
          <a:cs typeface="ＭＳ Ｐゴシック"/>
        </a:defRPr>
      </a:lvl5pPr>
      <a:lvl6pPr marL="2438400" indent="-228600" algn="l" rtl="0" eaLnBrk="1" fontAlgn="base" hangingPunct="1">
        <a:spcBef>
          <a:spcPct val="20000"/>
        </a:spcBef>
        <a:spcAft>
          <a:spcPct val="0"/>
        </a:spcAft>
        <a:defRPr sz="2000">
          <a:solidFill>
            <a:schemeClr val="tx1"/>
          </a:solidFill>
          <a:latin typeface="+mn-lt"/>
          <a:ea typeface="+mn-ea"/>
        </a:defRPr>
      </a:lvl6pPr>
      <a:lvl7pPr marL="2895600" indent="-228600" algn="l" rtl="0" eaLnBrk="1" fontAlgn="base" hangingPunct="1">
        <a:spcBef>
          <a:spcPct val="20000"/>
        </a:spcBef>
        <a:spcAft>
          <a:spcPct val="0"/>
        </a:spcAft>
        <a:defRPr sz="2000">
          <a:solidFill>
            <a:schemeClr val="tx1"/>
          </a:solidFill>
          <a:latin typeface="+mn-lt"/>
          <a:ea typeface="+mn-ea"/>
        </a:defRPr>
      </a:lvl7pPr>
      <a:lvl8pPr marL="3352800" indent="-228600" algn="l" rtl="0" eaLnBrk="1" fontAlgn="base" hangingPunct="1">
        <a:spcBef>
          <a:spcPct val="20000"/>
        </a:spcBef>
        <a:spcAft>
          <a:spcPct val="0"/>
        </a:spcAft>
        <a:defRPr sz="2000">
          <a:solidFill>
            <a:schemeClr val="tx1"/>
          </a:solidFill>
          <a:latin typeface="+mn-lt"/>
          <a:ea typeface="+mn-ea"/>
        </a:defRPr>
      </a:lvl8pPr>
      <a:lvl9pPr marL="3810000" indent="-228600" algn="l" rtl="0" eaLnBrk="1" fontAlgn="base" hangingPunct="1">
        <a:spcBef>
          <a:spcPct val="20000"/>
        </a:spcBef>
        <a:spcAft>
          <a:spcPct val="0"/>
        </a:spcAft>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53A4"/>
        </a:solidFill>
        <a:effectLst/>
      </p:bgPr>
    </p:bg>
    <p:spTree>
      <p:nvGrpSpPr>
        <p:cNvPr id="1" name=""/>
        <p:cNvGrpSpPr/>
        <p:nvPr/>
      </p:nvGrpSpPr>
      <p:grpSpPr>
        <a:xfrm>
          <a:off x="0" y="0"/>
          <a:ext cx="0" cy="0"/>
          <a:chOff x="0" y="0"/>
          <a:chExt cx="0" cy="0"/>
        </a:xfrm>
      </p:grpSpPr>
      <p:sp>
        <p:nvSpPr>
          <p:cNvPr id="2050" name="Rectangle 20"/>
          <p:cNvSpPr>
            <a:spLocks noChangeArrowheads="1"/>
          </p:cNvSpPr>
          <p:nvPr/>
        </p:nvSpPr>
        <p:spPr bwMode="auto">
          <a:xfrm>
            <a:off x="0" y="914400"/>
            <a:ext cx="9144000" cy="5638800"/>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r>
              <a:rPr lang="de-DE" sz="2400">
                <a:solidFill>
                  <a:srgbClr val="000000"/>
                </a:solidFill>
              </a:rPr>
              <a:t>   </a:t>
            </a:r>
          </a:p>
        </p:txBody>
      </p:sp>
      <p:sp>
        <p:nvSpPr>
          <p:cNvPr id="1027" name="Text Box 23"/>
          <p:cNvSpPr txBox="1">
            <a:spLocks noChangeArrowheads="1"/>
          </p:cNvSpPr>
          <p:nvPr/>
        </p:nvSpPr>
        <p:spPr bwMode="auto">
          <a:xfrm>
            <a:off x="5657620" y="313550"/>
            <a:ext cx="3179075"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ITC Officina Sans Book" pitchFamily="110" charset="0"/>
                <a:ea typeface="ＭＳ Ｐゴシック" pitchFamily="110" charset="-128"/>
              </a:defRPr>
            </a:lvl1pPr>
            <a:lvl2pPr marL="742950" indent="-285750">
              <a:defRPr sz="2400">
                <a:solidFill>
                  <a:schemeClr val="tx1"/>
                </a:solidFill>
                <a:latin typeface="ITC Officina Sans Book" pitchFamily="110" charset="0"/>
                <a:ea typeface="ＭＳ Ｐゴシック" pitchFamily="110" charset="-128"/>
              </a:defRPr>
            </a:lvl2pPr>
            <a:lvl3pPr marL="1143000" indent="-228600">
              <a:defRPr sz="2400">
                <a:solidFill>
                  <a:schemeClr val="tx1"/>
                </a:solidFill>
                <a:latin typeface="ITC Officina Sans Book" pitchFamily="110" charset="0"/>
                <a:ea typeface="ＭＳ Ｐゴシック" pitchFamily="110" charset="-128"/>
              </a:defRPr>
            </a:lvl3pPr>
            <a:lvl4pPr marL="1600200" indent="-228600">
              <a:defRPr sz="2400">
                <a:solidFill>
                  <a:schemeClr val="tx1"/>
                </a:solidFill>
                <a:latin typeface="ITC Officina Sans Book" pitchFamily="110" charset="0"/>
                <a:ea typeface="ＭＳ Ｐゴシック" pitchFamily="110" charset="-128"/>
              </a:defRPr>
            </a:lvl4pPr>
            <a:lvl5pPr marL="2057400" indent="-228600">
              <a:defRPr sz="2400">
                <a:solidFill>
                  <a:schemeClr val="tx1"/>
                </a:solidFill>
                <a:latin typeface="ITC Officina Sans Book" pitchFamily="110" charset="0"/>
                <a:ea typeface="ＭＳ Ｐゴシック" pitchFamily="110" charset="-128"/>
              </a:defRPr>
            </a:lvl5pPr>
            <a:lvl6pPr marL="2514600" indent="-228600" eaLnBrk="0" fontAlgn="base" hangingPunct="0">
              <a:spcBef>
                <a:spcPct val="0"/>
              </a:spcBef>
              <a:spcAft>
                <a:spcPct val="0"/>
              </a:spcAft>
              <a:defRPr sz="2400">
                <a:solidFill>
                  <a:schemeClr val="tx1"/>
                </a:solidFill>
                <a:latin typeface="ITC Officina Sans Book" pitchFamily="110" charset="0"/>
                <a:ea typeface="ＭＳ Ｐゴシック" pitchFamily="110" charset="-128"/>
              </a:defRPr>
            </a:lvl6pPr>
            <a:lvl7pPr marL="2971800" indent="-228600" eaLnBrk="0" fontAlgn="base" hangingPunct="0">
              <a:spcBef>
                <a:spcPct val="0"/>
              </a:spcBef>
              <a:spcAft>
                <a:spcPct val="0"/>
              </a:spcAft>
              <a:defRPr sz="2400">
                <a:solidFill>
                  <a:schemeClr val="tx1"/>
                </a:solidFill>
                <a:latin typeface="ITC Officina Sans Book" pitchFamily="110" charset="0"/>
                <a:ea typeface="ＭＳ Ｐゴシック" pitchFamily="110" charset="-128"/>
              </a:defRPr>
            </a:lvl7pPr>
            <a:lvl8pPr marL="3429000" indent="-228600" eaLnBrk="0" fontAlgn="base" hangingPunct="0">
              <a:spcBef>
                <a:spcPct val="0"/>
              </a:spcBef>
              <a:spcAft>
                <a:spcPct val="0"/>
              </a:spcAft>
              <a:defRPr sz="2400">
                <a:solidFill>
                  <a:schemeClr val="tx1"/>
                </a:solidFill>
                <a:latin typeface="ITC Officina Sans Book" pitchFamily="110" charset="0"/>
                <a:ea typeface="ＭＳ Ｐゴシック" pitchFamily="110" charset="-128"/>
              </a:defRPr>
            </a:lvl8pPr>
            <a:lvl9pPr marL="3886200" indent="-228600" eaLnBrk="0" fontAlgn="base" hangingPunct="0">
              <a:spcBef>
                <a:spcPct val="0"/>
              </a:spcBef>
              <a:spcAft>
                <a:spcPct val="0"/>
              </a:spcAft>
              <a:defRPr sz="2400">
                <a:solidFill>
                  <a:schemeClr val="tx1"/>
                </a:solidFill>
                <a:latin typeface="ITC Officina Sans Book" pitchFamily="110" charset="0"/>
                <a:ea typeface="ＭＳ Ｐゴシック" pitchFamily="110" charset="-128"/>
              </a:defRPr>
            </a:lvl9pPr>
          </a:lstStyle>
          <a:p>
            <a:pPr algn="r" eaLnBrk="0" fontAlgn="base" hangingPunct="0">
              <a:spcBef>
                <a:spcPct val="0"/>
              </a:spcBef>
              <a:spcAft>
                <a:spcPct val="0"/>
              </a:spcAft>
              <a:defRPr/>
            </a:pPr>
            <a:r>
              <a:rPr lang="de-DE" sz="1200" dirty="0" smtClean="0">
                <a:solidFill>
                  <a:srgbClr val="FFFFFF"/>
                </a:solidFill>
                <a:latin typeface="Arial" pitchFamily="34" charset="0"/>
                <a:cs typeface="Arial" pitchFamily="34" charset="0"/>
              </a:rPr>
              <a:t>Institut für Soziologie und Genderforschung</a:t>
            </a:r>
          </a:p>
        </p:txBody>
      </p:sp>
      <p:pic>
        <p:nvPicPr>
          <p:cNvPr id="2055" name="Picture 25" descr="logo_dshs_07_pc"/>
          <p:cNvPicPr>
            <a:picLocks noChangeAspect="1" noChangeArrowheads="1"/>
          </p:cNvPicPr>
          <p:nvPr/>
        </p:nvPicPr>
        <p:blipFill>
          <a:blip r:embed="rId11" cstate="print"/>
          <a:srcRect/>
          <a:stretch>
            <a:fillRect/>
          </a:stretch>
        </p:blipFill>
        <p:spPr bwMode="auto">
          <a:xfrm>
            <a:off x="222250" y="153988"/>
            <a:ext cx="2333625" cy="568325"/>
          </a:xfrm>
          <a:prstGeom prst="rect">
            <a:avLst/>
          </a:prstGeom>
          <a:noFill/>
          <a:ln w="9525">
            <a:noFill/>
            <a:miter lim="800000"/>
            <a:headEnd/>
            <a:tailEnd/>
          </a:ln>
        </p:spPr>
      </p:pic>
    </p:spTree>
    <p:extLst>
      <p:ext uri="{BB962C8B-B14F-4D97-AF65-F5344CB8AC3E}">
        <p14:creationId xmlns:p14="http://schemas.microsoft.com/office/powerpoint/2010/main" val="322149129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ＭＳ Ｐゴシック"/>
        </a:defRPr>
      </a:lvl1pPr>
      <a:lvl2pPr algn="l" rtl="0" fontAlgn="base">
        <a:spcBef>
          <a:spcPct val="0"/>
        </a:spcBef>
        <a:spcAft>
          <a:spcPct val="0"/>
        </a:spcAft>
        <a:defRPr sz="2400">
          <a:solidFill>
            <a:schemeClr val="tx2"/>
          </a:solidFill>
          <a:latin typeface="ITC Officina Sans Book" pitchFamily="110" charset="0"/>
          <a:ea typeface="ＭＳ Ｐゴシック" pitchFamily="110" charset="-128"/>
          <a:cs typeface="ＭＳ Ｐゴシック"/>
        </a:defRPr>
      </a:lvl2pPr>
      <a:lvl3pPr algn="l" rtl="0" fontAlgn="base">
        <a:spcBef>
          <a:spcPct val="0"/>
        </a:spcBef>
        <a:spcAft>
          <a:spcPct val="0"/>
        </a:spcAft>
        <a:defRPr sz="2400">
          <a:solidFill>
            <a:schemeClr val="tx2"/>
          </a:solidFill>
          <a:latin typeface="ITC Officina Sans Book" pitchFamily="110" charset="0"/>
          <a:ea typeface="ＭＳ Ｐゴシック" pitchFamily="110" charset="-128"/>
          <a:cs typeface="ＭＳ Ｐゴシック"/>
        </a:defRPr>
      </a:lvl3pPr>
      <a:lvl4pPr algn="l" rtl="0" fontAlgn="base">
        <a:spcBef>
          <a:spcPct val="0"/>
        </a:spcBef>
        <a:spcAft>
          <a:spcPct val="0"/>
        </a:spcAft>
        <a:defRPr sz="2400">
          <a:solidFill>
            <a:schemeClr val="tx2"/>
          </a:solidFill>
          <a:latin typeface="ITC Officina Sans Book" pitchFamily="110" charset="0"/>
          <a:ea typeface="ＭＳ Ｐゴシック" pitchFamily="110" charset="-128"/>
          <a:cs typeface="ＭＳ Ｐゴシック"/>
        </a:defRPr>
      </a:lvl4pPr>
      <a:lvl5pPr algn="l" rtl="0" fontAlgn="base">
        <a:spcBef>
          <a:spcPct val="0"/>
        </a:spcBef>
        <a:spcAft>
          <a:spcPct val="0"/>
        </a:spcAft>
        <a:defRPr sz="2400">
          <a:solidFill>
            <a:schemeClr val="tx2"/>
          </a:solidFill>
          <a:latin typeface="ITC Officina Sans Book" pitchFamily="110" charset="0"/>
          <a:ea typeface="ＭＳ Ｐゴシック" pitchFamily="110" charset="-128"/>
          <a:cs typeface="ＭＳ Ｐゴシック"/>
        </a:defRPr>
      </a:lvl5pPr>
      <a:lvl6pPr marL="457200" algn="l" rtl="0" eaLnBrk="1" fontAlgn="base" hangingPunct="1">
        <a:spcBef>
          <a:spcPct val="0"/>
        </a:spcBef>
        <a:spcAft>
          <a:spcPct val="0"/>
        </a:spcAft>
        <a:defRPr sz="2400">
          <a:solidFill>
            <a:schemeClr val="tx2"/>
          </a:solidFill>
          <a:latin typeface="ITC Officina Sans Book" pitchFamily="110" charset="0"/>
          <a:ea typeface="ＭＳ Ｐゴシック" pitchFamily="110" charset="-128"/>
        </a:defRPr>
      </a:lvl6pPr>
      <a:lvl7pPr marL="914400" algn="l" rtl="0" eaLnBrk="1" fontAlgn="base" hangingPunct="1">
        <a:spcBef>
          <a:spcPct val="0"/>
        </a:spcBef>
        <a:spcAft>
          <a:spcPct val="0"/>
        </a:spcAft>
        <a:defRPr sz="2400">
          <a:solidFill>
            <a:schemeClr val="tx2"/>
          </a:solidFill>
          <a:latin typeface="ITC Officina Sans Book" pitchFamily="110" charset="0"/>
          <a:ea typeface="ＭＳ Ｐゴシック" pitchFamily="110" charset="-128"/>
        </a:defRPr>
      </a:lvl7pPr>
      <a:lvl8pPr marL="1371600" algn="l" rtl="0" eaLnBrk="1" fontAlgn="base" hangingPunct="1">
        <a:spcBef>
          <a:spcPct val="0"/>
        </a:spcBef>
        <a:spcAft>
          <a:spcPct val="0"/>
        </a:spcAft>
        <a:defRPr sz="2400">
          <a:solidFill>
            <a:schemeClr val="tx2"/>
          </a:solidFill>
          <a:latin typeface="ITC Officina Sans Book" pitchFamily="110" charset="0"/>
          <a:ea typeface="ＭＳ Ｐゴシック" pitchFamily="110" charset="-128"/>
        </a:defRPr>
      </a:lvl8pPr>
      <a:lvl9pPr marL="1828800" algn="l" rtl="0" eaLnBrk="1" fontAlgn="base" hangingPunct="1">
        <a:spcBef>
          <a:spcPct val="0"/>
        </a:spcBef>
        <a:spcAft>
          <a:spcPct val="0"/>
        </a:spcAft>
        <a:defRPr sz="2400">
          <a:solidFill>
            <a:schemeClr val="tx2"/>
          </a:solidFill>
          <a:latin typeface="ITC Officina Sans Book" pitchFamily="110" charset="0"/>
          <a:ea typeface="ＭＳ Ｐゴシック" pitchFamily="110" charset="-128"/>
        </a:defRPr>
      </a:lvl9pPr>
    </p:titleStyle>
    <p:bodyStyle>
      <a:lvl1pPr marL="342900" indent="-342900" algn="l" rtl="0" fontAlgn="base">
        <a:spcBef>
          <a:spcPct val="20000"/>
        </a:spcBef>
        <a:spcAft>
          <a:spcPct val="0"/>
        </a:spcAft>
        <a:defRPr sz="1400">
          <a:solidFill>
            <a:schemeClr val="tx1"/>
          </a:solidFill>
          <a:latin typeface="+mn-lt"/>
          <a:ea typeface="+mn-ea"/>
          <a:cs typeface="ＭＳ Ｐゴシック"/>
        </a:defRPr>
      </a:lvl1pPr>
      <a:lvl2pPr marL="742950" indent="-285750" algn="l" rtl="0" fontAlgn="base">
        <a:spcBef>
          <a:spcPct val="20000"/>
        </a:spcBef>
        <a:spcAft>
          <a:spcPct val="0"/>
        </a:spcAft>
        <a:defRPr sz="2800">
          <a:solidFill>
            <a:schemeClr val="tx1"/>
          </a:solidFill>
          <a:latin typeface="+mn-lt"/>
          <a:ea typeface="+mn-ea"/>
          <a:cs typeface="ＭＳ Ｐゴシック"/>
        </a:defRPr>
      </a:lvl2pPr>
      <a:lvl3pPr marL="1143000" indent="-228600" algn="l" rtl="0" fontAlgn="base">
        <a:spcBef>
          <a:spcPct val="20000"/>
        </a:spcBef>
        <a:spcAft>
          <a:spcPct val="0"/>
        </a:spcAft>
        <a:defRPr sz="2400">
          <a:solidFill>
            <a:schemeClr val="tx1"/>
          </a:solidFill>
          <a:latin typeface="+mn-lt"/>
          <a:ea typeface="+mn-ea"/>
          <a:cs typeface="ＭＳ Ｐゴシック"/>
        </a:defRPr>
      </a:lvl3pPr>
      <a:lvl4pPr marL="1562100" indent="-228600" algn="l" rtl="0" fontAlgn="base">
        <a:spcBef>
          <a:spcPct val="20000"/>
        </a:spcBef>
        <a:spcAft>
          <a:spcPct val="0"/>
        </a:spcAft>
        <a:defRPr sz="2000">
          <a:solidFill>
            <a:schemeClr val="tx1"/>
          </a:solidFill>
          <a:latin typeface="+mn-lt"/>
          <a:ea typeface="+mn-ea"/>
          <a:cs typeface="ＭＳ Ｐゴシック"/>
        </a:defRPr>
      </a:lvl4pPr>
      <a:lvl5pPr marL="1981200" indent="-228600" algn="l" rtl="0" fontAlgn="base">
        <a:spcBef>
          <a:spcPct val="20000"/>
        </a:spcBef>
        <a:spcAft>
          <a:spcPct val="0"/>
        </a:spcAft>
        <a:defRPr sz="2000">
          <a:solidFill>
            <a:schemeClr val="tx1"/>
          </a:solidFill>
          <a:latin typeface="+mn-lt"/>
          <a:ea typeface="+mn-ea"/>
          <a:cs typeface="ＭＳ Ｐゴシック"/>
        </a:defRPr>
      </a:lvl5pPr>
      <a:lvl6pPr marL="2438400" indent="-228600" algn="l" rtl="0" eaLnBrk="1" fontAlgn="base" hangingPunct="1">
        <a:spcBef>
          <a:spcPct val="20000"/>
        </a:spcBef>
        <a:spcAft>
          <a:spcPct val="0"/>
        </a:spcAft>
        <a:defRPr sz="2000">
          <a:solidFill>
            <a:schemeClr val="tx1"/>
          </a:solidFill>
          <a:latin typeface="+mn-lt"/>
          <a:ea typeface="+mn-ea"/>
        </a:defRPr>
      </a:lvl6pPr>
      <a:lvl7pPr marL="2895600" indent="-228600" algn="l" rtl="0" eaLnBrk="1" fontAlgn="base" hangingPunct="1">
        <a:spcBef>
          <a:spcPct val="20000"/>
        </a:spcBef>
        <a:spcAft>
          <a:spcPct val="0"/>
        </a:spcAft>
        <a:defRPr sz="2000">
          <a:solidFill>
            <a:schemeClr val="tx1"/>
          </a:solidFill>
          <a:latin typeface="+mn-lt"/>
          <a:ea typeface="+mn-ea"/>
        </a:defRPr>
      </a:lvl7pPr>
      <a:lvl8pPr marL="3352800" indent="-228600" algn="l" rtl="0" eaLnBrk="1" fontAlgn="base" hangingPunct="1">
        <a:spcBef>
          <a:spcPct val="20000"/>
        </a:spcBef>
        <a:spcAft>
          <a:spcPct val="0"/>
        </a:spcAft>
        <a:defRPr sz="2000">
          <a:solidFill>
            <a:schemeClr val="tx1"/>
          </a:solidFill>
          <a:latin typeface="+mn-lt"/>
          <a:ea typeface="+mn-ea"/>
        </a:defRPr>
      </a:lvl8pPr>
      <a:lvl9pPr marL="3810000" indent="-228600" algn="l" rtl="0" eaLnBrk="1" fontAlgn="base" hangingPunct="1">
        <a:spcBef>
          <a:spcPct val="20000"/>
        </a:spcBef>
        <a:spcAft>
          <a:spcPct val="0"/>
        </a:spcAft>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jpe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chart" Target="../charts/chart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chart" Target="../charts/chart6.xml"/><Relationship Id="rId5" Type="http://schemas.openxmlformats.org/officeDocument/2006/relationships/image" Target="../media/image16.jpe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6.jpeg"/><Relationship Id="rId5" Type="http://schemas.openxmlformats.org/officeDocument/2006/relationships/oleObject" Target="../embeddings/oleObject3.bin"/><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chart" Target="../charts/chart9.xml"/><Relationship Id="rId5" Type="http://schemas.openxmlformats.org/officeDocument/2006/relationships/image" Target="../media/image16.jpeg"/><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chart" Target="../charts/chart10.xml"/><Relationship Id="rId5" Type="http://schemas.openxmlformats.org/officeDocument/2006/relationships/image" Target="../media/image16.jpeg"/><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chart" Target="../charts/chart11.xml"/><Relationship Id="rId5" Type="http://schemas.openxmlformats.org/officeDocument/2006/relationships/image" Target="../media/image16.jpe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chart" Target="../charts/chart12.xml"/><Relationship Id="rId5" Type="http://schemas.openxmlformats.org/officeDocument/2006/relationships/image" Target="../media/image16.jpeg"/><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chart" Target="../charts/chart13.xml"/><Relationship Id="rId5" Type="http://schemas.openxmlformats.org/officeDocument/2006/relationships/image" Target="../media/image16.jpeg"/><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dsj.de/handlungsfelder/praevention/kinderschutz/forschungsprojekt-safe-spor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shs-koeln.de/fileadmin/redaktion/Institute/Soziologie_und_Genderforschung/Genderforschung/Aktuelles/SafeSport_Broschuere2016.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dsj.de/fileadmi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3" Type="http://schemas.openxmlformats.org/officeDocument/2006/relationships/hyperlink" Target="http://www.bmbf.d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www.uni-giessen.de/studium/einstieg-mit-erfolg/logos_intern/logos/BMBF-CMYK-Gef-L-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02159"/>
            <a:ext cx="1656183" cy="117511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1"/>
          <p:cNvSpPr txBox="1">
            <a:spLocks/>
          </p:cNvSpPr>
          <p:nvPr/>
        </p:nvSpPr>
        <p:spPr bwMode="auto">
          <a:xfrm>
            <a:off x="-108520" y="1988840"/>
            <a:ext cx="9252520" cy="3024336"/>
          </a:xfrm>
          <a:prstGeom prst="rect">
            <a:avLst/>
          </a:prstGeom>
          <a:noFill/>
          <a:ln>
            <a:miter lim="800000"/>
            <a:headEnd/>
            <a:tailEnd/>
          </a:ln>
        </p:spPr>
        <p:txBody>
          <a:bodyPr vert="horz" wrap="square" lIns="91440" tIns="45720" rIns="91440" bIns="45720" numCol="1" anchor="t" anchorCtr="0" compatLnSpc="1">
            <a:prstTxWarp prst="textNoShape">
              <a:avLst/>
            </a:prstTxWarp>
            <a:noAutofit/>
          </a:bodyPr>
          <a:lstStyle>
            <a:lvl1pPr marL="0" marR="0" indent="0" algn="ctr" defTabSz="914400" rtl="0" eaLnBrk="1" fontAlgn="auto" latinLnBrk="0" hangingPunct="1">
              <a:lnSpc>
                <a:spcPct val="100000"/>
              </a:lnSpc>
              <a:spcBef>
                <a:spcPct val="0"/>
              </a:spcBef>
              <a:spcAft>
                <a:spcPts val="0"/>
              </a:spcAft>
              <a:buClrTx/>
              <a:buSzTx/>
              <a:buFontTx/>
              <a:buNone/>
              <a:tabLst/>
              <a:defRPr sz="2000" b="0" i="1" kern="1200" baseline="0">
                <a:solidFill>
                  <a:schemeClr val="tx1">
                    <a:lumMod val="65000"/>
                    <a:lumOff val="35000"/>
                  </a:schemeClr>
                </a:solidFill>
                <a:effectLst/>
                <a:latin typeface="+mn-lt"/>
                <a:ea typeface="+mj-ea"/>
                <a:cs typeface="+mj-cs"/>
              </a:defRPr>
            </a:lvl1pPr>
          </a:lstStyle>
          <a:p>
            <a:r>
              <a:rPr lang="de-DE" sz="2400" b="1" dirty="0" smtClean="0">
                <a:solidFill>
                  <a:schemeClr val="tx1">
                    <a:lumMod val="50000"/>
                    <a:lumOff val="50000"/>
                  </a:schemeClr>
                </a:solidFill>
                <a:cs typeface="Arial" pitchFamily="34" charset="0"/>
              </a:rPr>
              <a:t>Schutz von Kindern und Jugendlichen im organisierten Sport </a:t>
            </a:r>
          </a:p>
          <a:p>
            <a:r>
              <a:rPr lang="de-DE" sz="2400" b="1" dirty="0" smtClean="0">
                <a:solidFill>
                  <a:schemeClr val="tx1">
                    <a:lumMod val="50000"/>
                    <a:lumOff val="50000"/>
                  </a:schemeClr>
                </a:solidFill>
                <a:cs typeface="Arial" pitchFamily="34" charset="0"/>
              </a:rPr>
              <a:t>in Deutschland</a:t>
            </a:r>
          </a:p>
          <a:p>
            <a:endParaRPr lang="de-DE" sz="2400" b="1" dirty="0" smtClean="0">
              <a:solidFill>
                <a:schemeClr val="tx1">
                  <a:lumMod val="50000"/>
                  <a:lumOff val="50000"/>
                </a:schemeClr>
              </a:solidFill>
              <a:cs typeface="Arial" pitchFamily="34" charset="0"/>
            </a:endParaRPr>
          </a:p>
          <a:p>
            <a:r>
              <a:rPr lang="de-DE" sz="2400" b="1" dirty="0">
                <a:solidFill>
                  <a:schemeClr val="tx1">
                    <a:lumMod val="50000"/>
                    <a:lumOff val="50000"/>
                  </a:schemeClr>
                </a:solidFill>
                <a:cs typeface="Arial" pitchFamily="34" charset="0"/>
              </a:rPr>
              <a:t>Analyse von Häufigkeiten, Formen, Präventions- und Interventionsmaßnahmen bei sexualisierter Gewalt</a:t>
            </a:r>
            <a:r>
              <a:rPr lang="de-DE" sz="2400" dirty="0" smtClean="0">
                <a:solidFill>
                  <a:schemeClr val="accent2"/>
                </a:solidFill>
                <a:cs typeface="Arial" pitchFamily="34" charset="0"/>
              </a:rPr>
              <a:t/>
            </a:r>
            <a:br>
              <a:rPr lang="de-DE" sz="2400" dirty="0" smtClean="0">
                <a:solidFill>
                  <a:schemeClr val="accent2"/>
                </a:solidFill>
                <a:cs typeface="Arial" pitchFamily="34" charset="0"/>
              </a:rPr>
            </a:br>
            <a:endParaRPr lang="de-DE" sz="2400" dirty="0">
              <a:solidFill>
                <a:schemeClr val="accent2"/>
              </a:solidFill>
              <a:cs typeface="Arial" pitchFamily="34" charset="0"/>
            </a:endParaRPr>
          </a:p>
          <a:p>
            <a:r>
              <a:rPr lang="de-DE" dirty="0">
                <a:solidFill>
                  <a:schemeClr val="accent2"/>
                </a:solidFill>
                <a:cs typeface="Arial" pitchFamily="34" charset="0"/>
              </a:rPr>
              <a:t>Rulofs, B., Hartmann-Tews, I., Bartsch, F., </a:t>
            </a:r>
            <a:r>
              <a:rPr lang="de-DE" dirty="0" smtClean="0">
                <a:solidFill>
                  <a:schemeClr val="accent2"/>
                </a:solidFill>
                <a:cs typeface="Arial" pitchFamily="34" charset="0"/>
              </a:rPr>
              <a:t>Breuer, C., Feiler, S., Ohlert</a:t>
            </a:r>
            <a:r>
              <a:rPr lang="de-DE" dirty="0">
                <a:solidFill>
                  <a:schemeClr val="accent2"/>
                </a:solidFill>
                <a:cs typeface="Arial" pitchFamily="34" charset="0"/>
              </a:rPr>
              <a:t>, J., Rau, T., </a:t>
            </a:r>
            <a:endParaRPr lang="de-DE" dirty="0" smtClean="0">
              <a:solidFill>
                <a:schemeClr val="accent2"/>
              </a:solidFill>
              <a:cs typeface="Arial" pitchFamily="34" charset="0"/>
            </a:endParaRPr>
          </a:p>
          <a:p>
            <a:r>
              <a:rPr lang="de-DE" dirty="0" smtClean="0">
                <a:solidFill>
                  <a:schemeClr val="accent2"/>
                </a:solidFill>
                <a:cs typeface="Arial" pitchFamily="34" charset="0"/>
              </a:rPr>
              <a:t>Schröer</a:t>
            </a:r>
            <a:r>
              <a:rPr lang="de-DE" dirty="0">
                <a:solidFill>
                  <a:schemeClr val="accent2"/>
                </a:solidFill>
                <a:cs typeface="Arial" pitchFamily="34" charset="0"/>
              </a:rPr>
              <a:t>, M., Seidler, C., Wagner, I., </a:t>
            </a:r>
            <a:r>
              <a:rPr lang="de-DE" dirty="0" smtClean="0">
                <a:solidFill>
                  <a:schemeClr val="accent2"/>
                </a:solidFill>
                <a:cs typeface="Arial" pitchFamily="34" charset="0"/>
              </a:rPr>
              <a:t>Allroggen, </a:t>
            </a:r>
            <a:r>
              <a:rPr lang="de-DE" dirty="0">
                <a:solidFill>
                  <a:schemeClr val="accent2"/>
                </a:solidFill>
                <a:cs typeface="Arial" pitchFamily="34" charset="0"/>
              </a:rPr>
              <a:t>M. </a:t>
            </a:r>
            <a:r>
              <a:rPr lang="de-DE" sz="2400" dirty="0" smtClean="0">
                <a:latin typeface="Arial" pitchFamily="34" charset="0"/>
                <a:cs typeface="Arial" pitchFamily="34" charset="0"/>
              </a:rPr>
              <a:t/>
            </a:r>
            <a:br>
              <a:rPr lang="de-DE" sz="2400" dirty="0" smtClean="0">
                <a:latin typeface="Arial" pitchFamily="34" charset="0"/>
                <a:cs typeface="Arial" pitchFamily="34" charset="0"/>
              </a:rPr>
            </a:br>
            <a:r>
              <a:rPr lang="de-DE" sz="2400" dirty="0" smtClean="0">
                <a:latin typeface="Arial" pitchFamily="34" charset="0"/>
                <a:cs typeface="Arial" pitchFamily="34" charset="0"/>
              </a:rPr>
              <a:t/>
            </a:r>
            <a:br>
              <a:rPr lang="de-DE" sz="2400" dirty="0" smtClean="0">
                <a:latin typeface="Arial" pitchFamily="34" charset="0"/>
                <a:cs typeface="Arial" pitchFamily="34" charset="0"/>
              </a:rPr>
            </a:br>
            <a:r>
              <a:rPr lang="de-DE" sz="2400" dirty="0" smtClean="0">
                <a:latin typeface="Arial" pitchFamily="34" charset="0"/>
                <a:cs typeface="Arial" pitchFamily="34" charset="0"/>
              </a:rPr>
              <a:t/>
            </a:r>
            <a:br>
              <a:rPr lang="de-DE" sz="2400" dirty="0" smtClean="0">
                <a:latin typeface="Arial" pitchFamily="34" charset="0"/>
                <a:cs typeface="Arial" pitchFamily="34" charset="0"/>
              </a:rPr>
            </a:br>
            <a:endParaRPr lang="de-DE" sz="2400" dirty="0" smtClean="0">
              <a:latin typeface="Arial" pitchFamily="34" charset="0"/>
              <a:cs typeface="Arial" pitchFamily="34" charset="0"/>
            </a:endParaRPr>
          </a:p>
        </p:txBody>
      </p:sp>
      <p:sp>
        <p:nvSpPr>
          <p:cNvPr id="2" name="Textfeld 1"/>
          <p:cNvSpPr txBox="1"/>
          <p:nvPr/>
        </p:nvSpPr>
        <p:spPr>
          <a:xfrm>
            <a:off x="0" y="548680"/>
            <a:ext cx="9144000" cy="1815882"/>
          </a:xfrm>
          <a:prstGeom prst="rect">
            <a:avLst/>
          </a:prstGeom>
          <a:noFill/>
        </p:spPr>
        <p:txBody>
          <a:bodyPr wrap="square" rtlCol="0">
            <a:spAutoFit/>
          </a:bodyPr>
          <a:lstStyle/>
          <a:p>
            <a:pPr algn="ctr"/>
            <a:r>
              <a:rPr lang="de-DE" sz="3600" b="1" dirty="0" smtClean="0"/>
              <a:t>Erste Ergebnisse des Projekts</a:t>
            </a:r>
          </a:p>
          <a:p>
            <a:pPr algn="ctr"/>
            <a:r>
              <a:rPr lang="de-DE" sz="3600" b="1" dirty="0" smtClean="0"/>
              <a:t> </a:t>
            </a:r>
            <a:r>
              <a:rPr lang="de-DE" sz="3600" b="1" dirty="0" smtClean="0">
                <a:cs typeface="Arial"/>
              </a:rPr>
              <a:t>»</a:t>
            </a:r>
            <a:r>
              <a:rPr lang="de-DE" sz="3600" b="1" dirty="0" smtClean="0"/>
              <a:t>Safe Sport</a:t>
            </a:r>
            <a:r>
              <a:rPr lang="de-DE" sz="3600" b="1" dirty="0" smtClean="0">
                <a:ea typeface="Cambria Math"/>
                <a:cs typeface="Arial" panose="020B0604020202020204" pitchFamily="34" charset="0"/>
              </a:rPr>
              <a:t>«</a:t>
            </a:r>
            <a:endParaRPr lang="de-DE" sz="3600" b="1" dirty="0">
              <a:ea typeface="Cambria Math"/>
              <a:cs typeface="Arial" panose="020B0604020202020204" pitchFamily="34" charset="0"/>
            </a:endParaRPr>
          </a:p>
          <a:p>
            <a:pPr algn="ctr"/>
            <a:endParaRPr lang="de-DE" sz="4000" b="1" dirty="0">
              <a:latin typeface="Arial" panose="020B0604020202020204" pitchFamily="34" charset="0"/>
              <a:cs typeface="Arial" panose="020B0604020202020204" pitchFamily="34" charset="0"/>
            </a:endParaRPr>
          </a:p>
        </p:txBody>
      </p:sp>
      <p:sp>
        <p:nvSpPr>
          <p:cNvPr id="5" name="Rechteck 4"/>
          <p:cNvSpPr/>
          <p:nvPr/>
        </p:nvSpPr>
        <p:spPr>
          <a:xfrm>
            <a:off x="5148064" y="116632"/>
            <a:ext cx="22322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8675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467544" y="1124744"/>
            <a:ext cx="6912768" cy="4680521"/>
          </a:xfrm>
          <a:prstGeom prst="rect">
            <a:avLst/>
          </a:prstGeom>
          <a:solidFill>
            <a:schemeClr val="accent2">
              <a:lumMod val="20000"/>
              <a:lumOff val="80000"/>
            </a:schemeClr>
          </a:solidFill>
          <a:ln>
            <a:solidFill>
              <a:srgbClr val="1B5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 name="Titel 3"/>
          <p:cNvSpPr>
            <a:spLocks noGrp="1"/>
          </p:cNvSpPr>
          <p:nvPr>
            <p:ph type="title"/>
          </p:nvPr>
        </p:nvSpPr>
        <p:spPr>
          <a:xfrm>
            <a:off x="395536" y="476672"/>
            <a:ext cx="8229600" cy="504056"/>
          </a:xfrm>
        </p:spPr>
        <p:txBody>
          <a:bodyPr/>
          <a:lstStyle/>
          <a:p>
            <a:pPr algn="l"/>
            <a:r>
              <a:rPr lang="de-DE" sz="2800" dirty="0" smtClean="0">
                <a:solidFill>
                  <a:schemeClr val="accent4"/>
                </a:solidFill>
              </a:rPr>
              <a:t>Sexualisierte Gewalt tritt nicht isoliert auf</a:t>
            </a:r>
            <a:endParaRPr lang="de-DE" sz="2800" dirty="0">
              <a:solidFill>
                <a:schemeClr val="accent4"/>
              </a:solidFill>
            </a:endParaRPr>
          </a:p>
        </p:txBody>
      </p:sp>
      <p:sp>
        <p:nvSpPr>
          <p:cNvPr id="5" name="Foliennummernplatzhalter 4"/>
          <p:cNvSpPr>
            <a:spLocks noGrp="1"/>
          </p:cNvSpPr>
          <p:nvPr>
            <p:ph type="sldNum" sz="quarter" idx="10"/>
          </p:nvPr>
        </p:nvSpPr>
        <p:spPr>
          <a:xfrm>
            <a:off x="8521700" y="6554788"/>
            <a:ext cx="622300" cy="303212"/>
          </a:xfrm>
        </p:spPr>
        <p:txBody>
          <a:bodyPr/>
          <a:lstStyle/>
          <a:p>
            <a:pPr algn="r">
              <a:defRPr/>
            </a:pPr>
            <a:fld id="{289D5F27-E290-4C8B-B208-4DE27F1FD337}" type="slidenum">
              <a:rPr lang="de-DE" sz="1200" smtClean="0">
                <a:solidFill>
                  <a:schemeClr val="bg1"/>
                </a:solidFill>
              </a:rPr>
              <a:pPr algn="r">
                <a:defRPr/>
              </a:pPr>
              <a:t>10</a:t>
            </a:fld>
            <a:endParaRPr lang="de-DE" sz="1200" dirty="0">
              <a:solidFill>
                <a:schemeClr val="bg1"/>
              </a:solidFill>
            </a:endParaRPr>
          </a:p>
        </p:txBody>
      </p:sp>
      <p:graphicFrame>
        <p:nvGraphicFramePr>
          <p:cNvPr id="6" name="Rectangle 3"/>
          <p:cNvGraphicFramePr>
            <a:graphicFrameLocks noGrp="1"/>
          </p:cNvGraphicFramePr>
          <p:nvPr>
            <p:ph sz="quarter" idx="4294967295"/>
            <p:extLst>
              <p:ext uri="{D42A27DB-BD31-4B8C-83A1-F6EECF244321}">
                <p14:modId xmlns:p14="http://schemas.microsoft.com/office/powerpoint/2010/main" val="1516230267"/>
              </p:ext>
            </p:extLst>
          </p:nvPr>
        </p:nvGraphicFramePr>
        <p:xfrm>
          <a:off x="6227565" y="2578194"/>
          <a:ext cx="0" cy="0"/>
        </p:xfrm>
        <a:graphic>
          <a:graphicData uri="http://schemas.openxmlformats.org/presentationml/2006/ole">
            <mc:AlternateContent xmlns:mc="http://schemas.openxmlformats.org/markup-compatibility/2006">
              <mc:Choice xmlns:v="urn:schemas-microsoft-com:vml" Requires="v">
                <p:oleObj spid="_x0000_s259116" name="Acrobat Document" r:id="rId4" imgW="0" imgH="0" progId="AcroExch.Document.7">
                  <p:embed/>
                </p:oleObj>
              </mc:Choice>
              <mc:Fallback>
                <p:oleObj name="Acrobat Document" r:id="rId4" imgW="0" imgH="0" progId="AcroExch.Document.7">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27565" y="2578194"/>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Ellipse 6"/>
          <p:cNvSpPr/>
          <p:nvPr/>
        </p:nvSpPr>
        <p:spPr>
          <a:xfrm>
            <a:off x="631626" y="1614264"/>
            <a:ext cx="4305379" cy="3535680"/>
          </a:xfrm>
          <a:prstGeom prst="ellipse">
            <a:avLst/>
          </a:prstGeom>
          <a:solidFill>
            <a:srgbClr val="FFFFCC">
              <a:alpha val="32157"/>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9" name="Ellipse 8"/>
          <p:cNvSpPr/>
          <p:nvPr/>
        </p:nvSpPr>
        <p:spPr>
          <a:xfrm rot="1599059">
            <a:off x="2568021" y="1885445"/>
            <a:ext cx="2954704" cy="2354693"/>
          </a:xfrm>
          <a:prstGeom prst="ellipse">
            <a:avLst/>
          </a:prstGeom>
          <a:solidFill>
            <a:srgbClr val="92D050">
              <a:alpha val="16078"/>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Ellipse 9"/>
          <p:cNvSpPr/>
          <p:nvPr/>
        </p:nvSpPr>
        <p:spPr>
          <a:xfrm>
            <a:off x="2163752" y="2566425"/>
            <a:ext cx="3147220" cy="2571750"/>
          </a:xfrm>
          <a:prstGeom prst="ellipse">
            <a:avLst/>
          </a:prstGeom>
          <a:solidFill>
            <a:srgbClr val="1B5FA9">
              <a:alpha val="23922"/>
            </a:srgb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3" name="Ellipse 2"/>
          <p:cNvSpPr/>
          <p:nvPr/>
        </p:nvSpPr>
        <p:spPr>
          <a:xfrm>
            <a:off x="5728890" y="3573016"/>
            <a:ext cx="740241" cy="469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5835943" y="3635310"/>
            <a:ext cx="542136" cy="338554"/>
          </a:xfrm>
          <a:prstGeom prst="rect">
            <a:avLst/>
          </a:prstGeom>
          <a:noFill/>
        </p:spPr>
        <p:txBody>
          <a:bodyPr wrap="none" rtlCol="0">
            <a:spAutoFit/>
          </a:bodyPr>
          <a:lstStyle/>
          <a:p>
            <a:r>
              <a:rPr lang="de-DE" sz="1600" b="1" dirty="0" smtClean="0">
                <a:solidFill>
                  <a:schemeClr val="tx1"/>
                </a:solidFill>
              </a:rPr>
              <a:t>12%</a:t>
            </a:r>
            <a:endParaRPr lang="de-DE" sz="1600" b="1" dirty="0">
              <a:solidFill>
                <a:schemeClr val="tx1"/>
              </a:solidFill>
            </a:endParaRPr>
          </a:p>
        </p:txBody>
      </p:sp>
      <p:sp>
        <p:nvSpPr>
          <p:cNvPr id="12" name="Textfeld 11"/>
          <p:cNvSpPr txBox="1"/>
          <p:nvPr/>
        </p:nvSpPr>
        <p:spPr>
          <a:xfrm>
            <a:off x="4865341" y="2647904"/>
            <a:ext cx="437940" cy="338554"/>
          </a:xfrm>
          <a:prstGeom prst="rect">
            <a:avLst/>
          </a:prstGeom>
          <a:noFill/>
        </p:spPr>
        <p:txBody>
          <a:bodyPr wrap="none" rtlCol="0">
            <a:spAutoFit/>
          </a:bodyPr>
          <a:lstStyle/>
          <a:p>
            <a:r>
              <a:rPr lang="de-DE" sz="1600" b="1" dirty="0" smtClean="0">
                <a:solidFill>
                  <a:schemeClr val="tx1"/>
                </a:solidFill>
              </a:rPr>
              <a:t>1%</a:t>
            </a:r>
            <a:endParaRPr lang="de-DE" sz="1600" b="1" dirty="0">
              <a:solidFill>
                <a:schemeClr val="tx1"/>
              </a:solidFill>
            </a:endParaRPr>
          </a:p>
        </p:txBody>
      </p:sp>
      <p:sp>
        <p:nvSpPr>
          <p:cNvPr id="13" name="Textfeld 12"/>
          <p:cNvSpPr txBox="1"/>
          <p:nvPr/>
        </p:nvSpPr>
        <p:spPr>
          <a:xfrm>
            <a:off x="4831108" y="3625597"/>
            <a:ext cx="595035" cy="338554"/>
          </a:xfrm>
          <a:prstGeom prst="rect">
            <a:avLst/>
          </a:prstGeom>
          <a:noFill/>
        </p:spPr>
        <p:txBody>
          <a:bodyPr wrap="none" rtlCol="0">
            <a:spAutoFit/>
          </a:bodyPr>
          <a:lstStyle/>
          <a:p>
            <a:r>
              <a:rPr lang="de-DE" sz="1600" b="1" dirty="0" smtClean="0">
                <a:solidFill>
                  <a:schemeClr val="tx1"/>
                </a:solidFill>
              </a:rPr>
              <a:t>0,3%</a:t>
            </a:r>
            <a:endParaRPr lang="de-DE" sz="1600" b="1" dirty="0">
              <a:solidFill>
                <a:schemeClr val="tx1"/>
              </a:solidFill>
            </a:endParaRPr>
          </a:p>
        </p:txBody>
      </p:sp>
      <p:sp>
        <p:nvSpPr>
          <p:cNvPr id="14" name="Textfeld 13"/>
          <p:cNvSpPr txBox="1"/>
          <p:nvPr/>
        </p:nvSpPr>
        <p:spPr>
          <a:xfrm>
            <a:off x="4336759" y="4599160"/>
            <a:ext cx="437940" cy="338554"/>
          </a:xfrm>
          <a:prstGeom prst="rect">
            <a:avLst/>
          </a:prstGeom>
          <a:noFill/>
        </p:spPr>
        <p:txBody>
          <a:bodyPr wrap="none" rtlCol="0">
            <a:spAutoFit/>
          </a:bodyPr>
          <a:lstStyle/>
          <a:p>
            <a:r>
              <a:rPr lang="de-DE" sz="1600" b="1" dirty="0" smtClean="0">
                <a:solidFill>
                  <a:schemeClr val="tx1"/>
                </a:solidFill>
              </a:rPr>
              <a:t>1%</a:t>
            </a:r>
            <a:endParaRPr lang="de-DE" sz="1600" b="1" dirty="0">
              <a:solidFill>
                <a:schemeClr val="tx1"/>
              </a:solidFill>
            </a:endParaRPr>
          </a:p>
        </p:txBody>
      </p:sp>
      <p:sp>
        <p:nvSpPr>
          <p:cNvPr id="15" name="Textfeld 14"/>
          <p:cNvSpPr txBox="1"/>
          <p:nvPr/>
        </p:nvSpPr>
        <p:spPr>
          <a:xfrm>
            <a:off x="3799953" y="3254855"/>
            <a:ext cx="542136" cy="338554"/>
          </a:xfrm>
          <a:prstGeom prst="rect">
            <a:avLst/>
          </a:prstGeom>
          <a:noFill/>
        </p:spPr>
        <p:txBody>
          <a:bodyPr wrap="none" rtlCol="0">
            <a:spAutoFit/>
          </a:bodyPr>
          <a:lstStyle/>
          <a:p>
            <a:r>
              <a:rPr lang="de-DE" sz="1600" b="1" dirty="0" smtClean="0">
                <a:solidFill>
                  <a:schemeClr val="tx1"/>
                </a:solidFill>
              </a:rPr>
              <a:t>16%</a:t>
            </a:r>
            <a:endParaRPr lang="de-DE" sz="1600" b="1" dirty="0">
              <a:solidFill>
                <a:schemeClr val="tx1"/>
              </a:solidFill>
            </a:endParaRPr>
          </a:p>
        </p:txBody>
      </p:sp>
      <p:sp>
        <p:nvSpPr>
          <p:cNvPr id="16" name="Textfeld 15"/>
          <p:cNvSpPr txBox="1"/>
          <p:nvPr/>
        </p:nvSpPr>
        <p:spPr>
          <a:xfrm>
            <a:off x="3323423" y="2142176"/>
            <a:ext cx="542136" cy="338554"/>
          </a:xfrm>
          <a:prstGeom prst="rect">
            <a:avLst/>
          </a:prstGeom>
          <a:noFill/>
        </p:spPr>
        <p:txBody>
          <a:bodyPr wrap="none" rtlCol="0">
            <a:spAutoFit/>
          </a:bodyPr>
          <a:lstStyle/>
          <a:p>
            <a:r>
              <a:rPr lang="de-DE" sz="1600" b="1" dirty="0" smtClean="0">
                <a:solidFill>
                  <a:schemeClr val="tx1"/>
                </a:solidFill>
              </a:rPr>
              <a:t>13%</a:t>
            </a:r>
            <a:endParaRPr lang="de-DE" sz="1600" b="1" dirty="0">
              <a:solidFill>
                <a:schemeClr val="tx1"/>
              </a:solidFill>
            </a:endParaRPr>
          </a:p>
        </p:txBody>
      </p:sp>
      <p:sp>
        <p:nvSpPr>
          <p:cNvPr id="17" name="Textfeld 16"/>
          <p:cNvSpPr txBox="1"/>
          <p:nvPr/>
        </p:nvSpPr>
        <p:spPr>
          <a:xfrm>
            <a:off x="1287830" y="2786403"/>
            <a:ext cx="542136" cy="338554"/>
          </a:xfrm>
          <a:prstGeom prst="rect">
            <a:avLst/>
          </a:prstGeom>
          <a:noFill/>
        </p:spPr>
        <p:txBody>
          <a:bodyPr wrap="none" rtlCol="0">
            <a:spAutoFit/>
          </a:bodyPr>
          <a:lstStyle/>
          <a:p>
            <a:r>
              <a:rPr lang="de-DE" sz="1600" b="1" dirty="0" smtClean="0">
                <a:solidFill>
                  <a:schemeClr val="tx1"/>
                </a:solidFill>
              </a:rPr>
              <a:t>37%</a:t>
            </a:r>
            <a:endParaRPr lang="de-DE" sz="1600" b="1" dirty="0">
              <a:solidFill>
                <a:schemeClr val="tx1"/>
              </a:solidFill>
            </a:endParaRPr>
          </a:p>
        </p:txBody>
      </p:sp>
      <p:sp>
        <p:nvSpPr>
          <p:cNvPr id="18" name="Textfeld 17"/>
          <p:cNvSpPr txBox="1"/>
          <p:nvPr/>
        </p:nvSpPr>
        <p:spPr>
          <a:xfrm>
            <a:off x="2709395" y="4062559"/>
            <a:ext cx="542136" cy="338554"/>
          </a:xfrm>
          <a:prstGeom prst="rect">
            <a:avLst/>
          </a:prstGeom>
          <a:noFill/>
        </p:spPr>
        <p:txBody>
          <a:bodyPr wrap="none" rtlCol="0">
            <a:spAutoFit/>
          </a:bodyPr>
          <a:lstStyle/>
          <a:p>
            <a:r>
              <a:rPr lang="de-DE" sz="1600" b="1" dirty="0" smtClean="0">
                <a:solidFill>
                  <a:schemeClr val="tx1"/>
                </a:solidFill>
              </a:rPr>
              <a:t>20%</a:t>
            </a:r>
            <a:endParaRPr lang="de-DE" sz="1600" b="1" dirty="0">
              <a:solidFill>
                <a:schemeClr val="tx1"/>
              </a:solidFill>
            </a:endParaRPr>
          </a:p>
        </p:txBody>
      </p:sp>
      <p:sp>
        <p:nvSpPr>
          <p:cNvPr id="19" name="Textfeld 18"/>
          <p:cNvSpPr txBox="1"/>
          <p:nvPr/>
        </p:nvSpPr>
        <p:spPr>
          <a:xfrm>
            <a:off x="827584" y="2514382"/>
            <a:ext cx="1810111" cy="338554"/>
          </a:xfrm>
          <a:prstGeom prst="rect">
            <a:avLst/>
          </a:prstGeom>
          <a:noFill/>
        </p:spPr>
        <p:txBody>
          <a:bodyPr wrap="none" rtlCol="0">
            <a:spAutoFit/>
          </a:bodyPr>
          <a:lstStyle/>
          <a:p>
            <a:r>
              <a:rPr lang="de-DE" sz="1600" b="1" dirty="0" smtClean="0">
                <a:solidFill>
                  <a:schemeClr val="tx1"/>
                </a:solidFill>
              </a:rPr>
              <a:t>emotionale Gewalt</a:t>
            </a:r>
            <a:endParaRPr lang="de-DE" sz="1600" b="1" dirty="0">
              <a:solidFill>
                <a:schemeClr val="tx1"/>
              </a:solidFill>
            </a:endParaRPr>
          </a:p>
        </p:txBody>
      </p:sp>
      <p:sp>
        <p:nvSpPr>
          <p:cNvPr id="20" name="Textfeld 19"/>
          <p:cNvSpPr txBox="1"/>
          <p:nvPr/>
        </p:nvSpPr>
        <p:spPr>
          <a:xfrm>
            <a:off x="4716016" y="1844824"/>
            <a:ext cx="1797864" cy="338554"/>
          </a:xfrm>
          <a:prstGeom prst="rect">
            <a:avLst/>
          </a:prstGeom>
          <a:noFill/>
        </p:spPr>
        <p:txBody>
          <a:bodyPr wrap="none" rtlCol="0">
            <a:spAutoFit/>
          </a:bodyPr>
          <a:lstStyle/>
          <a:p>
            <a:r>
              <a:rPr lang="de-DE" sz="1600" b="1" dirty="0" smtClean="0">
                <a:solidFill>
                  <a:schemeClr val="tx1"/>
                </a:solidFill>
              </a:rPr>
              <a:t>körperliche Gewalt</a:t>
            </a:r>
            <a:endParaRPr lang="de-DE" sz="1600" b="1" dirty="0">
              <a:solidFill>
                <a:schemeClr val="tx1"/>
              </a:solidFill>
            </a:endParaRPr>
          </a:p>
        </p:txBody>
      </p:sp>
      <p:sp>
        <p:nvSpPr>
          <p:cNvPr id="21" name="Textfeld 20"/>
          <p:cNvSpPr txBox="1"/>
          <p:nvPr/>
        </p:nvSpPr>
        <p:spPr>
          <a:xfrm>
            <a:off x="3814263" y="5138175"/>
            <a:ext cx="1898597" cy="338554"/>
          </a:xfrm>
          <a:prstGeom prst="rect">
            <a:avLst/>
          </a:prstGeom>
          <a:noFill/>
        </p:spPr>
        <p:txBody>
          <a:bodyPr wrap="none" rtlCol="0">
            <a:spAutoFit/>
          </a:bodyPr>
          <a:lstStyle/>
          <a:p>
            <a:r>
              <a:rPr lang="de-DE" sz="1600" b="1" dirty="0" smtClean="0">
                <a:solidFill>
                  <a:schemeClr val="tx1"/>
                </a:solidFill>
              </a:rPr>
              <a:t>sexualisierte Gewalt</a:t>
            </a:r>
            <a:endParaRPr lang="de-DE" sz="1600" b="1" dirty="0">
              <a:solidFill>
                <a:schemeClr val="tx1"/>
              </a:solidFill>
            </a:endParaRPr>
          </a:p>
        </p:txBody>
      </p:sp>
      <p:pic>
        <p:nvPicPr>
          <p:cNvPr id="22" name="Picture 16" descr="bmbf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72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2"/>
          <p:cNvGraphicFramePr>
            <a:graphicFrameLocks/>
          </p:cNvGraphicFramePr>
          <p:nvPr>
            <p:extLst>
              <p:ext uri="{D42A27DB-BD31-4B8C-83A1-F6EECF244321}">
                <p14:modId xmlns:p14="http://schemas.microsoft.com/office/powerpoint/2010/main" val="3356684676"/>
              </p:ext>
            </p:extLst>
          </p:nvPr>
        </p:nvGraphicFramePr>
        <p:xfrm>
          <a:off x="0" y="836613"/>
          <a:ext cx="9144000" cy="504065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Gerader Verbinder 3"/>
          <p:cNvCxnSpPr/>
          <p:nvPr/>
        </p:nvCxnSpPr>
        <p:spPr>
          <a:xfrm>
            <a:off x="251520" y="1988840"/>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251520" y="3356992"/>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251520" y="3789040"/>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67544" y="548680"/>
            <a:ext cx="6697662" cy="431800"/>
          </a:xfrm>
        </p:spPr>
        <p:txBody>
          <a:bodyPr anchor="b"/>
          <a:lstStyle/>
          <a:p>
            <a:pPr algn="l"/>
            <a:r>
              <a:rPr lang="de-DE" sz="2400" b="1" i="1" dirty="0" smtClean="0">
                <a:solidFill>
                  <a:schemeClr val="bg1">
                    <a:lumMod val="50000"/>
                  </a:schemeClr>
                </a:solidFill>
                <a:latin typeface="Arial" panose="020B0604020202020204" pitchFamily="34" charset="0"/>
                <a:cs typeface="Arial" panose="020B0604020202020204" pitchFamily="34" charset="0"/>
              </a:rPr>
              <a:t>Erfahrungen sexualisierter </a:t>
            </a:r>
            <a:br>
              <a:rPr lang="de-DE" sz="2400" b="1" i="1" dirty="0" smtClean="0">
                <a:solidFill>
                  <a:schemeClr val="bg1">
                    <a:lumMod val="50000"/>
                  </a:schemeClr>
                </a:solidFill>
                <a:latin typeface="Arial" panose="020B0604020202020204" pitchFamily="34" charset="0"/>
                <a:cs typeface="Arial" panose="020B0604020202020204" pitchFamily="34" charset="0"/>
              </a:rPr>
            </a:br>
            <a:r>
              <a:rPr lang="de-DE" sz="2400" b="1" i="1" dirty="0" smtClean="0">
                <a:solidFill>
                  <a:schemeClr val="bg1">
                    <a:lumMod val="50000"/>
                  </a:schemeClr>
                </a:solidFill>
                <a:latin typeface="Arial" panose="020B0604020202020204" pitchFamily="34" charset="0"/>
                <a:cs typeface="Arial" panose="020B0604020202020204" pitchFamily="34" charset="0"/>
              </a:rPr>
              <a:t>Gewalt im Sport nach Subgruppen</a:t>
            </a:r>
            <a:endParaRPr lang="de-DE" sz="2400" b="1" i="1" dirty="0">
              <a:solidFill>
                <a:schemeClr val="bg1">
                  <a:lumMod val="50000"/>
                </a:schemeClr>
              </a:solidFill>
              <a:latin typeface="Arial" panose="020B0604020202020204" pitchFamily="34" charset="0"/>
              <a:cs typeface="Arial" panose="020B0604020202020204" pitchFamily="34" charset="0"/>
            </a:endParaRPr>
          </a:p>
        </p:txBody>
      </p:sp>
      <p:sp>
        <p:nvSpPr>
          <p:cNvPr id="8" name="Rechteck 7"/>
          <p:cNvSpPr/>
          <p:nvPr/>
        </p:nvSpPr>
        <p:spPr>
          <a:xfrm>
            <a:off x="2339752" y="1916832"/>
            <a:ext cx="6696744" cy="280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765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2"/>
          <p:cNvGraphicFramePr>
            <a:graphicFrameLocks/>
          </p:cNvGraphicFramePr>
          <p:nvPr>
            <p:extLst>
              <p:ext uri="{D42A27DB-BD31-4B8C-83A1-F6EECF244321}">
                <p14:modId xmlns:p14="http://schemas.microsoft.com/office/powerpoint/2010/main" val="3339175867"/>
              </p:ext>
            </p:extLst>
          </p:nvPr>
        </p:nvGraphicFramePr>
        <p:xfrm>
          <a:off x="0" y="836613"/>
          <a:ext cx="9144000" cy="504065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Gerader Verbinder 3"/>
          <p:cNvCxnSpPr/>
          <p:nvPr/>
        </p:nvCxnSpPr>
        <p:spPr>
          <a:xfrm>
            <a:off x="251520" y="1988840"/>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251520" y="2924944"/>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251520" y="3789040"/>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2339752" y="2996952"/>
            <a:ext cx="6804248"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title"/>
          </p:nvPr>
        </p:nvSpPr>
        <p:spPr>
          <a:xfrm>
            <a:off x="467544" y="548680"/>
            <a:ext cx="6697662" cy="431800"/>
          </a:xfrm>
        </p:spPr>
        <p:txBody>
          <a:bodyPr anchor="b"/>
          <a:lstStyle/>
          <a:p>
            <a:pPr algn="l"/>
            <a:r>
              <a:rPr lang="de-DE" sz="2400" b="1" i="1" dirty="0" smtClean="0">
                <a:solidFill>
                  <a:schemeClr val="bg1">
                    <a:lumMod val="50000"/>
                  </a:schemeClr>
                </a:solidFill>
                <a:latin typeface="Arial" panose="020B0604020202020204" pitchFamily="34" charset="0"/>
                <a:cs typeface="Arial" panose="020B0604020202020204" pitchFamily="34" charset="0"/>
              </a:rPr>
              <a:t>Erfahrungen sexualisierter </a:t>
            </a:r>
            <a:br>
              <a:rPr lang="de-DE" sz="2400" b="1" i="1" dirty="0" smtClean="0">
                <a:solidFill>
                  <a:schemeClr val="bg1">
                    <a:lumMod val="50000"/>
                  </a:schemeClr>
                </a:solidFill>
                <a:latin typeface="Arial" panose="020B0604020202020204" pitchFamily="34" charset="0"/>
                <a:cs typeface="Arial" panose="020B0604020202020204" pitchFamily="34" charset="0"/>
              </a:rPr>
            </a:br>
            <a:r>
              <a:rPr lang="de-DE" sz="2400" b="1" i="1" dirty="0" smtClean="0">
                <a:solidFill>
                  <a:schemeClr val="bg1">
                    <a:lumMod val="50000"/>
                  </a:schemeClr>
                </a:solidFill>
                <a:latin typeface="Arial" panose="020B0604020202020204" pitchFamily="34" charset="0"/>
                <a:cs typeface="Arial" panose="020B0604020202020204" pitchFamily="34" charset="0"/>
              </a:rPr>
              <a:t>Gewalt im Sport nach Subgruppen</a:t>
            </a:r>
            <a:endParaRPr lang="de-DE" sz="2400" b="1" i="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765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2"/>
          <p:cNvGraphicFramePr>
            <a:graphicFrameLocks/>
          </p:cNvGraphicFramePr>
          <p:nvPr>
            <p:extLst>
              <p:ext uri="{D42A27DB-BD31-4B8C-83A1-F6EECF244321}">
                <p14:modId xmlns:p14="http://schemas.microsoft.com/office/powerpoint/2010/main" val="1263242268"/>
              </p:ext>
            </p:extLst>
          </p:nvPr>
        </p:nvGraphicFramePr>
        <p:xfrm>
          <a:off x="0" y="836613"/>
          <a:ext cx="9144000" cy="504065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Gerader Verbinder 3"/>
          <p:cNvCxnSpPr/>
          <p:nvPr/>
        </p:nvCxnSpPr>
        <p:spPr>
          <a:xfrm>
            <a:off x="251520" y="1988840"/>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251520" y="2924944"/>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251520" y="3789040"/>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2339752" y="3861048"/>
            <a:ext cx="678150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txBox="1">
            <a:spLocks/>
          </p:cNvSpPr>
          <p:nvPr/>
        </p:nvSpPr>
        <p:spPr>
          <a:xfrm>
            <a:off x="467544" y="548680"/>
            <a:ext cx="6697662" cy="431800"/>
          </a:xfrm>
          <a:prstGeom prst="rect">
            <a:avLst/>
          </a:prstGeom>
        </p:spPr>
        <p:txBody>
          <a:bodyPr anchor="b"/>
          <a:lstStyle>
            <a:lvl1pPr marL="0" marR="0" indent="0" algn="ctr" defTabSz="914400" rtl="0" eaLnBrk="1" fontAlgn="auto" latinLnBrk="0" hangingPunct="1">
              <a:lnSpc>
                <a:spcPct val="100000"/>
              </a:lnSpc>
              <a:spcBef>
                <a:spcPct val="0"/>
              </a:spcBef>
              <a:spcAft>
                <a:spcPts val="0"/>
              </a:spcAft>
              <a:buClrTx/>
              <a:buSzTx/>
              <a:buFontTx/>
              <a:buNone/>
              <a:tabLst/>
              <a:defRPr sz="2000" b="0" i="1" kern="1200" baseline="0">
                <a:solidFill>
                  <a:schemeClr val="tx1">
                    <a:lumMod val="65000"/>
                    <a:lumOff val="35000"/>
                  </a:schemeClr>
                </a:solidFill>
                <a:effectLst/>
                <a:latin typeface="+mn-lt"/>
                <a:ea typeface="+mj-ea"/>
                <a:cs typeface="+mj-cs"/>
              </a:defRPr>
            </a:lvl1pPr>
          </a:lstStyle>
          <a:p>
            <a:pPr algn="l"/>
            <a:r>
              <a:rPr lang="de-DE" sz="2400" b="1" smtClean="0">
                <a:solidFill>
                  <a:schemeClr val="bg1">
                    <a:lumMod val="50000"/>
                  </a:schemeClr>
                </a:solidFill>
                <a:latin typeface="Arial" panose="020B0604020202020204" pitchFamily="34" charset="0"/>
                <a:cs typeface="Arial" panose="020B0604020202020204" pitchFamily="34" charset="0"/>
              </a:rPr>
              <a:t>Erfahrungen sexualisierter </a:t>
            </a:r>
            <a:br>
              <a:rPr lang="de-DE" sz="2400" b="1" smtClean="0">
                <a:solidFill>
                  <a:schemeClr val="bg1">
                    <a:lumMod val="50000"/>
                  </a:schemeClr>
                </a:solidFill>
                <a:latin typeface="Arial" panose="020B0604020202020204" pitchFamily="34" charset="0"/>
                <a:cs typeface="Arial" panose="020B0604020202020204" pitchFamily="34" charset="0"/>
              </a:rPr>
            </a:br>
            <a:r>
              <a:rPr lang="de-DE" sz="2400" b="1" smtClean="0">
                <a:solidFill>
                  <a:schemeClr val="bg1">
                    <a:lumMod val="50000"/>
                  </a:schemeClr>
                </a:solidFill>
                <a:latin typeface="Arial" panose="020B0604020202020204" pitchFamily="34" charset="0"/>
                <a:cs typeface="Arial" panose="020B0604020202020204" pitchFamily="34" charset="0"/>
              </a:rPr>
              <a:t>Gewalt im Sport nach Subgruppen</a:t>
            </a:r>
            <a:endParaRPr lang="de-DE" sz="24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765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2"/>
          <p:cNvGraphicFramePr>
            <a:graphicFrameLocks/>
          </p:cNvGraphicFramePr>
          <p:nvPr>
            <p:extLst>
              <p:ext uri="{D42A27DB-BD31-4B8C-83A1-F6EECF244321}">
                <p14:modId xmlns:p14="http://schemas.microsoft.com/office/powerpoint/2010/main" val="1135649687"/>
              </p:ext>
            </p:extLst>
          </p:nvPr>
        </p:nvGraphicFramePr>
        <p:xfrm>
          <a:off x="0" y="836613"/>
          <a:ext cx="9144000" cy="504065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Gerader Verbinder 3"/>
          <p:cNvCxnSpPr/>
          <p:nvPr/>
        </p:nvCxnSpPr>
        <p:spPr>
          <a:xfrm>
            <a:off x="251520" y="1988840"/>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251520" y="2924944"/>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251520" y="3789040"/>
            <a:ext cx="85689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467544" y="548680"/>
            <a:ext cx="6697662" cy="431800"/>
          </a:xfrm>
        </p:spPr>
        <p:txBody>
          <a:bodyPr anchor="b"/>
          <a:lstStyle/>
          <a:p>
            <a:pPr algn="l"/>
            <a:r>
              <a:rPr lang="de-DE" sz="2400" b="1" i="1" dirty="0" smtClean="0">
                <a:solidFill>
                  <a:schemeClr val="bg1">
                    <a:lumMod val="50000"/>
                  </a:schemeClr>
                </a:solidFill>
                <a:latin typeface="Arial" panose="020B0604020202020204" pitchFamily="34" charset="0"/>
                <a:cs typeface="Arial" panose="020B0604020202020204" pitchFamily="34" charset="0"/>
              </a:rPr>
              <a:t>Erfahrungen sexualisierter </a:t>
            </a:r>
            <a:br>
              <a:rPr lang="de-DE" sz="2400" b="1" i="1" dirty="0" smtClean="0">
                <a:solidFill>
                  <a:schemeClr val="bg1">
                    <a:lumMod val="50000"/>
                  </a:schemeClr>
                </a:solidFill>
                <a:latin typeface="Arial" panose="020B0604020202020204" pitchFamily="34" charset="0"/>
                <a:cs typeface="Arial" panose="020B0604020202020204" pitchFamily="34" charset="0"/>
              </a:rPr>
            </a:br>
            <a:r>
              <a:rPr lang="de-DE" sz="2400" b="1" i="1" dirty="0" smtClean="0">
                <a:solidFill>
                  <a:schemeClr val="bg1">
                    <a:lumMod val="50000"/>
                  </a:schemeClr>
                </a:solidFill>
                <a:latin typeface="Arial" panose="020B0604020202020204" pitchFamily="34" charset="0"/>
                <a:cs typeface="Arial" panose="020B0604020202020204" pitchFamily="34" charset="0"/>
              </a:rPr>
              <a:t>Gewalt im Sport nach Subgruppen</a:t>
            </a:r>
            <a:endParaRPr lang="de-DE" sz="2400" b="1" i="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765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8" name="Rectangle 3"/>
          <p:cNvGraphicFramePr>
            <a:graphicFrameLocks noGrp="1"/>
          </p:cNvGraphicFramePr>
          <p:nvPr>
            <p:ph sz="quarter" idx="2"/>
          </p:nvPr>
        </p:nvGraphicFramePr>
        <p:xfrm>
          <a:off x="6319838" y="2381250"/>
          <a:ext cx="0" cy="0"/>
        </p:xfrm>
        <a:graphic>
          <a:graphicData uri="http://schemas.openxmlformats.org/presentationml/2006/ole">
            <mc:AlternateContent xmlns:mc="http://schemas.openxmlformats.org/markup-compatibility/2006">
              <mc:Choice xmlns:v="urn:schemas-microsoft-com:vml" Requires="v">
                <p:oleObj spid="_x0000_s247875" name="Acrobat Document" r:id="rId4" imgW="0" imgH="0" progId="">
                  <p:embed/>
                </p:oleObj>
              </mc:Choice>
              <mc:Fallback>
                <p:oleObj name="Acrobat Document" r:id="rId4" imgW="0" imgH="0" progId="">
                  <p:embed/>
                  <p:pic>
                    <p:nvPicPr>
                      <p:cNvPr id="0" name="AutoShape 22"/>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19838" y="2381250"/>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09" name="Picture 16" descr="bmbf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3"/>
          <p:cNvSpPr txBox="1">
            <a:spLocks noChangeArrowheads="1"/>
          </p:cNvSpPr>
          <p:nvPr/>
        </p:nvSpPr>
        <p:spPr bwMode="auto">
          <a:xfrm>
            <a:off x="539750" y="1268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511" name="Rechteck 1"/>
          <p:cNvSpPr>
            <a:spLocks noChangeArrowheads="1"/>
          </p:cNvSpPr>
          <p:nvPr/>
        </p:nvSpPr>
        <p:spPr bwMode="auto">
          <a:xfrm>
            <a:off x="971550" y="6667500"/>
            <a:ext cx="8405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800">
                <a:solidFill>
                  <a:schemeClr val="bg1"/>
                </a:solidFill>
                <a:latin typeface="Calibri" panose="020F0502020204030204" pitchFamily="34" charset="0"/>
              </a:rPr>
              <a:t>Klinik für Kinder- und Jugendpsychiatrie und Psychotherapie Ulm (KJPP)</a:t>
            </a:r>
            <a:endParaRPr lang="de-DE" altLang="de-DE" sz="800">
              <a:solidFill>
                <a:schemeClr val="bg1"/>
              </a:solidFill>
            </a:endParaRPr>
          </a:p>
        </p:txBody>
      </p:sp>
      <p:graphicFrame>
        <p:nvGraphicFramePr>
          <p:cNvPr id="2" name="Diagramm 3"/>
          <p:cNvGraphicFramePr>
            <a:graphicFrameLocks/>
          </p:cNvGraphicFramePr>
          <p:nvPr>
            <p:extLst>
              <p:ext uri="{D42A27DB-BD31-4B8C-83A1-F6EECF244321}">
                <p14:modId xmlns:p14="http://schemas.microsoft.com/office/powerpoint/2010/main" val="911098670"/>
              </p:ext>
            </p:extLst>
          </p:nvPr>
        </p:nvGraphicFramePr>
        <p:xfrm>
          <a:off x="0" y="1264411"/>
          <a:ext cx="5112568" cy="40694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iagramm 3"/>
          <p:cNvGraphicFramePr>
            <a:graphicFrameLocks/>
          </p:cNvGraphicFramePr>
          <p:nvPr>
            <p:extLst>
              <p:ext uri="{D42A27DB-BD31-4B8C-83A1-F6EECF244321}">
                <p14:modId xmlns:p14="http://schemas.microsoft.com/office/powerpoint/2010/main" val="1030100622"/>
              </p:ext>
            </p:extLst>
          </p:nvPr>
        </p:nvGraphicFramePr>
        <p:xfrm>
          <a:off x="3995936" y="1628783"/>
          <a:ext cx="5796136" cy="4057670"/>
        </p:xfrm>
        <a:graphic>
          <a:graphicData uri="http://schemas.openxmlformats.org/drawingml/2006/chart">
            <c:chart xmlns:c="http://schemas.openxmlformats.org/drawingml/2006/chart" xmlns:r="http://schemas.openxmlformats.org/officeDocument/2006/relationships" r:id="rId7"/>
          </a:graphicData>
        </a:graphic>
      </p:graphicFrame>
      <p:sp>
        <p:nvSpPr>
          <p:cNvPr id="15" name="Rectangle 2"/>
          <p:cNvSpPr>
            <a:spLocks noGrp="1" noChangeArrowheads="1"/>
          </p:cNvSpPr>
          <p:nvPr>
            <p:ph type="title"/>
          </p:nvPr>
        </p:nvSpPr>
        <p:spPr>
          <a:xfrm>
            <a:off x="395536" y="548680"/>
            <a:ext cx="7345362" cy="504056"/>
          </a:xfrm>
        </p:spPr>
        <p:txBody>
          <a:bodyPr/>
          <a:lstStyle/>
          <a:p>
            <a:pPr algn="l"/>
            <a:r>
              <a:rPr lang="de-DE" altLang="de-DE" sz="2400" b="1" dirty="0" smtClean="0">
                <a:solidFill>
                  <a:schemeClr val="accent3"/>
                </a:solidFill>
                <a:latin typeface="Arial" panose="020B0604020202020204" pitchFamily="34" charset="0"/>
                <a:cs typeface="Arial" panose="020B0604020202020204" pitchFamily="34" charset="0"/>
              </a:rPr>
              <a:t>Alter und Geschlecht des Täters / der Täterin</a:t>
            </a:r>
            <a:br>
              <a:rPr lang="de-DE" altLang="de-DE" sz="2400" b="1" dirty="0" smtClean="0">
                <a:solidFill>
                  <a:schemeClr val="accent3"/>
                </a:solidFill>
                <a:latin typeface="Arial" panose="020B0604020202020204" pitchFamily="34" charset="0"/>
                <a:cs typeface="Arial" panose="020B0604020202020204" pitchFamily="34" charset="0"/>
              </a:rPr>
            </a:br>
            <a:endParaRPr lang="de-DE" altLang="de-DE" sz="2400" b="1" dirty="0" smtClean="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445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 3"/>
          <p:cNvGraphicFramePr>
            <a:graphicFrameLocks/>
          </p:cNvGraphicFramePr>
          <p:nvPr>
            <p:extLst>
              <p:ext uri="{D42A27DB-BD31-4B8C-83A1-F6EECF244321}">
                <p14:modId xmlns:p14="http://schemas.microsoft.com/office/powerpoint/2010/main" val="710214457"/>
              </p:ext>
            </p:extLst>
          </p:nvPr>
        </p:nvGraphicFramePr>
        <p:xfrm>
          <a:off x="2699792" y="836712"/>
          <a:ext cx="6084168" cy="48245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508" name="Rectangle 3"/>
          <p:cNvGraphicFramePr>
            <a:graphicFrameLocks noGrp="1"/>
          </p:cNvGraphicFramePr>
          <p:nvPr>
            <p:ph sz="quarter" idx="2"/>
          </p:nvPr>
        </p:nvGraphicFramePr>
        <p:xfrm>
          <a:off x="6319838" y="2381250"/>
          <a:ext cx="0" cy="0"/>
        </p:xfrm>
        <a:graphic>
          <a:graphicData uri="http://schemas.openxmlformats.org/presentationml/2006/ole">
            <mc:AlternateContent xmlns:mc="http://schemas.openxmlformats.org/markup-compatibility/2006">
              <mc:Choice xmlns:v="urn:schemas-microsoft-com:vml" Requires="v">
                <p:oleObj spid="_x0000_s132165" name="Acrobat Document" r:id="rId5" imgW="0" imgH="0" progId="">
                  <p:embed/>
                </p:oleObj>
              </mc:Choice>
              <mc:Fallback>
                <p:oleObj name="Acrobat Document" r:id="rId5" imgW="0" imgH="0" progId="">
                  <p:embed/>
                  <p:pic>
                    <p:nvPicPr>
                      <p:cNvPr id="0" name="AutoShape 24"/>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19838" y="2381250"/>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09" name="Picture 16" descr="bmbf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3"/>
          <p:cNvSpPr txBox="1">
            <a:spLocks noChangeArrowheads="1"/>
          </p:cNvSpPr>
          <p:nvPr/>
        </p:nvSpPr>
        <p:spPr bwMode="auto">
          <a:xfrm>
            <a:off x="539750" y="1268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de-DE" altLang="de-DE">
              <a:solidFill>
                <a:srgbClr val="000000"/>
              </a:solidFill>
            </a:endParaRPr>
          </a:p>
        </p:txBody>
      </p:sp>
      <p:sp>
        <p:nvSpPr>
          <p:cNvPr id="15" name="Rectangle 2"/>
          <p:cNvSpPr>
            <a:spLocks noGrp="1" noChangeArrowheads="1"/>
          </p:cNvSpPr>
          <p:nvPr>
            <p:ph type="title"/>
          </p:nvPr>
        </p:nvSpPr>
        <p:spPr>
          <a:xfrm>
            <a:off x="395536" y="476672"/>
            <a:ext cx="7345362" cy="719807"/>
          </a:xfrm>
        </p:spPr>
        <p:txBody>
          <a:bodyPr/>
          <a:lstStyle/>
          <a:p>
            <a:pPr algn="l" eaLnBrk="1" hangingPunct="1"/>
            <a:r>
              <a:rPr lang="de-DE" altLang="de-DE" sz="2400" b="1" dirty="0">
                <a:solidFill>
                  <a:schemeClr val="accent3"/>
                </a:solidFill>
                <a:latin typeface="Arial" panose="020B0604020202020204" pitchFamily="34" charset="0"/>
                <a:cs typeface="Arial" panose="020B0604020202020204" pitchFamily="34" charset="0"/>
              </a:rPr>
              <a:t>Geschlecht des Täters / der Täterin</a:t>
            </a:r>
            <a:br>
              <a:rPr lang="de-DE" altLang="de-DE" sz="2400" b="1" dirty="0">
                <a:solidFill>
                  <a:schemeClr val="accent3"/>
                </a:solidFill>
                <a:latin typeface="Arial" panose="020B0604020202020204" pitchFamily="34" charset="0"/>
                <a:cs typeface="Arial" panose="020B0604020202020204" pitchFamily="34" charset="0"/>
              </a:rPr>
            </a:br>
            <a:endParaRPr lang="de-DE" altLang="de-DE" sz="2400" b="1" dirty="0">
              <a:solidFill>
                <a:schemeClr val="accent3"/>
              </a:solidFill>
              <a:latin typeface="Arial" panose="020B0604020202020204" pitchFamily="34" charset="0"/>
              <a:cs typeface="Arial" panose="020B0604020202020204" pitchFamily="34" charset="0"/>
            </a:endParaRPr>
          </a:p>
        </p:txBody>
      </p:sp>
      <p:sp>
        <p:nvSpPr>
          <p:cNvPr id="10" name="Textfeld 9"/>
          <p:cNvSpPr txBox="1"/>
          <p:nvPr/>
        </p:nvSpPr>
        <p:spPr>
          <a:xfrm>
            <a:off x="395536" y="1196752"/>
            <a:ext cx="2376264" cy="800219"/>
          </a:xfrm>
          <a:prstGeom prst="rect">
            <a:avLst/>
          </a:prstGeom>
          <a:noFill/>
        </p:spPr>
        <p:txBody>
          <a:bodyPr wrap="square" rtlCol="0">
            <a:spAutoFit/>
          </a:bodyPr>
          <a:lstStyle/>
          <a:p>
            <a:pPr algn="ctr"/>
            <a:r>
              <a:rPr lang="de-DE" dirty="0" smtClean="0"/>
              <a:t>Ohne Körperkontakt</a:t>
            </a:r>
          </a:p>
          <a:p>
            <a:pPr algn="ctr"/>
            <a:r>
              <a:rPr lang="de-DE" sz="1400" i="1" dirty="0" smtClean="0">
                <a:cs typeface="Arial" pitchFamily="34" charset="0"/>
              </a:rPr>
              <a:t>Witze, anzügliche Bemerkungen, </a:t>
            </a:r>
            <a:r>
              <a:rPr lang="de-DE" sz="1400" i="1" dirty="0" err="1" smtClean="0">
                <a:cs typeface="Arial" pitchFamily="34" charset="0"/>
              </a:rPr>
              <a:t>Whats-Apps</a:t>
            </a:r>
            <a:endParaRPr lang="de-DE" sz="1400" dirty="0"/>
          </a:p>
        </p:txBody>
      </p:sp>
      <p:sp>
        <p:nvSpPr>
          <p:cNvPr id="11" name="Textfeld 10"/>
          <p:cNvSpPr txBox="1"/>
          <p:nvPr/>
        </p:nvSpPr>
        <p:spPr>
          <a:xfrm>
            <a:off x="395536" y="2420888"/>
            <a:ext cx="2376264" cy="1015663"/>
          </a:xfrm>
          <a:prstGeom prst="rect">
            <a:avLst/>
          </a:prstGeom>
          <a:noFill/>
        </p:spPr>
        <p:txBody>
          <a:bodyPr wrap="square" rtlCol="0">
            <a:spAutoFit/>
          </a:bodyPr>
          <a:lstStyle/>
          <a:p>
            <a:pPr algn="ctr"/>
            <a:r>
              <a:rPr lang="de-DE" dirty="0" smtClean="0"/>
              <a:t>Grenzverletzungen</a:t>
            </a:r>
          </a:p>
          <a:p>
            <a:pPr algn="ctr"/>
            <a:r>
              <a:rPr lang="de-DE" sz="1400" i="1" dirty="0" smtClean="0">
                <a:cs typeface="Arial" pitchFamily="34" charset="0"/>
              </a:rPr>
              <a:t>Berührungen, exhibitionieren, betroffene Person auffordern, mit ihr alleine zu sein </a:t>
            </a:r>
            <a:endParaRPr lang="de-DE" sz="1400" dirty="0"/>
          </a:p>
        </p:txBody>
      </p:sp>
      <p:sp>
        <p:nvSpPr>
          <p:cNvPr id="13" name="Textfeld 12"/>
          <p:cNvSpPr txBox="1"/>
          <p:nvPr/>
        </p:nvSpPr>
        <p:spPr>
          <a:xfrm>
            <a:off x="395536" y="3717032"/>
            <a:ext cx="2376264" cy="1015663"/>
          </a:xfrm>
          <a:prstGeom prst="rect">
            <a:avLst/>
          </a:prstGeom>
          <a:noFill/>
        </p:spPr>
        <p:txBody>
          <a:bodyPr wrap="square" rtlCol="0">
            <a:spAutoFit/>
          </a:bodyPr>
          <a:lstStyle/>
          <a:p>
            <a:pPr algn="ctr"/>
            <a:r>
              <a:rPr lang="de-DE" dirty="0" smtClean="0"/>
              <a:t>Mit Körperkontakt</a:t>
            </a:r>
          </a:p>
          <a:p>
            <a:pPr algn="ctr"/>
            <a:r>
              <a:rPr lang="de-DE" sz="1400" i="1" dirty="0" smtClean="0">
                <a:cs typeface="Arial" pitchFamily="34" charset="0"/>
              </a:rPr>
              <a:t>Küsse, sexuelle Berührungen, versuchter Sex, Sex  gegen den Willen der Betroffenen</a:t>
            </a:r>
            <a:endParaRPr lang="de-DE" sz="1400" dirty="0"/>
          </a:p>
        </p:txBody>
      </p:sp>
    </p:spTree>
    <p:extLst>
      <p:ext uri="{BB962C8B-B14F-4D97-AF65-F5344CB8AC3E}">
        <p14:creationId xmlns:p14="http://schemas.microsoft.com/office/powerpoint/2010/main" val="2824125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5"/>
          <p:cNvSpPr txBox="1">
            <a:spLocks noChangeArrowheads="1"/>
          </p:cNvSpPr>
          <p:nvPr/>
        </p:nvSpPr>
        <p:spPr bwMode="auto">
          <a:xfrm>
            <a:off x="7630454" y="0"/>
            <a:ext cx="1511300" cy="6557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05000"/>
              </a:lnSpc>
              <a:spcBef>
                <a:spcPct val="35000"/>
              </a:spcBef>
              <a:defRPr>
                <a:solidFill>
                  <a:schemeClr val="tx1"/>
                </a:solidFill>
                <a:latin typeface="Arial" panose="020B0604020202020204" pitchFamily="34" charset="0"/>
              </a:defRPr>
            </a:lvl1pPr>
            <a:lvl2pPr marL="742950" indent="-285750">
              <a:lnSpc>
                <a:spcPct val="105000"/>
              </a:lnSpc>
              <a:spcBef>
                <a:spcPct val="35000"/>
              </a:spcBef>
              <a:buChar char="–"/>
              <a:defRPr>
                <a:solidFill>
                  <a:schemeClr val="tx1"/>
                </a:solidFill>
                <a:latin typeface="Arial" panose="020B0604020202020204" pitchFamily="34" charset="0"/>
              </a:defRPr>
            </a:lvl2pPr>
            <a:lvl3pPr marL="1143000" indent="-228600">
              <a:lnSpc>
                <a:spcPct val="105000"/>
              </a:lnSpc>
              <a:spcBef>
                <a:spcPct val="35000"/>
              </a:spcBef>
              <a:buFont typeface="Arial" panose="020B0604020202020204" pitchFamily="34" charset="0"/>
              <a:buChar char="–"/>
              <a:defRPr sz="1600">
                <a:solidFill>
                  <a:schemeClr val="tx1"/>
                </a:solidFill>
                <a:latin typeface="Arial" panose="020B0604020202020204" pitchFamily="34" charset="0"/>
              </a:defRPr>
            </a:lvl3pPr>
            <a:lvl4pPr marL="1600200" indent="-228600">
              <a:lnSpc>
                <a:spcPct val="105000"/>
              </a:lnSpc>
              <a:spcBef>
                <a:spcPct val="35000"/>
              </a:spcBef>
              <a:buChar char="-"/>
              <a:defRPr sz="1600">
                <a:solidFill>
                  <a:schemeClr val="tx1"/>
                </a:solidFill>
                <a:latin typeface="Arial" panose="020B0604020202020204" pitchFamily="34" charset="0"/>
              </a:defRPr>
            </a:lvl4pPr>
            <a:lvl5pPr marL="2057400" indent="-228600">
              <a:lnSpc>
                <a:spcPct val="105000"/>
              </a:lnSpc>
              <a:spcBef>
                <a:spcPct val="35000"/>
              </a:spcBef>
              <a:buChar char="-"/>
              <a:defRPr sz="1600">
                <a:solidFill>
                  <a:schemeClr val="tx1"/>
                </a:solidFill>
                <a:latin typeface="Arial" panose="020B0604020202020204" pitchFamily="34" charset="0"/>
              </a:defRPr>
            </a:lvl5pPr>
            <a:lvl6pPr marL="25146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6pPr>
            <a:lvl7pPr marL="29718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7pPr>
            <a:lvl8pPr marL="34290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8pPr>
            <a:lvl9pPr marL="38862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9pPr>
          </a:lstStyle>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a:p>
            <a:pPr fontAlgn="base">
              <a:lnSpc>
                <a:spcPct val="100000"/>
              </a:lnSpc>
              <a:spcBef>
                <a:spcPct val="50000"/>
              </a:spcBef>
              <a:spcAft>
                <a:spcPct val="0"/>
              </a:spcAft>
            </a:pPr>
            <a:endParaRPr lang="de-DE" altLang="de-DE">
              <a:solidFill>
                <a:srgbClr val="000000"/>
              </a:solidFill>
            </a:endParaRPr>
          </a:p>
        </p:txBody>
      </p:sp>
      <p:graphicFrame>
        <p:nvGraphicFramePr>
          <p:cNvPr id="21508" name="Rectangle 3"/>
          <p:cNvGraphicFramePr>
            <a:graphicFrameLocks noGrp="1"/>
          </p:cNvGraphicFramePr>
          <p:nvPr>
            <p:ph sz="quarter" idx="2"/>
          </p:nvPr>
        </p:nvGraphicFramePr>
        <p:xfrm>
          <a:off x="6319838" y="2381250"/>
          <a:ext cx="0" cy="0"/>
        </p:xfrm>
        <a:graphic>
          <a:graphicData uri="http://schemas.openxmlformats.org/presentationml/2006/ole">
            <mc:AlternateContent xmlns:mc="http://schemas.openxmlformats.org/markup-compatibility/2006">
              <mc:Choice xmlns:v="urn:schemas-microsoft-com:vml" Requires="v">
                <p:oleObj spid="_x0000_s245831" name="Acrobat Document" r:id="rId4" imgW="0" imgH="0" progId="">
                  <p:embed/>
                </p:oleObj>
              </mc:Choice>
              <mc:Fallback>
                <p:oleObj name="Acrobat Document" r:id="rId4" imgW="0" imgH="0" progId="">
                  <p:embed/>
                  <p:pic>
                    <p:nvPicPr>
                      <p:cNvPr id="0" name="AutoShape 26"/>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19838" y="2381250"/>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09" name="Picture 16" descr="bmbf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3"/>
          <p:cNvSpPr txBox="1">
            <a:spLocks noChangeArrowheads="1"/>
          </p:cNvSpPr>
          <p:nvPr/>
        </p:nvSpPr>
        <p:spPr bwMode="auto">
          <a:xfrm>
            <a:off x="539750" y="1268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de-DE" altLang="de-DE">
              <a:solidFill>
                <a:srgbClr val="000000"/>
              </a:solidFill>
            </a:endParaRPr>
          </a:p>
        </p:txBody>
      </p:sp>
      <p:sp>
        <p:nvSpPr>
          <p:cNvPr id="15" name="Rectangle 2"/>
          <p:cNvSpPr>
            <a:spLocks noGrp="1" noChangeArrowheads="1"/>
          </p:cNvSpPr>
          <p:nvPr>
            <p:ph type="title"/>
          </p:nvPr>
        </p:nvSpPr>
        <p:spPr>
          <a:xfrm>
            <a:off x="395536" y="476672"/>
            <a:ext cx="7345362" cy="719807"/>
          </a:xfrm>
        </p:spPr>
        <p:txBody>
          <a:bodyPr/>
          <a:lstStyle/>
          <a:p>
            <a:pPr algn="l" eaLnBrk="1" hangingPunct="1"/>
            <a:r>
              <a:rPr lang="de-DE" altLang="de-DE" sz="2400" b="1" dirty="0">
                <a:solidFill>
                  <a:schemeClr val="accent3"/>
                </a:solidFill>
                <a:latin typeface="Arial" panose="020B0604020202020204" pitchFamily="34" charset="0"/>
                <a:cs typeface="Arial" panose="020B0604020202020204" pitchFamily="34" charset="0"/>
              </a:rPr>
              <a:t>Alter des Täters / der Täterin</a:t>
            </a:r>
            <a:br>
              <a:rPr lang="de-DE" altLang="de-DE" sz="2400" b="1" dirty="0">
                <a:solidFill>
                  <a:schemeClr val="accent3"/>
                </a:solidFill>
                <a:latin typeface="Arial" panose="020B0604020202020204" pitchFamily="34" charset="0"/>
                <a:cs typeface="Arial" panose="020B0604020202020204" pitchFamily="34" charset="0"/>
              </a:rPr>
            </a:br>
            <a:endParaRPr lang="de-DE" altLang="de-DE" sz="2400" b="1" dirty="0">
              <a:solidFill>
                <a:schemeClr val="accent3"/>
              </a:solidFill>
              <a:latin typeface="Arial" panose="020B0604020202020204" pitchFamily="34" charset="0"/>
              <a:cs typeface="Arial" panose="020B0604020202020204" pitchFamily="34" charset="0"/>
            </a:endParaRPr>
          </a:p>
        </p:txBody>
      </p:sp>
      <p:graphicFrame>
        <p:nvGraphicFramePr>
          <p:cNvPr id="9" name="Diagramm 3"/>
          <p:cNvGraphicFramePr>
            <a:graphicFrameLocks/>
          </p:cNvGraphicFramePr>
          <p:nvPr>
            <p:extLst>
              <p:ext uri="{D42A27DB-BD31-4B8C-83A1-F6EECF244321}">
                <p14:modId xmlns:p14="http://schemas.microsoft.com/office/powerpoint/2010/main" val="4281120097"/>
              </p:ext>
            </p:extLst>
          </p:nvPr>
        </p:nvGraphicFramePr>
        <p:xfrm>
          <a:off x="2627784" y="836712"/>
          <a:ext cx="5976664" cy="504056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feld 10"/>
          <p:cNvSpPr txBox="1"/>
          <p:nvPr/>
        </p:nvSpPr>
        <p:spPr>
          <a:xfrm>
            <a:off x="539552" y="1260629"/>
            <a:ext cx="2376264" cy="800219"/>
          </a:xfrm>
          <a:prstGeom prst="rect">
            <a:avLst/>
          </a:prstGeom>
          <a:noFill/>
        </p:spPr>
        <p:txBody>
          <a:bodyPr wrap="square" rtlCol="0">
            <a:spAutoFit/>
          </a:bodyPr>
          <a:lstStyle/>
          <a:p>
            <a:pPr algn="ctr"/>
            <a:r>
              <a:rPr lang="de-DE" dirty="0" smtClean="0"/>
              <a:t>Ohne Körperkontakt</a:t>
            </a:r>
          </a:p>
          <a:p>
            <a:pPr algn="ctr"/>
            <a:r>
              <a:rPr lang="de-DE" sz="1400" i="1" dirty="0" smtClean="0">
                <a:cs typeface="Arial" pitchFamily="34" charset="0"/>
              </a:rPr>
              <a:t>Witze, anzügliche Bemerkungen, </a:t>
            </a:r>
            <a:r>
              <a:rPr lang="de-DE" sz="1400" i="1" dirty="0" err="1" smtClean="0">
                <a:cs typeface="Arial" pitchFamily="34" charset="0"/>
              </a:rPr>
              <a:t>Whats-Apps</a:t>
            </a:r>
            <a:endParaRPr lang="de-DE" sz="1400" dirty="0"/>
          </a:p>
        </p:txBody>
      </p:sp>
      <p:sp>
        <p:nvSpPr>
          <p:cNvPr id="12" name="Textfeld 11"/>
          <p:cNvSpPr txBox="1"/>
          <p:nvPr/>
        </p:nvSpPr>
        <p:spPr>
          <a:xfrm>
            <a:off x="467544" y="2420888"/>
            <a:ext cx="2376264" cy="1015663"/>
          </a:xfrm>
          <a:prstGeom prst="rect">
            <a:avLst/>
          </a:prstGeom>
          <a:noFill/>
        </p:spPr>
        <p:txBody>
          <a:bodyPr wrap="square" rtlCol="0">
            <a:spAutoFit/>
          </a:bodyPr>
          <a:lstStyle/>
          <a:p>
            <a:pPr algn="ctr"/>
            <a:r>
              <a:rPr lang="de-DE" dirty="0" smtClean="0"/>
              <a:t>Grenzverletzungen</a:t>
            </a:r>
          </a:p>
          <a:p>
            <a:pPr algn="ctr"/>
            <a:r>
              <a:rPr lang="de-DE" sz="1400" i="1" dirty="0" smtClean="0">
                <a:cs typeface="Arial" pitchFamily="34" charset="0"/>
              </a:rPr>
              <a:t>Berührungen, exhibitionieren, betroffene Person auffordern, mit ihr alleine zu sein </a:t>
            </a:r>
            <a:endParaRPr lang="de-DE" sz="1400" dirty="0"/>
          </a:p>
        </p:txBody>
      </p:sp>
      <p:sp>
        <p:nvSpPr>
          <p:cNvPr id="13" name="Textfeld 12"/>
          <p:cNvSpPr txBox="1"/>
          <p:nvPr/>
        </p:nvSpPr>
        <p:spPr>
          <a:xfrm>
            <a:off x="539552" y="3861048"/>
            <a:ext cx="2376264" cy="1015663"/>
          </a:xfrm>
          <a:prstGeom prst="rect">
            <a:avLst/>
          </a:prstGeom>
          <a:noFill/>
        </p:spPr>
        <p:txBody>
          <a:bodyPr wrap="square" rtlCol="0">
            <a:spAutoFit/>
          </a:bodyPr>
          <a:lstStyle/>
          <a:p>
            <a:pPr algn="ctr"/>
            <a:r>
              <a:rPr lang="de-DE" dirty="0" smtClean="0"/>
              <a:t>Mit Körperkontakt</a:t>
            </a:r>
          </a:p>
          <a:p>
            <a:pPr algn="ctr"/>
            <a:r>
              <a:rPr lang="de-DE" sz="1400" i="1" dirty="0" smtClean="0">
                <a:cs typeface="Arial" pitchFamily="34" charset="0"/>
              </a:rPr>
              <a:t>Küsse, sexuelle Berührungen, versuchter Sex, Sex  gegen den Willen der Betroffenen</a:t>
            </a:r>
            <a:endParaRPr lang="de-DE" sz="1400" dirty="0"/>
          </a:p>
        </p:txBody>
      </p:sp>
    </p:spTree>
    <p:extLst>
      <p:ext uri="{BB962C8B-B14F-4D97-AF65-F5344CB8AC3E}">
        <p14:creationId xmlns:p14="http://schemas.microsoft.com/office/powerpoint/2010/main" val="2824125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8" name="Rectangle 3"/>
          <p:cNvGraphicFramePr>
            <a:graphicFrameLocks noGrp="1"/>
          </p:cNvGraphicFramePr>
          <p:nvPr>
            <p:ph sz="quarter" idx="2"/>
          </p:nvPr>
        </p:nvGraphicFramePr>
        <p:xfrm>
          <a:off x="6319838" y="2381250"/>
          <a:ext cx="0" cy="0"/>
        </p:xfrm>
        <a:graphic>
          <a:graphicData uri="http://schemas.openxmlformats.org/presentationml/2006/ole">
            <mc:AlternateContent xmlns:mc="http://schemas.openxmlformats.org/markup-compatibility/2006">
              <mc:Choice xmlns:v="urn:schemas-microsoft-com:vml" Requires="v">
                <p:oleObj spid="_x0000_s248897" name="Acrobat Document" r:id="rId4" imgW="0" imgH="0" progId="">
                  <p:embed/>
                </p:oleObj>
              </mc:Choice>
              <mc:Fallback>
                <p:oleObj name="Acrobat Document" r:id="rId4" imgW="0" imgH="0" progId="">
                  <p:embed/>
                  <p:pic>
                    <p:nvPicPr>
                      <p:cNvPr id="0" name="AutoShape 20"/>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19838" y="2381250"/>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09" name="Picture 16" descr="bmbf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a:xfrm>
            <a:off x="333376" y="404054"/>
            <a:ext cx="7345362" cy="431800"/>
          </a:xfrm>
        </p:spPr>
        <p:txBody>
          <a:bodyPr/>
          <a:lstStyle/>
          <a:p>
            <a:pPr algn="l" eaLnBrk="1" hangingPunct="1"/>
            <a:r>
              <a:rPr lang="de-DE" altLang="de-DE" sz="2400" b="1" dirty="0">
                <a:solidFill>
                  <a:schemeClr val="accent3"/>
                </a:solidFill>
                <a:latin typeface="Arial" panose="020B0604020202020204" pitchFamily="34" charset="0"/>
                <a:cs typeface="Arial" panose="020B0604020202020204" pitchFamily="34" charset="0"/>
              </a:rPr>
              <a:t>Kontext der Ereignisse </a:t>
            </a:r>
            <a:r>
              <a:rPr lang="de-DE" altLang="de-DE" sz="1200" b="1" dirty="0">
                <a:solidFill>
                  <a:schemeClr val="accent3"/>
                </a:solidFill>
                <a:latin typeface="Arial" panose="020B0604020202020204" pitchFamily="34" charset="0"/>
                <a:cs typeface="Arial" panose="020B0604020202020204" pitchFamily="34" charset="0"/>
              </a:rPr>
              <a:t>(Mehrfachnennungen möglich)</a:t>
            </a:r>
            <a:r>
              <a:rPr lang="de-DE" altLang="de-DE" sz="2400" b="1" dirty="0">
                <a:solidFill>
                  <a:schemeClr val="accent3"/>
                </a:solidFill>
                <a:latin typeface="Arial" panose="020B0604020202020204" pitchFamily="34" charset="0"/>
                <a:cs typeface="Arial" panose="020B0604020202020204" pitchFamily="34" charset="0"/>
              </a:rPr>
              <a:t> </a:t>
            </a:r>
          </a:p>
        </p:txBody>
      </p:sp>
      <p:sp>
        <p:nvSpPr>
          <p:cNvPr id="21510" name="Text Box 13"/>
          <p:cNvSpPr txBox="1">
            <a:spLocks noChangeArrowheads="1"/>
          </p:cNvSpPr>
          <p:nvPr/>
        </p:nvSpPr>
        <p:spPr bwMode="auto">
          <a:xfrm>
            <a:off x="539750" y="1268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511" name="Rechteck 1"/>
          <p:cNvSpPr>
            <a:spLocks noChangeArrowheads="1"/>
          </p:cNvSpPr>
          <p:nvPr/>
        </p:nvSpPr>
        <p:spPr bwMode="auto">
          <a:xfrm>
            <a:off x="971550" y="6667500"/>
            <a:ext cx="8405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800">
                <a:solidFill>
                  <a:schemeClr val="bg1"/>
                </a:solidFill>
                <a:latin typeface="Calibri" panose="020F0502020204030204" pitchFamily="34" charset="0"/>
              </a:rPr>
              <a:t>Klinik für Kinder- und Jugendpsychiatrie und Psychotherapie Ulm (KJPP)</a:t>
            </a:r>
            <a:endParaRPr lang="de-DE" altLang="de-DE" sz="800">
              <a:solidFill>
                <a:schemeClr val="bg1"/>
              </a:solidFill>
            </a:endParaRPr>
          </a:p>
        </p:txBody>
      </p:sp>
      <p:graphicFrame>
        <p:nvGraphicFramePr>
          <p:cNvPr id="2" name="Diagramm 3"/>
          <p:cNvGraphicFramePr>
            <a:graphicFrameLocks/>
          </p:cNvGraphicFramePr>
          <p:nvPr>
            <p:extLst>
              <p:ext uri="{D42A27DB-BD31-4B8C-83A1-F6EECF244321}">
                <p14:modId xmlns:p14="http://schemas.microsoft.com/office/powerpoint/2010/main" val="1466643246"/>
              </p:ext>
            </p:extLst>
          </p:nvPr>
        </p:nvGraphicFramePr>
        <p:xfrm>
          <a:off x="0" y="798611"/>
          <a:ext cx="9190038" cy="5078661"/>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feld 14"/>
          <p:cNvSpPr txBox="1"/>
          <p:nvPr/>
        </p:nvSpPr>
        <p:spPr>
          <a:xfrm>
            <a:off x="248275" y="6199386"/>
            <a:ext cx="723275" cy="307777"/>
          </a:xfrm>
          <a:prstGeom prst="rect">
            <a:avLst/>
          </a:prstGeom>
          <a:noFill/>
        </p:spPr>
        <p:txBody>
          <a:bodyPr wrap="none" rtlCol="0">
            <a:spAutoFit/>
          </a:bodyPr>
          <a:lstStyle/>
          <a:p>
            <a:pPr algn="r"/>
            <a:r>
              <a:rPr lang="de-DE" sz="1400" i="1" dirty="0" smtClean="0">
                <a:latin typeface="Calibri" panose="020F0502020204030204" pitchFamily="34" charset="0"/>
              </a:rPr>
              <a:t>n</a:t>
            </a:r>
            <a:r>
              <a:rPr lang="de-DE" sz="1400" dirty="0" smtClean="0">
                <a:latin typeface="Calibri" panose="020F0502020204030204" pitchFamily="34" charset="0"/>
              </a:rPr>
              <a:t> = 420</a:t>
            </a:r>
            <a:endParaRPr lang="de-DE" sz="1400" dirty="0">
              <a:latin typeface="Calibri" panose="020F0502020204030204" pitchFamily="34" charset="0"/>
            </a:endParaRPr>
          </a:p>
        </p:txBody>
      </p:sp>
    </p:spTree>
    <p:extLst>
      <p:ext uri="{BB962C8B-B14F-4D97-AF65-F5344CB8AC3E}">
        <p14:creationId xmlns:p14="http://schemas.microsoft.com/office/powerpoint/2010/main" val="4064742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09234" y="627075"/>
            <a:ext cx="7345362" cy="431775"/>
          </a:xfrm>
        </p:spPr>
        <p:txBody>
          <a:bodyPr/>
          <a:lstStyle/>
          <a:p>
            <a:pPr algn="l" eaLnBrk="1" hangingPunct="1"/>
            <a:r>
              <a:rPr lang="de-DE" altLang="de-DE" sz="2400" b="1" dirty="0">
                <a:solidFill>
                  <a:schemeClr val="accent3"/>
                </a:solidFill>
                <a:latin typeface="Arial" panose="020B0604020202020204" pitchFamily="34" charset="0"/>
                <a:cs typeface="Arial" panose="020B0604020202020204" pitchFamily="34" charset="0"/>
              </a:rPr>
              <a:t>Dauer der </a:t>
            </a:r>
            <a:r>
              <a:rPr lang="de-DE" altLang="de-DE" sz="2400" b="1" dirty="0" smtClean="0">
                <a:solidFill>
                  <a:schemeClr val="accent3"/>
                </a:solidFill>
                <a:latin typeface="Arial" panose="020B0604020202020204" pitchFamily="34" charset="0"/>
                <a:cs typeface="Arial" panose="020B0604020202020204" pitchFamily="34" charset="0"/>
              </a:rPr>
              <a:t>Ereignisse</a:t>
            </a:r>
            <a:endParaRPr lang="de-DE" altLang="de-DE" sz="2400" dirty="0" smtClean="0">
              <a:solidFill>
                <a:srgbClr val="1B5FA9"/>
              </a:solidFill>
              <a:latin typeface="Arial" panose="020B0604020202020204" pitchFamily="34" charset="0"/>
              <a:cs typeface="Arial" panose="020B0604020202020204" pitchFamily="34" charset="0"/>
            </a:endParaRPr>
          </a:p>
        </p:txBody>
      </p:sp>
      <p:graphicFrame>
        <p:nvGraphicFramePr>
          <p:cNvPr id="21508" name="Rectangle 3"/>
          <p:cNvGraphicFramePr>
            <a:graphicFrameLocks noGrp="1"/>
          </p:cNvGraphicFramePr>
          <p:nvPr>
            <p:ph sz="quarter" idx="2"/>
          </p:nvPr>
        </p:nvGraphicFramePr>
        <p:xfrm>
          <a:off x="6319838" y="2381250"/>
          <a:ext cx="0" cy="0"/>
        </p:xfrm>
        <a:graphic>
          <a:graphicData uri="http://schemas.openxmlformats.org/presentationml/2006/ole">
            <mc:AlternateContent xmlns:mc="http://schemas.openxmlformats.org/markup-compatibility/2006">
              <mc:Choice xmlns:v="urn:schemas-microsoft-com:vml" Requires="v">
                <p:oleObj spid="_x0000_s250948" name="Acrobat Document" r:id="rId4" imgW="0" imgH="0" progId="">
                  <p:embed/>
                </p:oleObj>
              </mc:Choice>
              <mc:Fallback>
                <p:oleObj name="Acrobat Document" r:id="rId4" imgW="0" imgH="0" progId="">
                  <p:embed/>
                  <p:pic>
                    <p:nvPicPr>
                      <p:cNvPr id="0" name="AutoShape 23"/>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19838" y="2381250"/>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09" name="Picture 16" descr="bmbf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3"/>
          <p:cNvSpPr txBox="1">
            <a:spLocks noChangeArrowheads="1"/>
          </p:cNvSpPr>
          <p:nvPr/>
        </p:nvSpPr>
        <p:spPr bwMode="auto">
          <a:xfrm>
            <a:off x="539750" y="1268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511" name="Rechteck 1"/>
          <p:cNvSpPr>
            <a:spLocks noChangeArrowheads="1"/>
          </p:cNvSpPr>
          <p:nvPr/>
        </p:nvSpPr>
        <p:spPr bwMode="auto">
          <a:xfrm>
            <a:off x="971550" y="6667500"/>
            <a:ext cx="8405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800">
                <a:solidFill>
                  <a:schemeClr val="bg1"/>
                </a:solidFill>
                <a:latin typeface="Calibri" panose="020F0502020204030204" pitchFamily="34" charset="0"/>
              </a:rPr>
              <a:t>Klinik für Kinder- und Jugendpsychiatrie und Psychotherapie Ulm (KJPP)</a:t>
            </a:r>
            <a:endParaRPr lang="de-DE" altLang="de-DE" sz="800">
              <a:solidFill>
                <a:schemeClr val="bg1"/>
              </a:solidFill>
            </a:endParaRPr>
          </a:p>
        </p:txBody>
      </p:sp>
      <p:graphicFrame>
        <p:nvGraphicFramePr>
          <p:cNvPr id="2" name="Diagramm 3"/>
          <p:cNvGraphicFramePr>
            <a:graphicFrameLocks/>
          </p:cNvGraphicFramePr>
          <p:nvPr>
            <p:extLst>
              <p:ext uri="{D42A27DB-BD31-4B8C-83A1-F6EECF244321}">
                <p14:modId xmlns:p14="http://schemas.microsoft.com/office/powerpoint/2010/main" val="4256644037"/>
              </p:ext>
            </p:extLst>
          </p:nvPr>
        </p:nvGraphicFramePr>
        <p:xfrm>
          <a:off x="1259632" y="692697"/>
          <a:ext cx="7498357" cy="5544616"/>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feld 12"/>
          <p:cNvSpPr txBox="1"/>
          <p:nvPr/>
        </p:nvSpPr>
        <p:spPr>
          <a:xfrm>
            <a:off x="491558" y="1970256"/>
            <a:ext cx="2376264" cy="738664"/>
          </a:xfrm>
          <a:prstGeom prst="rect">
            <a:avLst/>
          </a:prstGeom>
          <a:noFill/>
        </p:spPr>
        <p:txBody>
          <a:bodyPr wrap="square" rtlCol="0">
            <a:spAutoFit/>
          </a:bodyPr>
          <a:lstStyle/>
          <a:p>
            <a:pPr algn="ctr"/>
            <a:r>
              <a:rPr lang="de-DE" dirty="0" smtClean="0"/>
              <a:t>Ohne Körperkontakt</a:t>
            </a:r>
          </a:p>
          <a:p>
            <a:pPr algn="ctr"/>
            <a:r>
              <a:rPr lang="de-DE" sz="1200" i="1" dirty="0" smtClean="0">
                <a:cs typeface="Arial" pitchFamily="34" charset="0"/>
              </a:rPr>
              <a:t>Witze, anzügliche Bemerkungen, </a:t>
            </a:r>
            <a:r>
              <a:rPr lang="de-DE" sz="1200" i="1" dirty="0" err="1" smtClean="0">
                <a:cs typeface="Arial" pitchFamily="34" charset="0"/>
              </a:rPr>
              <a:t>Whats-Apps</a:t>
            </a:r>
            <a:endParaRPr lang="de-DE" sz="1200" dirty="0"/>
          </a:p>
        </p:txBody>
      </p:sp>
      <p:sp>
        <p:nvSpPr>
          <p:cNvPr id="15" name="Textfeld 14"/>
          <p:cNvSpPr txBox="1"/>
          <p:nvPr/>
        </p:nvSpPr>
        <p:spPr>
          <a:xfrm>
            <a:off x="539750" y="3198079"/>
            <a:ext cx="2376264" cy="923330"/>
          </a:xfrm>
          <a:prstGeom prst="rect">
            <a:avLst/>
          </a:prstGeom>
          <a:noFill/>
        </p:spPr>
        <p:txBody>
          <a:bodyPr wrap="square" rtlCol="0">
            <a:spAutoFit/>
          </a:bodyPr>
          <a:lstStyle/>
          <a:p>
            <a:pPr algn="ctr"/>
            <a:r>
              <a:rPr lang="de-DE" dirty="0" smtClean="0"/>
              <a:t>Grenzverletzungen</a:t>
            </a:r>
          </a:p>
          <a:p>
            <a:pPr algn="ctr"/>
            <a:r>
              <a:rPr lang="de-DE" sz="1200" i="1" dirty="0" smtClean="0">
                <a:cs typeface="Arial" pitchFamily="34" charset="0"/>
              </a:rPr>
              <a:t>Berührungen, exhibitionieren, betroffene Person auffordern, mit ihr alleine zu sein </a:t>
            </a:r>
            <a:endParaRPr lang="de-DE" sz="1200" dirty="0"/>
          </a:p>
        </p:txBody>
      </p:sp>
      <p:sp>
        <p:nvSpPr>
          <p:cNvPr id="16" name="Textfeld 15"/>
          <p:cNvSpPr txBox="1"/>
          <p:nvPr/>
        </p:nvSpPr>
        <p:spPr>
          <a:xfrm>
            <a:off x="491558" y="4437112"/>
            <a:ext cx="2376264" cy="923330"/>
          </a:xfrm>
          <a:prstGeom prst="rect">
            <a:avLst/>
          </a:prstGeom>
          <a:noFill/>
        </p:spPr>
        <p:txBody>
          <a:bodyPr wrap="square" rtlCol="0">
            <a:spAutoFit/>
          </a:bodyPr>
          <a:lstStyle/>
          <a:p>
            <a:pPr algn="ctr"/>
            <a:r>
              <a:rPr lang="de-DE" dirty="0" smtClean="0"/>
              <a:t>Mit Körperkontakt</a:t>
            </a:r>
          </a:p>
          <a:p>
            <a:pPr algn="ctr"/>
            <a:r>
              <a:rPr lang="de-DE" sz="1200" i="1" dirty="0" smtClean="0">
                <a:cs typeface="Arial" pitchFamily="34" charset="0"/>
              </a:rPr>
              <a:t>Küsse, sexuelle Berührungen, versuchter Sex, Sex  gegen den Willen der Betroffenen</a:t>
            </a:r>
            <a:endParaRPr lang="de-DE" sz="1200" dirty="0"/>
          </a:p>
        </p:txBody>
      </p:sp>
      <p:sp>
        <p:nvSpPr>
          <p:cNvPr id="11" name="Textfeld 1"/>
          <p:cNvSpPr txBox="1"/>
          <p:nvPr/>
        </p:nvSpPr>
        <p:spPr>
          <a:xfrm>
            <a:off x="5508104" y="4581128"/>
            <a:ext cx="482848" cy="504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de-DE" dirty="0"/>
          </a:p>
          <a:p>
            <a:pPr algn="ctr"/>
            <a:r>
              <a:rPr lang="de-DE" sz="1400" dirty="0" smtClean="0"/>
              <a:t>5%</a:t>
            </a:r>
            <a:endParaRPr lang="de-DE" sz="1400" dirty="0"/>
          </a:p>
        </p:txBody>
      </p:sp>
    </p:spTree>
    <p:extLst>
      <p:ext uri="{BB962C8B-B14F-4D97-AF65-F5344CB8AC3E}">
        <p14:creationId xmlns:p14="http://schemas.microsoft.com/office/powerpoint/2010/main" val="4065997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4405466" y="1109935"/>
            <a:ext cx="2686813" cy="692498"/>
          </a:xfrm>
          <a:prstGeom prst="rect">
            <a:avLst/>
          </a:prstGeom>
          <a:noFill/>
        </p:spPr>
        <p:txBody>
          <a:bodyPr wrap="square" rtlCol="0">
            <a:spAutoFit/>
          </a:bodyPr>
          <a:lstStyle/>
          <a:p>
            <a:endParaRPr lang="de-DE" dirty="0"/>
          </a:p>
        </p:txBody>
      </p:sp>
      <p:sp>
        <p:nvSpPr>
          <p:cNvPr id="10" name="Rechteck 9"/>
          <p:cNvSpPr/>
          <p:nvPr/>
        </p:nvSpPr>
        <p:spPr>
          <a:xfrm>
            <a:off x="34807" y="261508"/>
            <a:ext cx="9109192" cy="523220"/>
          </a:xfrm>
          <a:prstGeom prst="rect">
            <a:avLst/>
          </a:prstGeom>
        </p:spPr>
        <p:txBody>
          <a:bodyPr wrap="square">
            <a:spAutoFit/>
          </a:bodyPr>
          <a:lstStyle/>
          <a:p>
            <a:r>
              <a:rPr lang="de-DE" sz="2800" b="1" i="1" dirty="0" smtClean="0">
                <a:solidFill>
                  <a:schemeClr val="accent4"/>
                </a:solidFill>
                <a:latin typeface="+mj-lt"/>
                <a:cs typeface="Arial" pitchFamily="34" charset="0"/>
              </a:rPr>
              <a:t>Untersuchungsaufbau mit 5 Teilprojekten</a:t>
            </a:r>
            <a:endParaRPr lang="de-DE" sz="2800" i="1" dirty="0">
              <a:solidFill>
                <a:schemeClr val="accent4"/>
              </a:solidFill>
              <a:latin typeface="+mj-lt"/>
            </a:endParaRPr>
          </a:p>
        </p:txBody>
      </p:sp>
      <p:sp>
        <p:nvSpPr>
          <p:cNvPr id="15" name="Textfeld 14"/>
          <p:cNvSpPr txBox="1"/>
          <p:nvPr/>
        </p:nvSpPr>
        <p:spPr>
          <a:xfrm>
            <a:off x="1473070" y="1109935"/>
            <a:ext cx="5547202" cy="461665"/>
          </a:xfrm>
          <a:prstGeom prst="rect">
            <a:avLst/>
          </a:prstGeom>
          <a:noFill/>
        </p:spPr>
        <p:txBody>
          <a:bodyPr wrap="square" rtlCol="0">
            <a:spAutoFit/>
          </a:bodyPr>
          <a:lstStyle/>
          <a:p>
            <a:endParaRPr lang="de-DE" dirty="0"/>
          </a:p>
        </p:txBody>
      </p:sp>
      <p:grpSp>
        <p:nvGrpSpPr>
          <p:cNvPr id="2" name="Gruppieren 1"/>
          <p:cNvGrpSpPr/>
          <p:nvPr/>
        </p:nvGrpSpPr>
        <p:grpSpPr>
          <a:xfrm>
            <a:off x="1355990" y="1028654"/>
            <a:ext cx="7308023" cy="4743016"/>
            <a:chOff x="1006871" y="942757"/>
            <a:chExt cx="7885610" cy="5582587"/>
          </a:xfrm>
        </p:grpSpPr>
        <p:sp>
          <p:nvSpPr>
            <p:cNvPr id="3" name="Rechteck 2"/>
            <p:cNvSpPr/>
            <p:nvPr/>
          </p:nvSpPr>
          <p:spPr>
            <a:xfrm>
              <a:off x="1301573" y="980728"/>
              <a:ext cx="7590908" cy="5472608"/>
            </a:xfrm>
            <a:prstGeom prst="rect">
              <a:avLst/>
            </a:prstGeom>
            <a:ln w="0"/>
          </p:spPr>
        </p:sp>
        <p:sp>
          <p:nvSpPr>
            <p:cNvPr id="4" name="Freihandform 3"/>
            <p:cNvSpPr/>
            <p:nvPr/>
          </p:nvSpPr>
          <p:spPr>
            <a:xfrm>
              <a:off x="1006871" y="942757"/>
              <a:ext cx="7885610" cy="1089181"/>
            </a:xfrm>
            <a:custGeom>
              <a:avLst/>
              <a:gdLst>
                <a:gd name="connsiteX0" fmla="*/ 0 w 7590900"/>
                <a:gd name="connsiteY0" fmla="*/ 108918 h 1089181"/>
                <a:gd name="connsiteX1" fmla="*/ 108918 w 7590900"/>
                <a:gd name="connsiteY1" fmla="*/ 0 h 1089181"/>
                <a:gd name="connsiteX2" fmla="*/ 7481982 w 7590900"/>
                <a:gd name="connsiteY2" fmla="*/ 0 h 1089181"/>
                <a:gd name="connsiteX3" fmla="*/ 7590900 w 7590900"/>
                <a:gd name="connsiteY3" fmla="*/ 108918 h 1089181"/>
                <a:gd name="connsiteX4" fmla="*/ 7590900 w 7590900"/>
                <a:gd name="connsiteY4" fmla="*/ 980263 h 1089181"/>
                <a:gd name="connsiteX5" fmla="*/ 7481982 w 7590900"/>
                <a:gd name="connsiteY5" fmla="*/ 1089181 h 1089181"/>
                <a:gd name="connsiteX6" fmla="*/ 108918 w 7590900"/>
                <a:gd name="connsiteY6" fmla="*/ 1089181 h 1089181"/>
                <a:gd name="connsiteX7" fmla="*/ 0 w 7590900"/>
                <a:gd name="connsiteY7" fmla="*/ 980263 h 1089181"/>
                <a:gd name="connsiteX8" fmla="*/ 0 w 7590900"/>
                <a:gd name="connsiteY8" fmla="*/ 108918 h 108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900" h="1089181">
                  <a:moveTo>
                    <a:pt x="0" y="108918"/>
                  </a:moveTo>
                  <a:cubicBezTo>
                    <a:pt x="0" y="48764"/>
                    <a:pt x="48764" y="0"/>
                    <a:pt x="108918" y="0"/>
                  </a:cubicBezTo>
                  <a:lnTo>
                    <a:pt x="7481982" y="0"/>
                  </a:lnTo>
                  <a:cubicBezTo>
                    <a:pt x="7542136" y="0"/>
                    <a:pt x="7590900" y="48764"/>
                    <a:pt x="7590900" y="108918"/>
                  </a:cubicBezTo>
                  <a:lnTo>
                    <a:pt x="7590900" y="980263"/>
                  </a:lnTo>
                  <a:cubicBezTo>
                    <a:pt x="7590900" y="1040417"/>
                    <a:pt x="7542136" y="1089181"/>
                    <a:pt x="7481982" y="1089181"/>
                  </a:cubicBezTo>
                  <a:lnTo>
                    <a:pt x="108918" y="1089181"/>
                  </a:lnTo>
                  <a:cubicBezTo>
                    <a:pt x="48764" y="1089181"/>
                    <a:pt x="0" y="1040417"/>
                    <a:pt x="0" y="980263"/>
                  </a:cubicBezTo>
                  <a:lnTo>
                    <a:pt x="0" y="108918"/>
                  </a:lnTo>
                  <a:close/>
                </a:path>
              </a:pathLst>
            </a:custGeom>
            <a:solidFill>
              <a:srgbClr val="DDF3F4">
                <a:alpha val="40000"/>
              </a:srgbClr>
            </a:solidFill>
            <a:ln w="31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3351" tIns="203351" rIns="1658566" bIns="203351" numCol="1" spcCol="1270" anchor="ctr" anchorCtr="0">
              <a:noAutofit/>
            </a:bodyPr>
            <a:lstStyle/>
            <a:p>
              <a:pPr lvl="0" algn="l" defTabSz="2000250">
                <a:lnSpc>
                  <a:spcPct val="90000"/>
                </a:lnSpc>
                <a:spcBef>
                  <a:spcPct val="0"/>
                </a:spcBef>
                <a:spcAft>
                  <a:spcPct val="35000"/>
                </a:spcAft>
              </a:pPr>
              <a:endParaRPr lang="de-DE" sz="4500" kern="1200" dirty="0">
                <a:ln w="3175">
                  <a:solidFill>
                    <a:schemeClr val="tx1"/>
                  </a:solidFill>
                </a:ln>
                <a:solidFill>
                  <a:srgbClr val="FFFEFE"/>
                </a:solidFill>
              </a:endParaRPr>
            </a:p>
          </p:txBody>
        </p:sp>
        <p:sp>
          <p:nvSpPr>
            <p:cNvPr id="6" name="Freihandform 5"/>
            <p:cNvSpPr/>
            <p:nvPr/>
          </p:nvSpPr>
          <p:spPr>
            <a:xfrm>
              <a:off x="1371977" y="2123119"/>
              <a:ext cx="7520504" cy="1032845"/>
            </a:xfrm>
            <a:custGeom>
              <a:avLst/>
              <a:gdLst>
                <a:gd name="connsiteX0" fmla="*/ 0 w 7043691"/>
                <a:gd name="connsiteY0" fmla="*/ 103285 h 1032845"/>
                <a:gd name="connsiteX1" fmla="*/ 103285 w 7043691"/>
                <a:gd name="connsiteY1" fmla="*/ 0 h 1032845"/>
                <a:gd name="connsiteX2" fmla="*/ 6940407 w 7043691"/>
                <a:gd name="connsiteY2" fmla="*/ 0 h 1032845"/>
                <a:gd name="connsiteX3" fmla="*/ 7043692 w 7043691"/>
                <a:gd name="connsiteY3" fmla="*/ 103285 h 1032845"/>
                <a:gd name="connsiteX4" fmla="*/ 7043691 w 7043691"/>
                <a:gd name="connsiteY4" fmla="*/ 929561 h 1032845"/>
                <a:gd name="connsiteX5" fmla="*/ 6940406 w 7043691"/>
                <a:gd name="connsiteY5" fmla="*/ 1032846 h 1032845"/>
                <a:gd name="connsiteX6" fmla="*/ 103285 w 7043691"/>
                <a:gd name="connsiteY6" fmla="*/ 1032845 h 1032845"/>
                <a:gd name="connsiteX7" fmla="*/ 0 w 7043691"/>
                <a:gd name="connsiteY7" fmla="*/ 929560 h 1032845"/>
                <a:gd name="connsiteX8" fmla="*/ 0 w 7043691"/>
                <a:gd name="connsiteY8" fmla="*/ 103285 h 103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3691" h="1032845">
                  <a:moveTo>
                    <a:pt x="0" y="103285"/>
                  </a:moveTo>
                  <a:cubicBezTo>
                    <a:pt x="0" y="46242"/>
                    <a:pt x="46242" y="0"/>
                    <a:pt x="103285" y="0"/>
                  </a:cubicBezTo>
                  <a:lnTo>
                    <a:pt x="6940407" y="0"/>
                  </a:lnTo>
                  <a:cubicBezTo>
                    <a:pt x="6997450" y="0"/>
                    <a:pt x="7043692" y="46242"/>
                    <a:pt x="7043692" y="103285"/>
                  </a:cubicBezTo>
                  <a:cubicBezTo>
                    <a:pt x="7043692" y="378710"/>
                    <a:pt x="7043691" y="654136"/>
                    <a:pt x="7043691" y="929561"/>
                  </a:cubicBezTo>
                  <a:cubicBezTo>
                    <a:pt x="7043691" y="986604"/>
                    <a:pt x="6997449" y="1032846"/>
                    <a:pt x="6940406" y="1032846"/>
                  </a:cubicBezTo>
                  <a:lnTo>
                    <a:pt x="103285" y="1032845"/>
                  </a:lnTo>
                  <a:cubicBezTo>
                    <a:pt x="46242" y="1032845"/>
                    <a:pt x="0" y="986603"/>
                    <a:pt x="0" y="929560"/>
                  </a:cubicBezTo>
                  <a:lnTo>
                    <a:pt x="0" y="103285"/>
                  </a:lnTo>
                  <a:close/>
                </a:path>
              </a:pathLst>
            </a:custGeom>
            <a:solidFill>
              <a:srgbClr val="DDF3F4">
                <a:alpha val="40000"/>
              </a:srgbClr>
            </a:solidFill>
            <a:ln w="31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1701" tIns="201701" rIns="1499298" bIns="201701" numCol="1" spcCol="1270" anchor="ctr" anchorCtr="0">
              <a:noAutofit/>
            </a:bodyPr>
            <a:lstStyle/>
            <a:p>
              <a:pPr lvl="0" algn="l" defTabSz="2000250">
                <a:lnSpc>
                  <a:spcPct val="90000"/>
                </a:lnSpc>
                <a:spcBef>
                  <a:spcPct val="0"/>
                </a:spcBef>
                <a:spcAft>
                  <a:spcPct val="35000"/>
                </a:spcAft>
              </a:pPr>
              <a:endParaRPr lang="de-DE" sz="4500" kern="1200" dirty="0">
                <a:ln w="3175">
                  <a:solidFill>
                    <a:schemeClr val="tx1"/>
                  </a:solidFill>
                </a:ln>
                <a:solidFill>
                  <a:srgbClr val="FFFEFE"/>
                </a:solidFill>
              </a:endParaRPr>
            </a:p>
          </p:txBody>
        </p:sp>
        <p:sp>
          <p:nvSpPr>
            <p:cNvPr id="7" name="Freihandform 6"/>
            <p:cNvSpPr/>
            <p:nvPr/>
          </p:nvSpPr>
          <p:spPr>
            <a:xfrm>
              <a:off x="1837445" y="3237108"/>
              <a:ext cx="7028569" cy="1042272"/>
            </a:xfrm>
            <a:custGeom>
              <a:avLst/>
              <a:gdLst>
                <a:gd name="connsiteX0" fmla="*/ 0 w 6960926"/>
                <a:gd name="connsiteY0" fmla="*/ 104227 h 1042272"/>
                <a:gd name="connsiteX1" fmla="*/ 104227 w 6960926"/>
                <a:gd name="connsiteY1" fmla="*/ 0 h 1042272"/>
                <a:gd name="connsiteX2" fmla="*/ 6856699 w 6960926"/>
                <a:gd name="connsiteY2" fmla="*/ 0 h 1042272"/>
                <a:gd name="connsiteX3" fmla="*/ 6960926 w 6960926"/>
                <a:gd name="connsiteY3" fmla="*/ 104227 h 1042272"/>
                <a:gd name="connsiteX4" fmla="*/ 6960926 w 6960926"/>
                <a:gd name="connsiteY4" fmla="*/ 938045 h 1042272"/>
                <a:gd name="connsiteX5" fmla="*/ 6856699 w 6960926"/>
                <a:gd name="connsiteY5" fmla="*/ 1042272 h 1042272"/>
                <a:gd name="connsiteX6" fmla="*/ 104227 w 6960926"/>
                <a:gd name="connsiteY6" fmla="*/ 1042272 h 1042272"/>
                <a:gd name="connsiteX7" fmla="*/ 0 w 6960926"/>
                <a:gd name="connsiteY7" fmla="*/ 938045 h 1042272"/>
                <a:gd name="connsiteX8" fmla="*/ 0 w 6960926"/>
                <a:gd name="connsiteY8" fmla="*/ 104227 h 104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0926" h="1042272">
                  <a:moveTo>
                    <a:pt x="0" y="104227"/>
                  </a:moveTo>
                  <a:cubicBezTo>
                    <a:pt x="0" y="46664"/>
                    <a:pt x="46664" y="0"/>
                    <a:pt x="104227" y="0"/>
                  </a:cubicBezTo>
                  <a:lnTo>
                    <a:pt x="6856699" y="0"/>
                  </a:lnTo>
                  <a:cubicBezTo>
                    <a:pt x="6914262" y="0"/>
                    <a:pt x="6960926" y="46664"/>
                    <a:pt x="6960926" y="104227"/>
                  </a:cubicBezTo>
                  <a:lnTo>
                    <a:pt x="6960926" y="938045"/>
                  </a:lnTo>
                  <a:cubicBezTo>
                    <a:pt x="6960926" y="995608"/>
                    <a:pt x="6914262" y="1042272"/>
                    <a:pt x="6856699" y="1042272"/>
                  </a:cubicBezTo>
                  <a:lnTo>
                    <a:pt x="104227" y="1042272"/>
                  </a:lnTo>
                  <a:cubicBezTo>
                    <a:pt x="46664" y="1042272"/>
                    <a:pt x="0" y="995608"/>
                    <a:pt x="0" y="938045"/>
                  </a:cubicBezTo>
                  <a:lnTo>
                    <a:pt x="0" y="104227"/>
                  </a:lnTo>
                  <a:close/>
                </a:path>
              </a:pathLst>
            </a:custGeom>
            <a:solidFill>
              <a:srgbClr val="DDF3F4">
                <a:alpha val="40000"/>
              </a:srgbClr>
            </a:solidFill>
            <a:ln w="31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1977" tIns="201977" rIns="1484327" bIns="201977" numCol="1" spcCol="1270" anchor="ctr" anchorCtr="0">
              <a:noAutofit/>
            </a:bodyPr>
            <a:lstStyle/>
            <a:p>
              <a:pPr lvl="0" algn="l" defTabSz="2000250">
                <a:lnSpc>
                  <a:spcPct val="90000"/>
                </a:lnSpc>
                <a:spcBef>
                  <a:spcPct val="0"/>
                </a:spcBef>
                <a:spcAft>
                  <a:spcPct val="35000"/>
                </a:spcAft>
              </a:pPr>
              <a:r>
                <a:rPr lang="de-DE" sz="4500" kern="1200" dirty="0" smtClean="0">
                  <a:ln w="3175">
                    <a:solidFill>
                      <a:schemeClr val="bg1"/>
                    </a:solidFill>
                  </a:ln>
                  <a:solidFill>
                    <a:srgbClr val="FFFEFE"/>
                  </a:solidFill>
                </a:rPr>
                <a:t> </a:t>
              </a:r>
              <a:endParaRPr lang="de-DE" sz="4500" kern="1200" dirty="0">
                <a:ln w="3175">
                  <a:solidFill>
                    <a:schemeClr val="bg1"/>
                  </a:solidFill>
                </a:ln>
                <a:solidFill>
                  <a:srgbClr val="FFFEFE"/>
                </a:solidFill>
              </a:endParaRPr>
            </a:p>
          </p:txBody>
        </p:sp>
        <p:sp>
          <p:nvSpPr>
            <p:cNvPr id="8" name="Freihandform 7"/>
            <p:cNvSpPr/>
            <p:nvPr/>
          </p:nvSpPr>
          <p:spPr>
            <a:xfrm>
              <a:off x="2213486" y="4365104"/>
              <a:ext cx="6652529" cy="1042272"/>
            </a:xfrm>
            <a:custGeom>
              <a:avLst/>
              <a:gdLst>
                <a:gd name="connsiteX0" fmla="*/ 0 w 6329315"/>
                <a:gd name="connsiteY0" fmla="*/ 104227 h 1042272"/>
                <a:gd name="connsiteX1" fmla="*/ 104227 w 6329315"/>
                <a:gd name="connsiteY1" fmla="*/ 0 h 1042272"/>
                <a:gd name="connsiteX2" fmla="*/ 6225088 w 6329315"/>
                <a:gd name="connsiteY2" fmla="*/ 0 h 1042272"/>
                <a:gd name="connsiteX3" fmla="*/ 6329315 w 6329315"/>
                <a:gd name="connsiteY3" fmla="*/ 104227 h 1042272"/>
                <a:gd name="connsiteX4" fmla="*/ 6329315 w 6329315"/>
                <a:gd name="connsiteY4" fmla="*/ 938045 h 1042272"/>
                <a:gd name="connsiteX5" fmla="*/ 6225088 w 6329315"/>
                <a:gd name="connsiteY5" fmla="*/ 1042272 h 1042272"/>
                <a:gd name="connsiteX6" fmla="*/ 104227 w 6329315"/>
                <a:gd name="connsiteY6" fmla="*/ 1042272 h 1042272"/>
                <a:gd name="connsiteX7" fmla="*/ 0 w 6329315"/>
                <a:gd name="connsiteY7" fmla="*/ 938045 h 1042272"/>
                <a:gd name="connsiteX8" fmla="*/ 0 w 6329315"/>
                <a:gd name="connsiteY8" fmla="*/ 104227 h 104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9315" h="1042272">
                  <a:moveTo>
                    <a:pt x="0" y="104227"/>
                  </a:moveTo>
                  <a:cubicBezTo>
                    <a:pt x="0" y="46664"/>
                    <a:pt x="46664" y="0"/>
                    <a:pt x="104227" y="0"/>
                  </a:cubicBezTo>
                  <a:lnTo>
                    <a:pt x="6225088" y="0"/>
                  </a:lnTo>
                  <a:cubicBezTo>
                    <a:pt x="6282651" y="0"/>
                    <a:pt x="6329315" y="46664"/>
                    <a:pt x="6329315" y="104227"/>
                  </a:cubicBezTo>
                  <a:lnTo>
                    <a:pt x="6329315" y="938045"/>
                  </a:lnTo>
                  <a:cubicBezTo>
                    <a:pt x="6329315" y="995608"/>
                    <a:pt x="6282651" y="1042272"/>
                    <a:pt x="6225088" y="1042272"/>
                  </a:cubicBezTo>
                  <a:lnTo>
                    <a:pt x="104227" y="1042272"/>
                  </a:lnTo>
                  <a:cubicBezTo>
                    <a:pt x="46664" y="1042272"/>
                    <a:pt x="0" y="995608"/>
                    <a:pt x="0" y="938045"/>
                  </a:cubicBezTo>
                  <a:lnTo>
                    <a:pt x="0" y="104227"/>
                  </a:lnTo>
                  <a:close/>
                </a:path>
              </a:pathLst>
            </a:custGeom>
            <a:solidFill>
              <a:srgbClr val="DDF3F4">
                <a:alpha val="40000"/>
              </a:srgbClr>
            </a:solidFill>
            <a:ln w="31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1977" tIns="201977" rIns="1367970" bIns="201977" numCol="1" spcCol="1270" anchor="ctr" anchorCtr="0">
              <a:noAutofit/>
            </a:bodyPr>
            <a:lstStyle/>
            <a:p>
              <a:pPr lvl="0" algn="l" defTabSz="2000250">
                <a:lnSpc>
                  <a:spcPct val="90000"/>
                </a:lnSpc>
                <a:spcBef>
                  <a:spcPct val="0"/>
                </a:spcBef>
                <a:spcAft>
                  <a:spcPct val="35000"/>
                </a:spcAft>
              </a:pPr>
              <a:r>
                <a:rPr lang="de-DE" sz="4500" kern="1200" dirty="0" smtClean="0">
                  <a:ln w="3175">
                    <a:solidFill>
                      <a:schemeClr val="tx1"/>
                    </a:solidFill>
                  </a:ln>
                  <a:solidFill>
                    <a:srgbClr val="FFFEFE"/>
                  </a:solidFill>
                </a:rPr>
                <a:t> </a:t>
              </a:r>
              <a:endParaRPr lang="de-DE" sz="4500" kern="1200" dirty="0">
                <a:ln w="3175">
                  <a:solidFill>
                    <a:schemeClr val="tx1"/>
                  </a:solidFill>
                </a:ln>
                <a:solidFill>
                  <a:srgbClr val="FFFEFE"/>
                </a:solidFill>
              </a:endParaRPr>
            </a:p>
          </p:txBody>
        </p:sp>
        <p:sp>
          <p:nvSpPr>
            <p:cNvPr id="9" name="Freihandform 8"/>
            <p:cNvSpPr/>
            <p:nvPr/>
          </p:nvSpPr>
          <p:spPr>
            <a:xfrm>
              <a:off x="2823969" y="5492499"/>
              <a:ext cx="6027012" cy="1032845"/>
            </a:xfrm>
            <a:custGeom>
              <a:avLst/>
              <a:gdLst>
                <a:gd name="connsiteX0" fmla="*/ 0 w 6027012"/>
                <a:gd name="connsiteY0" fmla="*/ 103285 h 1032845"/>
                <a:gd name="connsiteX1" fmla="*/ 103285 w 6027012"/>
                <a:gd name="connsiteY1" fmla="*/ 0 h 1032845"/>
                <a:gd name="connsiteX2" fmla="*/ 5923728 w 6027012"/>
                <a:gd name="connsiteY2" fmla="*/ 0 h 1032845"/>
                <a:gd name="connsiteX3" fmla="*/ 6027013 w 6027012"/>
                <a:gd name="connsiteY3" fmla="*/ 103285 h 1032845"/>
                <a:gd name="connsiteX4" fmla="*/ 6027012 w 6027012"/>
                <a:gd name="connsiteY4" fmla="*/ 929561 h 1032845"/>
                <a:gd name="connsiteX5" fmla="*/ 5923727 w 6027012"/>
                <a:gd name="connsiteY5" fmla="*/ 1032846 h 1032845"/>
                <a:gd name="connsiteX6" fmla="*/ 103285 w 6027012"/>
                <a:gd name="connsiteY6" fmla="*/ 1032845 h 1032845"/>
                <a:gd name="connsiteX7" fmla="*/ 0 w 6027012"/>
                <a:gd name="connsiteY7" fmla="*/ 929560 h 1032845"/>
                <a:gd name="connsiteX8" fmla="*/ 0 w 6027012"/>
                <a:gd name="connsiteY8" fmla="*/ 103285 h 103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7012" h="1032845">
                  <a:moveTo>
                    <a:pt x="0" y="103285"/>
                  </a:moveTo>
                  <a:cubicBezTo>
                    <a:pt x="0" y="46242"/>
                    <a:pt x="46242" y="0"/>
                    <a:pt x="103285" y="0"/>
                  </a:cubicBezTo>
                  <a:lnTo>
                    <a:pt x="5923728" y="0"/>
                  </a:lnTo>
                  <a:cubicBezTo>
                    <a:pt x="5980771" y="0"/>
                    <a:pt x="6027013" y="46242"/>
                    <a:pt x="6027013" y="103285"/>
                  </a:cubicBezTo>
                  <a:cubicBezTo>
                    <a:pt x="6027013" y="378710"/>
                    <a:pt x="6027012" y="654136"/>
                    <a:pt x="6027012" y="929561"/>
                  </a:cubicBezTo>
                  <a:cubicBezTo>
                    <a:pt x="6027012" y="986604"/>
                    <a:pt x="5980770" y="1032846"/>
                    <a:pt x="5923727" y="1032846"/>
                  </a:cubicBezTo>
                  <a:lnTo>
                    <a:pt x="103285" y="1032845"/>
                  </a:lnTo>
                  <a:cubicBezTo>
                    <a:pt x="46242" y="1032845"/>
                    <a:pt x="0" y="986603"/>
                    <a:pt x="0" y="929560"/>
                  </a:cubicBezTo>
                  <a:lnTo>
                    <a:pt x="0" y="103285"/>
                  </a:lnTo>
                  <a:close/>
                </a:path>
              </a:pathLst>
            </a:custGeom>
            <a:solidFill>
              <a:srgbClr val="DDF3F4">
                <a:alpha val="40000"/>
              </a:srgbClr>
            </a:solidFill>
            <a:ln w="31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7891" tIns="197891" rIns="1308194" bIns="197891" numCol="1" spcCol="1270" anchor="ctr" anchorCtr="0">
              <a:noAutofit/>
            </a:bodyPr>
            <a:lstStyle/>
            <a:p>
              <a:pPr lvl="0" algn="l" defTabSz="1955800">
                <a:lnSpc>
                  <a:spcPct val="90000"/>
                </a:lnSpc>
                <a:spcBef>
                  <a:spcPct val="0"/>
                </a:spcBef>
                <a:spcAft>
                  <a:spcPct val="35000"/>
                </a:spcAft>
              </a:pPr>
              <a:r>
                <a:rPr lang="de-DE" sz="4400" kern="1200" dirty="0" smtClean="0">
                  <a:solidFill>
                    <a:srgbClr val="FFFEFE"/>
                  </a:solidFill>
                </a:rPr>
                <a:t> </a:t>
              </a:r>
              <a:endParaRPr lang="de-DE" sz="4400" kern="1200" dirty="0">
                <a:solidFill>
                  <a:srgbClr val="FFFEFE"/>
                </a:solidFill>
              </a:endParaRPr>
            </a:p>
          </p:txBody>
        </p:sp>
        <p:sp>
          <p:nvSpPr>
            <p:cNvPr id="11" name="Freihandform 10"/>
            <p:cNvSpPr/>
            <p:nvPr/>
          </p:nvSpPr>
          <p:spPr>
            <a:xfrm>
              <a:off x="8252185" y="1031437"/>
              <a:ext cx="640295" cy="640295"/>
            </a:xfrm>
            <a:custGeom>
              <a:avLst/>
              <a:gdLst>
                <a:gd name="connsiteX0" fmla="*/ 0 w 640295"/>
                <a:gd name="connsiteY0" fmla="*/ 352162 h 640295"/>
                <a:gd name="connsiteX1" fmla="*/ 144066 w 640295"/>
                <a:gd name="connsiteY1" fmla="*/ 352162 h 640295"/>
                <a:gd name="connsiteX2" fmla="*/ 144066 w 640295"/>
                <a:gd name="connsiteY2" fmla="*/ 0 h 640295"/>
                <a:gd name="connsiteX3" fmla="*/ 496229 w 640295"/>
                <a:gd name="connsiteY3" fmla="*/ 0 h 640295"/>
                <a:gd name="connsiteX4" fmla="*/ 496229 w 640295"/>
                <a:gd name="connsiteY4" fmla="*/ 352162 h 640295"/>
                <a:gd name="connsiteX5" fmla="*/ 640295 w 640295"/>
                <a:gd name="connsiteY5" fmla="*/ 352162 h 640295"/>
                <a:gd name="connsiteX6" fmla="*/ 320148 w 640295"/>
                <a:gd name="connsiteY6" fmla="*/ 640295 h 640295"/>
                <a:gd name="connsiteX7" fmla="*/ 0 w 640295"/>
                <a:gd name="connsiteY7" fmla="*/ 352162 h 6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295" h="640295">
                  <a:moveTo>
                    <a:pt x="0" y="352162"/>
                  </a:moveTo>
                  <a:lnTo>
                    <a:pt x="144066" y="352162"/>
                  </a:lnTo>
                  <a:lnTo>
                    <a:pt x="144066" y="0"/>
                  </a:lnTo>
                  <a:lnTo>
                    <a:pt x="496229" y="0"/>
                  </a:lnTo>
                  <a:lnTo>
                    <a:pt x="496229" y="352162"/>
                  </a:lnTo>
                  <a:lnTo>
                    <a:pt x="640295" y="352162"/>
                  </a:lnTo>
                  <a:lnTo>
                    <a:pt x="320148" y="640295"/>
                  </a:lnTo>
                  <a:lnTo>
                    <a:pt x="0" y="352162"/>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166" tIns="38100" rIns="182166" bIns="196573" numCol="1" spcCol="1270" anchor="ctr" anchorCtr="0">
              <a:noAutofit/>
            </a:bodyPr>
            <a:lstStyle/>
            <a:p>
              <a:pPr lvl="0" algn="ctr" defTabSz="1333500">
                <a:lnSpc>
                  <a:spcPct val="90000"/>
                </a:lnSpc>
                <a:spcBef>
                  <a:spcPct val="0"/>
                </a:spcBef>
                <a:spcAft>
                  <a:spcPct val="35000"/>
                </a:spcAft>
              </a:pPr>
              <a:endParaRPr lang="de-DE" sz="3000" kern="1200"/>
            </a:p>
          </p:txBody>
        </p:sp>
        <p:sp>
          <p:nvSpPr>
            <p:cNvPr id="12" name="Freihandform 11"/>
            <p:cNvSpPr/>
            <p:nvPr/>
          </p:nvSpPr>
          <p:spPr>
            <a:xfrm>
              <a:off x="8252185" y="1491302"/>
              <a:ext cx="640295" cy="640295"/>
            </a:xfrm>
            <a:custGeom>
              <a:avLst/>
              <a:gdLst>
                <a:gd name="connsiteX0" fmla="*/ 0 w 640295"/>
                <a:gd name="connsiteY0" fmla="*/ 352162 h 640295"/>
                <a:gd name="connsiteX1" fmla="*/ 144066 w 640295"/>
                <a:gd name="connsiteY1" fmla="*/ 352162 h 640295"/>
                <a:gd name="connsiteX2" fmla="*/ 144066 w 640295"/>
                <a:gd name="connsiteY2" fmla="*/ 0 h 640295"/>
                <a:gd name="connsiteX3" fmla="*/ 496229 w 640295"/>
                <a:gd name="connsiteY3" fmla="*/ 0 h 640295"/>
                <a:gd name="connsiteX4" fmla="*/ 496229 w 640295"/>
                <a:gd name="connsiteY4" fmla="*/ 352162 h 640295"/>
                <a:gd name="connsiteX5" fmla="*/ 640295 w 640295"/>
                <a:gd name="connsiteY5" fmla="*/ 352162 h 640295"/>
                <a:gd name="connsiteX6" fmla="*/ 320148 w 640295"/>
                <a:gd name="connsiteY6" fmla="*/ 640295 h 640295"/>
                <a:gd name="connsiteX7" fmla="*/ 0 w 640295"/>
                <a:gd name="connsiteY7" fmla="*/ 352162 h 6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295" h="640295">
                  <a:moveTo>
                    <a:pt x="0" y="352162"/>
                  </a:moveTo>
                  <a:lnTo>
                    <a:pt x="144066" y="352162"/>
                  </a:lnTo>
                  <a:lnTo>
                    <a:pt x="144066" y="0"/>
                  </a:lnTo>
                  <a:lnTo>
                    <a:pt x="496229" y="0"/>
                  </a:lnTo>
                  <a:lnTo>
                    <a:pt x="496229" y="352162"/>
                  </a:lnTo>
                  <a:lnTo>
                    <a:pt x="640295" y="352162"/>
                  </a:lnTo>
                  <a:lnTo>
                    <a:pt x="320148" y="640295"/>
                  </a:lnTo>
                  <a:lnTo>
                    <a:pt x="0" y="352162"/>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166" tIns="38100" rIns="182166" bIns="196573" numCol="1" spcCol="1270" anchor="ctr" anchorCtr="0">
              <a:noAutofit/>
            </a:bodyPr>
            <a:lstStyle/>
            <a:p>
              <a:pPr lvl="0" algn="ctr" defTabSz="1333500">
                <a:lnSpc>
                  <a:spcPct val="90000"/>
                </a:lnSpc>
                <a:spcBef>
                  <a:spcPct val="0"/>
                </a:spcBef>
                <a:spcAft>
                  <a:spcPct val="35000"/>
                </a:spcAft>
              </a:pPr>
              <a:endParaRPr lang="de-DE" sz="3000" kern="1200"/>
            </a:p>
          </p:txBody>
        </p:sp>
        <p:sp>
          <p:nvSpPr>
            <p:cNvPr id="14" name="Freihandform 13"/>
            <p:cNvSpPr/>
            <p:nvPr/>
          </p:nvSpPr>
          <p:spPr>
            <a:xfrm>
              <a:off x="8252185" y="1501595"/>
              <a:ext cx="640295" cy="640295"/>
            </a:xfrm>
            <a:custGeom>
              <a:avLst/>
              <a:gdLst>
                <a:gd name="connsiteX0" fmla="*/ 0 w 640295"/>
                <a:gd name="connsiteY0" fmla="*/ 352162 h 640295"/>
                <a:gd name="connsiteX1" fmla="*/ 144066 w 640295"/>
                <a:gd name="connsiteY1" fmla="*/ 352162 h 640295"/>
                <a:gd name="connsiteX2" fmla="*/ 144066 w 640295"/>
                <a:gd name="connsiteY2" fmla="*/ 0 h 640295"/>
                <a:gd name="connsiteX3" fmla="*/ 496229 w 640295"/>
                <a:gd name="connsiteY3" fmla="*/ 0 h 640295"/>
                <a:gd name="connsiteX4" fmla="*/ 496229 w 640295"/>
                <a:gd name="connsiteY4" fmla="*/ 352162 h 640295"/>
                <a:gd name="connsiteX5" fmla="*/ 640295 w 640295"/>
                <a:gd name="connsiteY5" fmla="*/ 352162 h 640295"/>
                <a:gd name="connsiteX6" fmla="*/ 320148 w 640295"/>
                <a:gd name="connsiteY6" fmla="*/ 640295 h 640295"/>
                <a:gd name="connsiteX7" fmla="*/ 0 w 640295"/>
                <a:gd name="connsiteY7" fmla="*/ 352162 h 6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295" h="640295">
                  <a:moveTo>
                    <a:pt x="0" y="352162"/>
                  </a:moveTo>
                  <a:lnTo>
                    <a:pt x="144066" y="352162"/>
                  </a:lnTo>
                  <a:lnTo>
                    <a:pt x="144066" y="0"/>
                  </a:lnTo>
                  <a:lnTo>
                    <a:pt x="496229" y="0"/>
                  </a:lnTo>
                  <a:lnTo>
                    <a:pt x="496229" y="352162"/>
                  </a:lnTo>
                  <a:lnTo>
                    <a:pt x="640295" y="352162"/>
                  </a:lnTo>
                  <a:lnTo>
                    <a:pt x="320148" y="640295"/>
                  </a:lnTo>
                  <a:lnTo>
                    <a:pt x="0" y="352162"/>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166" tIns="38100" rIns="182166" bIns="196573" numCol="1" spcCol="1270" anchor="ctr" anchorCtr="0">
              <a:noAutofit/>
            </a:bodyPr>
            <a:lstStyle/>
            <a:p>
              <a:pPr lvl="0" algn="ctr" defTabSz="1333500">
                <a:lnSpc>
                  <a:spcPct val="90000"/>
                </a:lnSpc>
                <a:spcBef>
                  <a:spcPct val="0"/>
                </a:spcBef>
                <a:spcAft>
                  <a:spcPct val="35000"/>
                </a:spcAft>
              </a:pPr>
              <a:endParaRPr lang="de-DE" sz="3000" kern="1200"/>
            </a:p>
          </p:txBody>
        </p:sp>
        <p:sp>
          <p:nvSpPr>
            <p:cNvPr id="16" name="Freihandform 15"/>
            <p:cNvSpPr/>
            <p:nvPr/>
          </p:nvSpPr>
          <p:spPr>
            <a:xfrm>
              <a:off x="8252185" y="1101110"/>
              <a:ext cx="640295" cy="640295"/>
            </a:xfrm>
            <a:custGeom>
              <a:avLst/>
              <a:gdLst>
                <a:gd name="connsiteX0" fmla="*/ 0 w 640295"/>
                <a:gd name="connsiteY0" fmla="*/ 352162 h 640295"/>
                <a:gd name="connsiteX1" fmla="*/ 144066 w 640295"/>
                <a:gd name="connsiteY1" fmla="*/ 352162 h 640295"/>
                <a:gd name="connsiteX2" fmla="*/ 144066 w 640295"/>
                <a:gd name="connsiteY2" fmla="*/ 0 h 640295"/>
                <a:gd name="connsiteX3" fmla="*/ 496229 w 640295"/>
                <a:gd name="connsiteY3" fmla="*/ 0 h 640295"/>
                <a:gd name="connsiteX4" fmla="*/ 496229 w 640295"/>
                <a:gd name="connsiteY4" fmla="*/ 352162 h 640295"/>
                <a:gd name="connsiteX5" fmla="*/ 640295 w 640295"/>
                <a:gd name="connsiteY5" fmla="*/ 352162 h 640295"/>
                <a:gd name="connsiteX6" fmla="*/ 320148 w 640295"/>
                <a:gd name="connsiteY6" fmla="*/ 640295 h 640295"/>
                <a:gd name="connsiteX7" fmla="*/ 0 w 640295"/>
                <a:gd name="connsiteY7" fmla="*/ 352162 h 6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295" h="640295">
                  <a:moveTo>
                    <a:pt x="0" y="352162"/>
                  </a:moveTo>
                  <a:lnTo>
                    <a:pt x="144066" y="352162"/>
                  </a:lnTo>
                  <a:lnTo>
                    <a:pt x="144066" y="0"/>
                  </a:lnTo>
                  <a:lnTo>
                    <a:pt x="496229" y="0"/>
                  </a:lnTo>
                  <a:lnTo>
                    <a:pt x="496229" y="352162"/>
                  </a:lnTo>
                  <a:lnTo>
                    <a:pt x="640295" y="352162"/>
                  </a:lnTo>
                  <a:lnTo>
                    <a:pt x="320148" y="640295"/>
                  </a:lnTo>
                  <a:lnTo>
                    <a:pt x="0" y="352162"/>
                  </a:lnTo>
                  <a:close/>
                </a:path>
              </a:pathLst>
            </a:cu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2166" tIns="38100" rIns="182166" bIns="196573" numCol="1" spcCol="1270" anchor="ctr" anchorCtr="0">
              <a:noAutofit/>
            </a:bodyPr>
            <a:lstStyle/>
            <a:p>
              <a:pPr lvl="0" algn="ctr" defTabSz="1333500">
                <a:lnSpc>
                  <a:spcPct val="90000"/>
                </a:lnSpc>
                <a:spcBef>
                  <a:spcPct val="0"/>
                </a:spcBef>
                <a:spcAft>
                  <a:spcPct val="35000"/>
                </a:spcAft>
              </a:pPr>
              <a:endParaRPr lang="de-DE" sz="3000" kern="1200"/>
            </a:p>
          </p:txBody>
        </p:sp>
      </p:grpSp>
      <p:sp>
        <p:nvSpPr>
          <p:cNvPr id="53" name="Pfeil nach unten 52"/>
          <p:cNvSpPr/>
          <p:nvPr/>
        </p:nvSpPr>
        <p:spPr>
          <a:xfrm>
            <a:off x="105076" y="1028653"/>
            <a:ext cx="1080809" cy="4848619"/>
          </a:xfrm>
          <a:prstGeom prst="downArrow">
            <a:avLst/>
          </a:prstGeom>
          <a:solidFill>
            <a:srgbClr val="DDF3F4">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5" name="Gruppieren 4"/>
          <p:cNvGrpSpPr/>
          <p:nvPr/>
        </p:nvGrpSpPr>
        <p:grpSpPr>
          <a:xfrm>
            <a:off x="356048" y="1028654"/>
            <a:ext cx="8954594" cy="4696252"/>
            <a:chOff x="365034" y="1028654"/>
            <a:chExt cx="9589915" cy="5407926"/>
          </a:xfrm>
        </p:grpSpPr>
        <p:pic>
          <p:nvPicPr>
            <p:cNvPr id="38" name="Grafik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975" y="1202317"/>
              <a:ext cx="599713" cy="637310"/>
            </a:xfrm>
            <a:prstGeom prst="rect">
              <a:avLst/>
            </a:prstGeom>
          </p:spPr>
        </p:pic>
        <p:pic>
          <p:nvPicPr>
            <p:cNvPr id="39" name="Grafik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987" y="2320886"/>
              <a:ext cx="589404" cy="637310"/>
            </a:xfrm>
            <a:prstGeom prst="rect">
              <a:avLst/>
            </a:prstGeom>
          </p:spPr>
        </p:pic>
        <p:pic>
          <p:nvPicPr>
            <p:cNvPr id="40" name="Grafik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224" y="4568143"/>
              <a:ext cx="589404" cy="637310"/>
            </a:xfrm>
            <a:prstGeom prst="rect">
              <a:avLst/>
            </a:prstGeom>
          </p:spPr>
        </p:pic>
        <p:pic>
          <p:nvPicPr>
            <p:cNvPr id="41" name="Grafik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970" y="3439589"/>
              <a:ext cx="593254" cy="637310"/>
            </a:xfrm>
            <a:prstGeom prst="rect">
              <a:avLst/>
            </a:prstGeom>
          </p:spPr>
        </p:pic>
        <p:pic>
          <p:nvPicPr>
            <p:cNvPr id="42" name="Grafik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6416" y="5688044"/>
              <a:ext cx="593257" cy="637310"/>
            </a:xfrm>
            <a:prstGeom prst="rect">
              <a:avLst/>
            </a:prstGeom>
          </p:spPr>
        </p:pic>
        <p:sp>
          <p:nvSpPr>
            <p:cNvPr id="43" name="Textfeld 42"/>
            <p:cNvSpPr txBox="1"/>
            <p:nvPr/>
          </p:nvSpPr>
          <p:spPr>
            <a:xfrm>
              <a:off x="2103896" y="1046787"/>
              <a:ext cx="7318351" cy="389859"/>
            </a:xfrm>
            <a:prstGeom prst="rect">
              <a:avLst/>
            </a:prstGeom>
            <a:noFill/>
          </p:spPr>
          <p:txBody>
            <a:bodyPr wrap="square" rtlCol="0">
              <a:spAutoFit/>
            </a:bodyPr>
            <a:lstStyle/>
            <a:p>
              <a:r>
                <a:rPr lang="de-DE" sz="1600" b="1" dirty="0">
                  <a:solidFill>
                    <a:schemeClr val="accent2"/>
                  </a:solidFill>
                  <a:latin typeface="Arial" panose="020B0604020202020204" pitchFamily="34" charset="0"/>
                  <a:cs typeface="Arial" panose="020B0604020202020204" pitchFamily="34" charset="0"/>
                </a:rPr>
                <a:t>Teilprojekt 1</a:t>
              </a:r>
              <a:endParaRPr lang="de-DE" sz="1600" b="1" dirty="0" smtClean="0">
                <a:solidFill>
                  <a:schemeClr val="accent2"/>
                </a:solidFill>
                <a:latin typeface="Arial" panose="020B0604020202020204" pitchFamily="34" charset="0"/>
                <a:cs typeface="Arial" panose="020B0604020202020204" pitchFamily="34" charset="0"/>
              </a:endParaRPr>
            </a:p>
          </p:txBody>
        </p:sp>
        <p:sp>
          <p:nvSpPr>
            <p:cNvPr id="44" name="Textfeld 43"/>
            <p:cNvSpPr txBox="1"/>
            <p:nvPr/>
          </p:nvSpPr>
          <p:spPr>
            <a:xfrm>
              <a:off x="2412364" y="2207805"/>
              <a:ext cx="6871269" cy="389859"/>
            </a:xfrm>
            <a:prstGeom prst="rect">
              <a:avLst/>
            </a:prstGeom>
            <a:noFill/>
          </p:spPr>
          <p:txBody>
            <a:bodyPr wrap="square" rtlCol="0">
              <a:spAutoFit/>
            </a:bodyPr>
            <a:lstStyle/>
            <a:p>
              <a:r>
                <a:rPr lang="de-DE" sz="1600" b="1" dirty="0">
                  <a:solidFill>
                    <a:schemeClr val="accent2"/>
                  </a:solidFill>
                  <a:latin typeface="Arial" panose="020B0604020202020204" pitchFamily="34" charset="0"/>
                  <a:cs typeface="Arial" panose="020B0604020202020204" pitchFamily="34" charset="0"/>
                </a:rPr>
                <a:t>Teilprojekt 2</a:t>
              </a:r>
              <a:endParaRPr lang="de-DE" sz="1600" b="1" dirty="0" smtClean="0">
                <a:solidFill>
                  <a:schemeClr val="accent2"/>
                </a:solidFill>
                <a:latin typeface="Arial" panose="020B0604020202020204" pitchFamily="34" charset="0"/>
                <a:cs typeface="Arial" panose="020B0604020202020204" pitchFamily="34" charset="0"/>
              </a:endParaRPr>
            </a:p>
          </p:txBody>
        </p:sp>
        <p:sp>
          <p:nvSpPr>
            <p:cNvPr id="45" name="Textfeld 44"/>
            <p:cNvSpPr txBox="1"/>
            <p:nvPr/>
          </p:nvSpPr>
          <p:spPr>
            <a:xfrm>
              <a:off x="2875065" y="3447620"/>
              <a:ext cx="6147712" cy="389859"/>
            </a:xfrm>
            <a:prstGeom prst="rect">
              <a:avLst/>
            </a:prstGeom>
            <a:noFill/>
          </p:spPr>
          <p:txBody>
            <a:bodyPr wrap="square" rtlCol="0">
              <a:spAutoFit/>
            </a:bodyPr>
            <a:lstStyle/>
            <a:p>
              <a:r>
                <a:rPr lang="de-DE" sz="1600" b="1" dirty="0">
                  <a:solidFill>
                    <a:schemeClr val="accent2"/>
                  </a:solidFill>
                  <a:latin typeface="Arial" panose="020B0604020202020204" pitchFamily="34" charset="0"/>
                  <a:cs typeface="Arial" panose="020B0604020202020204" pitchFamily="34" charset="0"/>
                </a:rPr>
                <a:t>Teilprojekt 3</a:t>
              </a:r>
              <a:endParaRPr lang="de-DE" sz="1600" b="1" dirty="0" smtClean="0">
                <a:solidFill>
                  <a:schemeClr val="accent2"/>
                </a:solidFill>
                <a:latin typeface="Arial" panose="020B0604020202020204" pitchFamily="34" charset="0"/>
                <a:cs typeface="Arial" panose="020B0604020202020204" pitchFamily="34" charset="0"/>
              </a:endParaRPr>
            </a:p>
          </p:txBody>
        </p:sp>
        <p:sp>
          <p:nvSpPr>
            <p:cNvPr id="46" name="Textfeld 45"/>
            <p:cNvSpPr txBox="1"/>
            <p:nvPr/>
          </p:nvSpPr>
          <p:spPr>
            <a:xfrm>
              <a:off x="3182435" y="4522034"/>
              <a:ext cx="6095783" cy="389859"/>
            </a:xfrm>
            <a:prstGeom prst="rect">
              <a:avLst/>
            </a:prstGeom>
            <a:noFill/>
          </p:spPr>
          <p:txBody>
            <a:bodyPr wrap="square" rtlCol="0">
              <a:spAutoFit/>
            </a:bodyPr>
            <a:lstStyle/>
            <a:p>
              <a:r>
                <a:rPr lang="de-DE" sz="1600" b="1" dirty="0" smtClean="0">
                  <a:solidFill>
                    <a:schemeClr val="accent2"/>
                  </a:solidFill>
                  <a:latin typeface="Arial" panose="020B0604020202020204" pitchFamily="34" charset="0"/>
                  <a:cs typeface="Arial" panose="020B0604020202020204" pitchFamily="34" charset="0"/>
                </a:rPr>
                <a:t>Teilprojekt 4</a:t>
              </a:r>
            </a:p>
          </p:txBody>
        </p:sp>
        <p:sp>
          <p:nvSpPr>
            <p:cNvPr id="47" name="Textfeld 46"/>
            <p:cNvSpPr txBox="1"/>
            <p:nvPr/>
          </p:nvSpPr>
          <p:spPr>
            <a:xfrm>
              <a:off x="3954702" y="5534074"/>
              <a:ext cx="6000247" cy="389859"/>
            </a:xfrm>
            <a:prstGeom prst="rect">
              <a:avLst/>
            </a:prstGeom>
            <a:noFill/>
          </p:spPr>
          <p:txBody>
            <a:bodyPr wrap="square" rtlCol="0">
              <a:spAutoFit/>
            </a:bodyPr>
            <a:lstStyle/>
            <a:p>
              <a:r>
                <a:rPr lang="de-DE" sz="1600" b="1" dirty="0" smtClean="0">
                  <a:solidFill>
                    <a:schemeClr val="accent2"/>
                  </a:solidFill>
                  <a:latin typeface="Arial" panose="020B0604020202020204" pitchFamily="34" charset="0"/>
                  <a:cs typeface="Arial" panose="020B0604020202020204" pitchFamily="34" charset="0"/>
                </a:rPr>
                <a:t>Teilprojekt 5</a:t>
              </a:r>
            </a:p>
          </p:txBody>
        </p:sp>
        <p:sp>
          <p:nvSpPr>
            <p:cNvPr id="54" name="Textfeld 53"/>
            <p:cNvSpPr txBox="1"/>
            <p:nvPr/>
          </p:nvSpPr>
          <p:spPr>
            <a:xfrm>
              <a:off x="365034" y="1028654"/>
              <a:ext cx="659226" cy="4783437"/>
            </a:xfrm>
            <a:prstGeom prst="rect">
              <a:avLst/>
            </a:prstGeom>
            <a:noFill/>
          </p:spPr>
          <p:txBody>
            <a:bodyPr vert="vert270" wrap="square" rtlCol="0">
              <a:spAutoFit/>
            </a:bodyPr>
            <a:lstStyle/>
            <a:p>
              <a:pPr algn="ctr"/>
              <a:r>
                <a:rPr lang="de-DE" sz="1400" b="1" dirty="0" smtClean="0">
                  <a:latin typeface="Arial" panose="020B0604020202020204" pitchFamily="34" charset="0"/>
                  <a:cs typeface="Arial" panose="020B0604020202020204" pitchFamily="34" charset="0"/>
                </a:rPr>
                <a:t>Unterstützung und Begleitung der</a:t>
              </a:r>
            </a:p>
            <a:p>
              <a:pPr algn="ctr"/>
              <a:r>
                <a:rPr lang="de-DE" sz="1400" b="1" dirty="0" smtClean="0">
                  <a:latin typeface="Arial" panose="020B0604020202020204" pitchFamily="34" charset="0"/>
                  <a:cs typeface="Arial" panose="020B0604020202020204" pitchFamily="34" charset="0"/>
                </a:rPr>
                <a:t> Forschung durch die Deutsche Sportjugend</a:t>
              </a:r>
              <a:endParaRPr lang="de-DE" sz="1400" b="1" dirty="0">
                <a:latin typeface="Arial" panose="020B0604020202020204" pitchFamily="34" charset="0"/>
                <a:cs typeface="Arial" panose="020B0604020202020204" pitchFamily="34" charset="0"/>
              </a:endParaRPr>
            </a:p>
          </p:txBody>
        </p:sp>
        <p:pic>
          <p:nvPicPr>
            <p:cNvPr id="55" name="Grafik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446" y="5593593"/>
              <a:ext cx="1447914" cy="550599"/>
            </a:xfrm>
            <a:prstGeom prst="rect">
              <a:avLst/>
            </a:prstGeom>
          </p:spPr>
        </p:pic>
        <p:sp>
          <p:nvSpPr>
            <p:cNvPr id="29" name="Textfeld 28"/>
            <p:cNvSpPr txBox="1"/>
            <p:nvPr/>
          </p:nvSpPr>
          <p:spPr>
            <a:xfrm>
              <a:off x="2142826" y="1388065"/>
              <a:ext cx="7318351" cy="584775"/>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B</a:t>
              </a:r>
              <a:r>
                <a:rPr lang="de-DE" sz="1600" b="1" dirty="0" smtClean="0">
                  <a:latin typeface="Arial" panose="020B0604020202020204" pitchFamily="34" charset="0"/>
                  <a:cs typeface="Arial" panose="020B0604020202020204" pitchFamily="34" charset="0"/>
                </a:rPr>
                <a:t>efragung von Mitgliedsorganisationen, Olympiastützpunkten und Sportinternaten</a:t>
              </a:r>
              <a:endParaRPr lang="de-DE" sz="1600" b="1" dirty="0">
                <a:latin typeface="Arial" panose="020B0604020202020204" pitchFamily="34" charset="0"/>
                <a:cs typeface="Arial" panose="020B0604020202020204" pitchFamily="34" charset="0"/>
              </a:endParaRPr>
            </a:p>
          </p:txBody>
        </p:sp>
        <p:sp>
          <p:nvSpPr>
            <p:cNvPr id="30" name="Textfeld 29"/>
            <p:cNvSpPr txBox="1"/>
            <p:nvPr/>
          </p:nvSpPr>
          <p:spPr>
            <a:xfrm>
              <a:off x="2432545" y="2471950"/>
              <a:ext cx="6871269" cy="673392"/>
            </a:xfrm>
            <a:prstGeom prst="rect">
              <a:avLst/>
            </a:prstGeom>
            <a:noFill/>
          </p:spPr>
          <p:txBody>
            <a:bodyPr wrap="square" rtlCol="0">
              <a:spAutoFit/>
            </a:bodyPr>
            <a:lstStyle/>
            <a:p>
              <a:r>
                <a:rPr lang="de-DE" sz="1600" b="1" dirty="0" smtClean="0">
                  <a:latin typeface="Arial" panose="020B0604020202020204" pitchFamily="34" charset="0"/>
                  <a:cs typeface="Arial" panose="020B0604020202020204" pitchFamily="34" charset="0"/>
                </a:rPr>
                <a:t>Vertiefende Interviewstudie mit ausgewählten Organisationen und Einrichtungen</a:t>
              </a:r>
            </a:p>
          </p:txBody>
        </p:sp>
        <p:sp>
          <p:nvSpPr>
            <p:cNvPr id="31" name="Textfeld 30"/>
            <p:cNvSpPr txBox="1"/>
            <p:nvPr/>
          </p:nvSpPr>
          <p:spPr>
            <a:xfrm>
              <a:off x="2893353" y="3717031"/>
              <a:ext cx="6147712" cy="338554"/>
            </a:xfrm>
            <a:prstGeom prst="rect">
              <a:avLst/>
            </a:prstGeom>
            <a:noFill/>
          </p:spPr>
          <p:txBody>
            <a:bodyPr wrap="square" rtlCol="0">
              <a:spAutoFit/>
            </a:bodyPr>
            <a:lstStyle/>
            <a:p>
              <a:r>
                <a:rPr lang="de-DE" sz="1600" b="1" dirty="0" smtClean="0">
                  <a:latin typeface="Arial" panose="020B0604020202020204" pitchFamily="34" charset="0"/>
                  <a:cs typeface="Arial" panose="020B0604020202020204" pitchFamily="34" charset="0"/>
                </a:rPr>
                <a:t>Befragung von Kaderathlet/-innen</a:t>
              </a:r>
            </a:p>
          </p:txBody>
        </p:sp>
        <p:sp>
          <p:nvSpPr>
            <p:cNvPr id="32" name="Textfeld 31"/>
            <p:cNvSpPr txBox="1"/>
            <p:nvPr/>
          </p:nvSpPr>
          <p:spPr>
            <a:xfrm>
              <a:off x="3239403" y="4860588"/>
              <a:ext cx="6095783" cy="338554"/>
            </a:xfrm>
            <a:prstGeom prst="rect">
              <a:avLst/>
            </a:prstGeom>
            <a:noFill/>
          </p:spPr>
          <p:txBody>
            <a:bodyPr wrap="square" rtlCol="0">
              <a:spAutoFit/>
            </a:bodyPr>
            <a:lstStyle/>
            <a:p>
              <a:r>
                <a:rPr lang="de-DE" sz="1600" b="1" dirty="0" smtClean="0">
                  <a:latin typeface="Arial" panose="020B0604020202020204" pitchFamily="34" charset="0"/>
                  <a:cs typeface="Arial" panose="020B0604020202020204" pitchFamily="34" charset="0"/>
                </a:rPr>
                <a:t>Befragung von Sportvereinen</a:t>
              </a:r>
            </a:p>
          </p:txBody>
        </p:sp>
        <p:sp>
          <p:nvSpPr>
            <p:cNvPr id="33" name="Textfeld 32"/>
            <p:cNvSpPr txBox="1"/>
            <p:nvPr/>
          </p:nvSpPr>
          <p:spPr>
            <a:xfrm>
              <a:off x="3954702" y="5851804"/>
              <a:ext cx="6000247" cy="584776"/>
            </a:xfrm>
            <a:prstGeom prst="rect">
              <a:avLst/>
            </a:prstGeom>
            <a:noFill/>
          </p:spPr>
          <p:txBody>
            <a:bodyPr wrap="square" rtlCol="0">
              <a:spAutoFit/>
            </a:bodyPr>
            <a:lstStyle/>
            <a:p>
              <a:r>
                <a:rPr lang="de-DE" sz="1600" b="1" dirty="0" smtClean="0">
                  <a:latin typeface="Arial" panose="020B0604020202020204" pitchFamily="34" charset="0"/>
                  <a:cs typeface="Arial" panose="020B0604020202020204" pitchFamily="34" charset="0"/>
                </a:rPr>
                <a:t>Evaluation von Fortbildungen für</a:t>
              </a:r>
              <a:br>
                <a:rPr lang="de-DE" sz="1600" b="1" dirty="0" smtClean="0">
                  <a:latin typeface="Arial" panose="020B0604020202020204" pitchFamily="34" charset="0"/>
                  <a:cs typeface="Arial" panose="020B0604020202020204" pitchFamily="34" charset="0"/>
                </a:rPr>
              </a:br>
              <a:r>
                <a:rPr lang="de-DE" sz="1600" b="1" dirty="0" smtClean="0">
                  <a:latin typeface="Arial" panose="020B0604020202020204" pitchFamily="34" charset="0"/>
                  <a:cs typeface="Arial" panose="020B0604020202020204" pitchFamily="34" charset="0"/>
                </a:rPr>
                <a:t>Funktionsträger/-innen</a:t>
              </a:r>
            </a:p>
          </p:txBody>
        </p:sp>
      </p:grpSp>
      <p:sp>
        <p:nvSpPr>
          <p:cNvPr id="17" name="Stern mit 5 Zacken 16"/>
          <p:cNvSpPr/>
          <p:nvPr/>
        </p:nvSpPr>
        <p:spPr>
          <a:xfrm>
            <a:off x="3705488" y="1052736"/>
            <a:ext cx="366266" cy="331195"/>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Stern mit 5 Zacken 35"/>
          <p:cNvSpPr/>
          <p:nvPr/>
        </p:nvSpPr>
        <p:spPr>
          <a:xfrm>
            <a:off x="4071754" y="3043399"/>
            <a:ext cx="366266" cy="331195"/>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Stern mit 5 Zacken 36"/>
          <p:cNvSpPr/>
          <p:nvPr/>
        </p:nvSpPr>
        <p:spPr>
          <a:xfrm>
            <a:off x="4438020" y="4025117"/>
            <a:ext cx="366266" cy="331195"/>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8" name="Picture 16" descr="bmbf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89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heel(1)">
                                      <p:cBhvr>
                                        <p:cTn id="10" dur="2000"/>
                                        <p:tgtEl>
                                          <p:spTgt spid="3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heel(1)">
                                      <p:cBhvr>
                                        <p:cTn id="13"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6"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5"/>
          <p:cNvSpPr txBox="1">
            <a:spLocks noChangeArrowheads="1"/>
          </p:cNvSpPr>
          <p:nvPr/>
        </p:nvSpPr>
        <p:spPr bwMode="auto">
          <a:xfrm>
            <a:off x="7678738" y="0"/>
            <a:ext cx="1511300" cy="6557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05000"/>
              </a:lnSpc>
              <a:spcBef>
                <a:spcPct val="35000"/>
              </a:spcBef>
              <a:defRPr>
                <a:solidFill>
                  <a:schemeClr val="tx1"/>
                </a:solidFill>
                <a:latin typeface="Arial" panose="020B0604020202020204" pitchFamily="34" charset="0"/>
              </a:defRPr>
            </a:lvl1pPr>
            <a:lvl2pPr marL="742950" indent="-285750">
              <a:lnSpc>
                <a:spcPct val="105000"/>
              </a:lnSpc>
              <a:spcBef>
                <a:spcPct val="35000"/>
              </a:spcBef>
              <a:buChar char="–"/>
              <a:defRPr>
                <a:solidFill>
                  <a:schemeClr val="tx1"/>
                </a:solidFill>
                <a:latin typeface="Arial" panose="020B0604020202020204" pitchFamily="34" charset="0"/>
              </a:defRPr>
            </a:lvl2pPr>
            <a:lvl3pPr marL="1143000" indent="-228600">
              <a:lnSpc>
                <a:spcPct val="105000"/>
              </a:lnSpc>
              <a:spcBef>
                <a:spcPct val="35000"/>
              </a:spcBef>
              <a:buFont typeface="Arial" panose="020B0604020202020204" pitchFamily="34" charset="0"/>
              <a:buChar char="–"/>
              <a:defRPr sz="1600">
                <a:solidFill>
                  <a:schemeClr val="tx1"/>
                </a:solidFill>
                <a:latin typeface="Arial" panose="020B0604020202020204" pitchFamily="34" charset="0"/>
              </a:defRPr>
            </a:lvl3pPr>
            <a:lvl4pPr marL="1600200" indent="-228600">
              <a:lnSpc>
                <a:spcPct val="105000"/>
              </a:lnSpc>
              <a:spcBef>
                <a:spcPct val="35000"/>
              </a:spcBef>
              <a:buChar char="-"/>
              <a:defRPr sz="1600">
                <a:solidFill>
                  <a:schemeClr val="tx1"/>
                </a:solidFill>
                <a:latin typeface="Arial" panose="020B0604020202020204" pitchFamily="34" charset="0"/>
              </a:defRPr>
            </a:lvl4pPr>
            <a:lvl5pPr marL="2057400" indent="-228600">
              <a:lnSpc>
                <a:spcPct val="105000"/>
              </a:lnSpc>
              <a:spcBef>
                <a:spcPct val="35000"/>
              </a:spcBef>
              <a:buChar char="-"/>
              <a:defRPr sz="1600">
                <a:solidFill>
                  <a:schemeClr val="tx1"/>
                </a:solidFill>
                <a:latin typeface="Arial" panose="020B0604020202020204" pitchFamily="34" charset="0"/>
              </a:defRPr>
            </a:lvl5pPr>
            <a:lvl6pPr marL="25146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6pPr>
            <a:lvl7pPr marL="29718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7pPr>
            <a:lvl8pPr marL="34290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8pPr>
            <a:lvl9pPr marL="38862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9pPr>
          </a:lstStyle>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p:txBody>
      </p:sp>
      <p:sp>
        <p:nvSpPr>
          <p:cNvPr id="21507" name="Rectangle 2"/>
          <p:cNvSpPr>
            <a:spLocks noGrp="1" noChangeArrowheads="1"/>
          </p:cNvSpPr>
          <p:nvPr>
            <p:ph type="title"/>
          </p:nvPr>
        </p:nvSpPr>
        <p:spPr>
          <a:xfrm>
            <a:off x="539750" y="417290"/>
            <a:ext cx="7345362" cy="425673"/>
          </a:xfrm>
        </p:spPr>
        <p:txBody>
          <a:bodyPr/>
          <a:lstStyle/>
          <a:p>
            <a:pPr algn="l" eaLnBrk="1" hangingPunct="1"/>
            <a:r>
              <a:rPr lang="de-DE" altLang="de-DE" sz="2400" b="1" dirty="0">
                <a:solidFill>
                  <a:schemeClr val="accent3"/>
                </a:solidFill>
                <a:latin typeface="Arial" panose="020B0604020202020204" pitchFamily="34" charset="0"/>
                <a:cs typeface="Arial" panose="020B0604020202020204" pitchFamily="34" charset="0"/>
              </a:rPr>
              <a:t>Anzahl der </a:t>
            </a:r>
            <a:r>
              <a:rPr lang="de-DE" altLang="de-DE" sz="2400" b="1" dirty="0" smtClean="0">
                <a:solidFill>
                  <a:schemeClr val="accent3"/>
                </a:solidFill>
                <a:latin typeface="Arial" panose="020B0604020202020204" pitchFamily="34" charset="0"/>
                <a:cs typeface="Arial" panose="020B0604020202020204" pitchFamily="34" charset="0"/>
              </a:rPr>
              <a:t>Täter/-innen</a:t>
            </a:r>
            <a:endParaRPr lang="de-DE" altLang="de-DE" sz="1400" dirty="0" smtClean="0">
              <a:solidFill>
                <a:srgbClr val="1B5FA9"/>
              </a:solidFill>
              <a:latin typeface="Arial" panose="020B0604020202020204" pitchFamily="34" charset="0"/>
              <a:cs typeface="Arial" panose="020B0604020202020204" pitchFamily="34" charset="0"/>
            </a:endParaRPr>
          </a:p>
        </p:txBody>
      </p:sp>
      <p:graphicFrame>
        <p:nvGraphicFramePr>
          <p:cNvPr id="21508" name="Rectangle 3"/>
          <p:cNvGraphicFramePr>
            <a:graphicFrameLocks noGrp="1"/>
          </p:cNvGraphicFramePr>
          <p:nvPr>
            <p:ph sz="quarter" idx="2"/>
          </p:nvPr>
        </p:nvGraphicFramePr>
        <p:xfrm>
          <a:off x="6319838" y="2381250"/>
          <a:ext cx="0" cy="0"/>
        </p:xfrm>
        <a:graphic>
          <a:graphicData uri="http://schemas.openxmlformats.org/presentationml/2006/ole">
            <mc:AlternateContent xmlns:mc="http://schemas.openxmlformats.org/markup-compatibility/2006">
              <mc:Choice xmlns:v="urn:schemas-microsoft-com:vml" Requires="v">
                <p:oleObj spid="_x0000_s251969" name="Acrobat Document" r:id="rId4" imgW="0" imgH="0" progId="">
                  <p:embed/>
                </p:oleObj>
              </mc:Choice>
              <mc:Fallback>
                <p:oleObj name="Acrobat Document" r:id="rId4" imgW="0" imgH="0" progId="">
                  <p:embed/>
                  <p:pic>
                    <p:nvPicPr>
                      <p:cNvPr id="0" name="AutoShape 20"/>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19838" y="2381250"/>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09" name="Picture 16" descr="bmbf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3"/>
          <p:cNvSpPr txBox="1">
            <a:spLocks noChangeArrowheads="1"/>
          </p:cNvSpPr>
          <p:nvPr/>
        </p:nvSpPr>
        <p:spPr bwMode="auto">
          <a:xfrm>
            <a:off x="539750" y="1268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511" name="Rechteck 1"/>
          <p:cNvSpPr>
            <a:spLocks noChangeArrowheads="1"/>
          </p:cNvSpPr>
          <p:nvPr/>
        </p:nvSpPr>
        <p:spPr bwMode="auto">
          <a:xfrm>
            <a:off x="971550" y="6667500"/>
            <a:ext cx="8405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800">
                <a:solidFill>
                  <a:schemeClr val="bg1"/>
                </a:solidFill>
                <a:latin typeface="Calibri" panose="020F0502020204030204" pitchFamily="34" charset="0"/>
              </a:rPr>
              <a:t>Klinik für Kinder- und Jugendpsychiatrie und Psychotherapie Ulm (KJPP)</a:t>
            </a:r>
            <a:endParaRPr lang="de-DE" altLang="de-DE" sz="800">
              <a:solidFill>
                <a:schemeClr val="bg1"/>
              </a:solidFill>
            </a:endParaRPr>
          </a:p>
        </p:txBody>
      </p:sp>
      <p:graphicFrame>
        <p:nvGraphicFramePr>
          <p:cNvPr id="2" name="Diagramm 3"/>
          <p:cNvGraphicFramePr>
            <a:graphicFrameLocks/>
          </p:cNvGraphicFramePr>
          <p:nvPr>
            <p:extLst>
              <p:ext uri="{D42A27DB-BD31-4B8C-83A1-F6EECF244321}">
                <p14:modId xmlns:p14="http://schemas.microsoft.com/office/powerpoint/2010/main" val="3605546610"/>
              </p:ext>
            </p:extLst>
          </p:nvPr>
        </p:nvGraphicFramePr>
        <p:xfrm>
          <a:off x="1259632" y="842963"/>
          <a:ext cx="7487069" cy="5227117"/>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feld 9"/>
          <p:cNvSpPr txBox="1"/>
          <p:nvPr/>
        </p:nvSpPr>
        <p:spPr>
          <a:xfrm>
            <a:off x="683568" y="3068960"/>
            <a:ext cx="2376264" cy="923330"/>
          </a:xfrm>
          <a:prstGeom prst="rect">
            <a:avLst/>
          </a:prstGeom>
          <a:noFill/>
        </p:spPr>
        <p:txBody>
          <a:bodyPr wrap="square" rtlCol="0">
            <a:spAutoFit/>
          </a:bodyPr>
          <a:lstStyle/>
          <a:p>
            <a:pPr algn="ctr"/>
            <a:r>
              <a:rPr lang="de-DE" dirty="0" smtClean="0"/>
              <a:t>Grenzverletzungen</a:t>
            </a:r>
          </a:p>
          <a:p>
            <a:pPr algn="ctr"/>
            <a:r>
              <a:rPr lang="de-DE" sz="1200" i="1" dirty="0" smtClean="0">
                <a:cs typeface="Arial" pitchFamily="34" charset="0"/>
              </a:rPr>
              <a:t>Berührungen, exhibitionieren, betroffene Person auffordern, mit ihr alleine zu sein </a:t>
            </a:r>
            <a:endParaRPr lang="de-DE" sz="1200" dirty="0"/>
          </a:p>
        </p:txBody>
      </p:sp>
      <p:sp>
        <p:nvSpPr>
          <p:cNvPr id="11" name="Textfeld 10"/>
          <p:cNvSpPr txBox="1"/>
          <p:nvPr/>
        </p:nvSpPr>
        <p:spPr>
          <a:xfrm>
            <a:off x="683568" y="4293096"/>
            <a:ext cx="2376264" cy="923330"/>
          </a:xfrm>
          <a:prstGeom prst="rect">
            <a:avLst/>
          </a:prstGeom>
          <a:noFill/>
        </p:spPr>
        <p:txBody>
          <a:bodyPr wrap="square" rtlCol="0">
            <a:spAutoFit/>
          </a:bodyPr>
          <a:lstStyle/>
          <a:p>
            <a:pPr algn="ctr"/>
            <a:r>
              <a:rPr lang="de-DE" dirty="0" smtClean="0"/>
              <a:t>Mit Körperkontakt</a:t>
            </a:r>
          </a:p>
          <a:p>
            <a:pPr algn="ctr"/>
            <a:r>
              <a:rPr lang="de-DE" sz="1200" i="1" dirty="0" smtClean="0">
                <a:cs typeface="Arial" pitchFamily="34" charset="0"/>
              </a:rPr>
              <a:t>Küsse, sexuelle Berührungen, versuchter Sex ,Sex  gegen den Willen der Betroffenen</a:t>
            </a:r>
            <a:endParaRPr lang="de-DE" sz="1200" dirty="0"/>
          </a:p>
        </p:txBody>
      </p:sp>
      <p:sp>
        <p:nvSpPr>
          <p:cNvPr id="12" name="Textfeld 11"/>
          <p:cNvSpPr txBox="1"/>
          <p:nvPr/>
        </p:nvSpPr>
        <p:spPr>
          <a:xfrm>
            <a:off x="683568" y="1970256"/>
            <a:ext cx="2376264" cy="738664"/>
          </a:xfrm>
          <a:prstGeom prst="rect">
            <a:avLst/>
          </a:prstGeom>
          <a:noFill/>
        </p:spPr>
        <p:txBody>
          <a:bodyPr wrap="square" rtlCol="0">
            <a:spAutoFit/>
          </a:bodyPr>
          <a:lstStyle/>
          <a:p>
            <a:pPr algn="ctr"/>
            <a:r>
              <a:rPr lang="de-DE" dirty="0" smtClean="0"/>
              <a:t>Ohne Körperkontakt</a:t>
            </a:r>
          </a:p>
          <a:p>
            <a:pPr algn="ctr"/>
            <a:r>
              <a:rPr lang="de-DE" sz="1200" i="1" dirty="0" smtClean="0">
                <a:cs typeface="Arial" pitchFamily="34" charset="0"/>
              </a:rPr>
              <a:t>Witze, anzügliche Bemerkungen, </a:t>
            </a:r>
            <a:r>
              <a:rPr lang="de-DE" sz="1200" i="1" dirty="0" err="1" smtClean="0">
                <a:cs typeface="Arial" pitchFamily="34" charset="0"/>
              </a:rPr>
              <a:t>Whats-Apps</a:t>
            </a:r>
            <a:endParaRPr lang="de-DE" sz="1200" dirty="0"/>
          </a:p>
        </p:txBody>
      </p:sp>
    </p:spTree>
    <p:extLst>
      <p:ext uri="{BB962C8B-B14F-4D97-AF65-F5344CB8AC3E}">
        <p14:creationId xmlns:p14="http://schemas.microsoft.com/office/powerpoint/2010/main" val="3659470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5"/>
          <p:cNvSpPr txBox="1">
            <a:spLocks noChangeArrowheads="1"/>
          </p:cNvSpPr>
          <p:nvPr/>
        </p:nvSpPr>
        <p:spPr bwMode="auto">
          <a:xfrm>
            <a:off x="7678738" y="0"/>
            <a:ext cx="1511300" cy="6557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05000"/>
              </a:lnSpc>
              <a:spcBef>
                <a:spcPct val="35000"/>
              </a:spcBef>
              <a:defRPr>
                <a:solidFill>
                  <a:schemeClr val="tx1"/>
                </a:solidFill>
                <a:latin typeface="Arial" panose="020B0604020202020204" pitchFamily="34" charset="0"/>
              </a:defRPr>
            </a:lvl1pPr>
            <a:lvl2pPr marL="742950" indent="-285750">
              <a:lnSpc>
                <a:spcPct val="105000"/>
              </a:lnSpc>
              <a:spcBef>
                <a:spcPct val="35000"/>
              </a:spcBef>
              <a:buChar char="–"/>
              <a:defRPr>
                <a:solidFill>
                  <a:schemeClr val="tx1"/>
                </a:solidFill>
                <a:latin typeface="Arial" panose="020B0604020202020204" pitchFamily="34" charset="0"/>
              </a:defRPr>
            </a:lvl2pPr>
            <a:lvl3pPr marL="1143000" indent="-228600">
              <a:lnSpc>
                <a:spcPct val="105000"/>
              </a:lnSpc>
              <a:spcBef>
                <a:spcPct val="35000"/>
              </a:spcBef>
              <a:buFont typeface="Arial" panose="020B0604020202020204" pitchFamily="34" charset="0"/>
              <a:buChar char="–"/>
              <a:defRPr sz="1600">
                <a:solidFill>
                  <a:schemeClr val="tx1"/>
                </a:solidFill>
                <a:latin typeface="Arial" panose="020B0604020202020204" pitchFamily="34" charset="0"/>
              </a:defRPr>
            </a:lvl3pPr>
            <a:lvl4pPr marL="1600200" indent="-228600">
              <a:lnSpc>
                <a:spcPct val="105000"/>
              </a:lnSpc>
              <a:spcBef>
                <a:spcPct val="35000"/>
              </a:spcBef>
              <a:buChar char="-"/>
              <a:defRPr sz="1600">
                <a:solidFill>
                  <a:schemeClr val="tx1"/>
                </a:solidFill>
                <a:latin typeface="Arial" panose="020B0604020202020204" pitchFamily="34" charset="0"/>
              </a:defRPr>
            </a:lvl4pPr>
            <a:lvl5pPr marL="2057400" indent="-228600">
              <a:lnSpc>
                <a:spcPct val="105000"/>
              </a:lnSpc>
              <a:spcBef>
                <a:spcPct val="35000"/>
              </a:spcBef>
              <a:buChar char="-"/>
              <a:defRPr sz="1600">
                <a:solidFill>
                  <a:schemeClr val="tx1"/>
                </a:solidFill>
                <a:latin typeface="Arial" panose="020B0604020202020204" pitchFamily="34" charset="0"/>
              </a:defRPr>
            </a:lvl5pPr>
            <a:lvl6pPr marL="25146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6pPr>
            <a:lvl7pPr marL="29718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7pPr>
            <a:lvl8pPr marL="34290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8pPr>
            <a:lvl9pPr marL="3886200" indent="-228600" eaLnBrk="0" fontAlgn="base" hangingPunct="0">
              <a:lnSpc>
                <a:spcPct val="105000"/>
              </a:lnSpc>
              <a:spcBef>
                <a:spcPct val="35000"/>
              </a:spcBef>
              <a:spcAft>
                <a:spcPct val="0"/>
              </a:spcAft>
              <a:buChar char="-"/>
              <a:defRPr sz="1600">
                <a:solidFill>
                  <a:schemeClr val="tx1"/>
                </a:solidFill>
                <a:latin typeface="Arial" panose="020B0604020202020204" pitchFamily="34" charset="0"/>
              </a:defRPr>
            </a:lvl9pPr>
          </a:lstStyle>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a:p>
            <a:pPr eaLnBrk="1" hangingPunct="1">
              <a:lnSpc>
                <a:spcPct val="100000"/>
              </a:lnSpc>
              <a:spcBef>
                <a:spcPct val="50000"/>
              </a:spcBef>
            </a:pPr>
            <a:endParaRPr lang="de-DE" altLang="de-DE"/>
          </a:p>
        </p:txBody>
      </p:sp>
      <p:sp>
        <p:nvSpPr>
          <p:cNvPr id="21507" name="Rectangle 2"/>
          <p:cNvSpPr>
            <a:spLocks noGrp="1" noChangeArrowheads="1"/>
          </p:cNvSpPr>
          <p:nvPr>
            <p:ph type="title"/>
          </p:nvPr>
        </p:nvSpPr>
        <p:spPr>
          <a:xfrm>
            <a:off x="333376" y="620936"/>
            <a:ext cx="7345362" cy="431800"/>
          </a:xfrm>
        </p:spPr>
        <p:txBody>
          <a:bodyPr/>
          <a:lstStyle/>
          <a:p>
            <a:pPr algn="l" eaLnBrk="1" hangingPunct="1"/>
            <a:r>
              <a:rPr lang="de-DE" altLang="de-DE" sz="2400" b="1" dirty="0" smtClean="0">
                <a:solidFill>
                  <a:schemeClr val="accent3"/>
                </a:solidFill>
                <a:latin typeface="Arial" panose="020B0604020202020204" pitchFamily="34" charset="0"/>
                <a:cs typeface="Arial" panose="020B0604020202020204" pitchFamily="34" charset="0"/>
              </a:rPr>
              <a:t>Alter der Betroffenen </a:t>
            </a:r>
            <a:r>
              <a:rPr lang="de-DE" altLang="de-DE" sz="2400" b="1" dirty="0">
                <a:solidFill>
                  <a:schemeClr val="accent3"/>
                </a:solidFill>
                <a:latin typeface="Arial" panose="020B0604020202020204" pitchFamily="34" charset="0"/>
                <a:cs typeface="Arial" panose="020B0604020202020204" pitchFamily="34" charset="0"/>
              </a:rPr>
              <a:t>beim ersten Ereignis </a:t>
            </a:r>
          </a:p>
        </p:txBody>
      </p:sp>
      <p:graphicFrame>
        <p:nvGraphicFramePr>
          <p:cNvPr id="21508" name="Rectangle 3"/>
          <p:cNvGraphicFramePr>
            <a:graphicFrameLocks noGrp="1"/>
          </p:cNvGraphicFramePr>
          <p:nvPr>
            <p:ph sz="quarter" idx="2"/>
          </p:nvPr>
        </p:nvGraphicFramePr>
        <p:xfrm>
          <a:off x="6319838" y="2381250"/>
          <a:ext cx="0" cy="0"/>
        </p:xfrm>
        <a:graphic>
          <a:graphicData uri="http://schemas.openxmlformats.org/presentationml/2006/ole">
            <mc:AlternateContent xmlns:mc="http://schemas.openxmlformats.org/markup-compatibility/2006">
              <mc:Choice xmlns:v="urn:schemas-microsoft-com:vml" Requires="v">
                <p:oleObj spid="_x0000_s257088" name="Acrobat Document" r:id="rId4" imgW="0" imgH="0" progId="">
                  <p:embed/>
                </p:oleObj>
              </mc:Choice>
              <mc:Fallback>
                <p:oleObj name="Acrobat Document" r:id="rId4" imgW="0" imgH="0" progId="">
                  <p:embed/>
                  <p:pic>
                    <p:nvPicPr>
                      <p:cNvPr id="0" name="AutoShape 19"/>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19838" y="2381250"/>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509" name="Picture 16" descr="bmbf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3"/>
          <p:cNvSpPr txBox="1">
            <a:spLocks noChangeArrowheads="1"/>
          </p:cNvSpPr>
          <p:nvPr/>
        </p:nvSpPr>
        <p:spPr bwMode="auto">
          <a:xfrm>
            <a:off x="539750" y="12684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1511" name="Rechteck 1"/>
          <p:cNvSpPr>
            <a:spLocks noChangeArrowheads="1"/>
          </p:cNvSpPr>
          <p:nvPr/>
        </p:nvSpPr>
        <p:spPr bwMode="auto">
          <a:xfrm>
            <a:off x="971550" y="6667500"/>
            <a:ext cx="8405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800">
                <a:solidFill>
                  <a:schemeClr val="bg1"/>
                </a:solidFill>
                <a:latin typeface="Calibri" panose="020F0502020204030204" pitchFamily="34" charset="0"/>
              </a:rPr>
              <a:t>Klinik für Kinder- und Jugendpsychiatrie und Psychotherapie Ulm (KJPP)</a:t>
            </a:r>
            <a:endParaRPr lang="de-DE" altLang="de-DE" sz="800">
              <a:solidFill>
                <a:schemeClr val="bg1"/>
              </a:solidFill>
            </a:endParaRPr>
          </a:p>
        </p:txBody>
      </p:sp>
      <p:graphicFrame>
        <p:nvGraphicFramePr>
          <p:cNvPr id="2" name="Diagramm 3"/>
          <p:cNvGraphicFramePr>
            <a:graphicFrameLocks/>
          </p:cNvGraphicFramePr>
          <p:nvPr>
            <p:extLst>
              <p:ext uri="{D42A27DB-BD31-4B8C-83A1-F6EECF244321}">
                <p14:modId xmlns:p14="http://schemas.microsoft.com/office/powerpoint/2010/main" val="788383215"/>
              </p:ext>
            </p:extLst>
          </p:nvPr>
        </p:nvGraphicFramePr>
        <p:xfrm>
          <a:off x="1403648" y="799801"/>
          <a:ext cx="7740352" cy="5372199"/>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feld 9"/>
          <p:cNvSpPr txBox="1"/>
          <p:nvPr/>
        </p:nvSpPr>
        <p:spPr>
          <a:xfrm>
            <a:off x="337445" y="3121765"/>
            <a:ext cx="2376264" cy="923330"/>
          </a:xfrm>
          <a:prstGeom prst="rect">
            <a:avLst/>
          </a:prstGeom>
          <a:noFill/>
        </p:spPr>
        <p:txBody>
          <a:bodyPr wrap="square" rtlCol="0">
            <a:spAutoFit/>
          </a:bodyPr>
          <a:lstStyle/>
          <a:p>
            <a:pPr algn="ctr"/>
            <a:r>
              <a:rPr lang="de-DE" dirty="0" smtClean="0"/>
              <a:t>Grenzverletzungen</a:t>
            </a:r>
          </a:p>
          <a:p>
            <a:pPr algn="ctr"/>
            <a:r>
              <a:rPr lang="de-DE" sz="1200" i="1" dirty="0" smtClean="0">
                <a:cs typeface="Arial" pitchFamily="34" charset="0"/>
              </a:rPr>
              <a:t>Berührungen, exhibitionieren, betroffene Person auffordern, mit ihr alleine zu sein </a:t>
            </a:r>
            <a:endParaRPr lang="de-DE" sz="1200" dirty="0"/>
          </a:p>
        </p:txBody>
      </p:sp>
      <p:sp>
        <p:nvSpPr>
          <p:cNvPr id="11" name="Textfeld 10"/>
          <p:cNvSpPr txBox="1"/>
          <p:nvPr/>
        </p:nvSpPr>
        <p:spPr>
          <a:xfrm>
            <a:off x="395536" y="4437112"/>
            <a:ext cx="2376264" cy="923330"/>
          </a:xfrm>
          <a:prstGeom prst="rect">
            <a:avLst/>
          </a:prstGeom>
          <a:noFill/>
        </p:spPr>
        <p:txBody>
          <a:bodyPr wrap="square" rtlCol="0">
            <a:spAutoFit/>
          </a:bodyPr>
          <a:lstStyle/>
          <a:p>
            <a:pPr algn="ctr"/>
            <a:r>
              <a:rPr lang="de-DE" dirty="0" smtClean="0"/>
              <a:t>Mit Körperkontakt</a:t>
            </a:r>
          </a:p>
          <a:p>
            <a:pPr algn="ctr"/>
            <a:r>
              <a:rPr lang="de-DE" sz="1200" i="1" dirty="0" smtClean="0">
                <a:cs typeface="Arial" pitchFamily="34" charset="0"/>
              </a:rPr>
              <a:t>Küsse, sexuelle Berührungen, versuchter Sex, Sex  gegen den Willen der Betroffenen</a:t>
            </a:r>
            <a:endParaRPr lang="de-DE" sz="1200" dirty="0"/>
          </a:p>
        </p:txBody>
      </p:sp>
      <p:sp>
        <p:nvSpPr>
          <p:cNvPr id="12" name="Textfeld 11"/>
          <p:cNvSpPr txBox="1"/>
          <p:nvPr/>
        </p:nvSpPr>
        <p:spPr>
          <a:xfrm>
            <a:off x="395536" y="1988840"/>
            <a:ext cx="2376264" cy="738664"/>
          </a:xfrm>
          <a:prstGeom prst="rect">
            <a:avLst/>
          </a:prstGeom>
          <a:noFill/>
        </p:spPr>
        <p:txBody>
          <a:bodyPr wrap="square" rtlCol="0">
            <a:spAutoFit/>
          </a:bodyPr>
          <a:lstStyle/>
          <a:p>
            <a:pPr algn="ctr"/>
            <a:r>
              <a:rPr lang="de-DE" dirty="0" smtClean="0"/>
              <a:t>Ohne Körperkontakt</a:t>
            </a:r>
          </a:p>
          <a:p>
            <a:pPr algn="ctr"/>
            <a:r>
              <a:rPr lang="de-DE" sz="1200" i="1" dirty="0" smtClean="0">
                <a:cs typeface="Arial" pitchFamily="34" charset="0"/>
              </a:rPr>
              <a:t>Witze, anzügliche Bemerkungen, </a:t>
            </a:r>
            <a:r>
              <a:rPr lang="de-DE" sz="1200" i="1" dirty="0" err="1" smtClean="0">
                <a:cs typeface="Arial" pitchFamily="34" charset="0"/>
              </a:rPr>
              <a:t>Whats-Apps</a:t>
            </a:r>
            <a:endParaRPr lang="de-DE" sz="1200" dirty="0"/>
          </a:p>
        </p:txBody>
      </p:sp>
      <p:sp>
        <p:nvSpPr>
          <p:cNvPr id="14" name="Textfeld 1"/>
          <p:cNvSpPr txBox="1"/>
          <p:nvPr/>
        </p:nvSpPr>
        <p:spPr>
          <a:xfrm>
            <a:off x="4742408" y="4754761"/>
            <a:ext cx="86409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400" dirty="0" smtClean="0"/>
              <a:t>55%</a:t>
            </a:r>
            <a:endParaRPr lang="de-DE" sz="1400" dirty="0"/>
          </a:p>
        </p:txBody>
      </p:sp>
      <p:sp>
        <p:nvSpPr>
          <p:cNvPr id="15" name="Textfeld 1"/>
          <p:cNvSpPr txBox="1"/>
          <p:nvPr/>
        </p:nvSpPr>
        <p:spPr>
          <a:xfrm>
            <a:off x="4572000" y="3429000"/>
            <a:ext cx="864096"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400" dirty="0" smtClean="0"/>
              <a:t>51%</a:t>
            </a:r>
            <a:endParaRPr lang="de-DE" sz="1400" dirty="0"/>
          </a:p>
        </p:txBody>
      </p:sp>
    </p:spTree>
    <p:extLst>
      <p:ext uri="{BB962C8B-B14F-4D97-AF65-F5344CB8AC3E}">
        <p14:creationId xmlns:p14="http://schemas.microsoft.com/office/powerpoint/2010/main" val="4065147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5536" y="692696"/>
            <a:ext cx="6624736" cy="504056"/>
          </a:xfrm>
        </p:spPr>
        <p:txBody>
          <a:bodyPr/>
          <a:lstStyle/>
          <a:p>
            <a:pPr algn="l"/>
            <a:r>
              <a:rPr lang="de-DE" sz="2400" dirty="0" smtClean="0">
                <a:solidFill>
                  <a:schemeClr val="accent4"/>
                </a:solidFill>
              </a:rPr>
              <a:t>Mit wem wird nach einer Erfahrung sexualisierter Gewalt gesprochen*?</a:t>
            </a:r>
            <a:endParaRPr lang="de-DE" sz="2400" dirty="0">
              <a:solidFill>
                <a:schemeClr val="accent4"/>
              </a:solidFill>
            </a:endParaRPr>
          </a:p>
        </p:txBody>
      </p:sp>
      <p:sp>
        <p:nvSpPr>
          <p:cNvPr id="5" name="Foliennummernplatzhalter 4"/>
          <p:cNvSpPr>
            <a:spLocks noGrp="1"/>
          </p:cNvSpPr>
          <p:nvPr>
            <p:ph type="sldNum" sz="quarter" idx="10"/>
          </p:nvPr>
        </p:nvSpPr>
        <p:spPr>
          <a:xfrm>
            <a:off x="8521700" y="6554788"/>
            <a:ext cx="622300" cy="303212"/>
          </a:xfrm>
        </p:spPr>
        <p:txBody>
          <a:bodyPr/>
          <a:lstStyle/>
          <a:p>
            <a:pPr algn="r">
              <a:defRPr/>
            </a:pPr>
            <a:fld id="{289D5F27-E290-4C8B-B208-4DE27F1FD337}" type="slidenum">
              <a:rPr lang="de-DE" sz="1200" smtClean="0">
                <a:solidFill>
                  <a:schemeClr val="bg1"/>
                </a:solidFill>
              </a:rPr>
              <a:pPr algn="r">
                <a:defRPr/>
              </a:pPr>
              <a:t>22</a:t>
            </a:fld>
            <a:endParaRPr lang="de-DE" sz="1200" dirty="0">
              <a:solidFill>
                <a:schemeClr val="bg1"/>
              </a:solidFill>
            </a:endParaRPr>
          </a:p>
        </p:txBody>
      </p:sp>
      <p:graphicFrame>
        <p:nvGraphicFramePr>
          <p:cNvPr id="6" name="Diagramm 3"/>
          <p:cNvGraphicFramePr>
            <a:graphicFrameLocks/>
          </p:cNvGraphicFramePr>
          <p:nvPr>
            <p:extLst>
              <p:ext uri="{D42A27DB-BD31-4B8C-83A1-F6EECF244321}">
                <p14:modId xmlns:p14="http://schemas.microsoft.com/office/powerpoint/2010/main" val="3161279022"/>
              </p:ext>
            </p:extLst>
          </p:nvPr>
        </p:nvGraphicFramePr>
        <p:xfrm>
          <a:off x="179512" y="1556792"/>
          <a:ext cx="7344816"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p:cNvSpPr txBox="1"/>
          <p:nvPr/>
        </p:nvSpPr>
        <p:spPr>
          <a:xfrm>
            <a:off x="-36512" y="5661248"/>
            <a:ext cx="2468753" cy="307777"/>
          </a:xfrm>
          <a:prstGeom prst="rect">
            <a:avLst/>
          </a:prstGeom>
          <a:noFill/>
        </p:spPr>
        <p:txBody>
          <a:bodyPr wrap="none" rtlCol="0">
            <a:spAutoFit/>
          </a:bodyPr>
          <a:lstStyle/>
          <a:p>
            <a:r>
              <a:rPr lang="de-DE" sz="1400" dirty="0" smtClean="0"/>
              <a:t>* Mehrfachnennungen möglich</a:t>
            </a:r>
            <a:endParaRPr lang="de-DE" sz="1400" dirty="0"/>
          </a:p>
        </p:txBody>
      </p:sp>
      <p:pic>
        <p:nvPicPr>
          <p:cNvPr id="7"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629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5536" y="692696"/>
            <a:ext cx="7416824" cy="504056"/>
          </a:xfrm>
        </p:spPr>
        <p:txBody>
          <a:bodyPr/>
          <a:lstStyle/>
          <a:p>
            <a:pPr algn="l"/>
            <a:r>
              <a:rPr lang="de-DE" sz="2400" dirty="0" smtClean="0">
                <a:solidFill>
                  <a:schemeClr val="accent4"/>
                </a:solidFill>
              </a:rPr>
              <a:t>Einfluss von Vereinsaspekten auf die Häufigkeit sexualisierter Gewalt</a:t>
            </a:r>
            <a:endParaRPr lang="de-DE" sz="2400" dirty="0">
              <a:solidFill>
                <a:schemeClr val="accent4"/>
              </a:solidFill>
            </a:endParaRPr>
          </a:p>
        </p:txBody>
      </p:sp>
      <p:sp>
        <p:nvSpPr>
          <p:cNvPr id="5" name="Foliennummernplatzhalter 4"/>
          <p:cNvSpPr>
            <a:spLocks noGrp="1"/>
          </p:cNvSpPr>
          <p:nvPr>
            <p:ph type="sldNum" sz="quarter" idx="10"/>
          </p:nvPr>
        </p:nvSpPr>
        <p:spPr>
          <a:xfrm>
            <a:off x="8521700" y="6554788"/>
            <a:ext cx="622300" cy="303212"/>
          </a:xfrm>
        </p:spPr>
        <p:txBody>
          <a:bodyPr/>
          <a:lstStyle/>
          <a:p>
            <a:pPr algn="r">
              <a:defRPr/>
            </a:pPr>
            <a:fld id="{289D5F27-E290-4C8B-B208-4DE27F1FD337}" type="slidenum">
              <a:rPr lang="de-DE" sz="1200" smtClean="0">
                <a:solidFill>
                  <a:schemeClr val="bg1"/>
                </a:solidFill>
              </a:rPr>
              <a:pPr algn="r">
                <a:defRPr/>
              </a:pPr>
              <a:t>23</a:t>
            </a:fld>
            <a:endParaRPr lang="de-DE" sz="1200" dirty="0">
              <a:solidFill>
                <a:schemeClr val="bg1"/>
              </a:solidFill>
            </a:endParaRPr>
          </a:p>
        </p:txBody>
      </p:sp>
      <p:sp>
        <p:nvSpPr>
          <p:cNvPr id="22" name="Textfeld 21"/>
          <p:cNvSpPr txBox="1"/>
          <p:nvPr/>
        </p:nvSpPr>
        <p:spPr>
          <a:xfrm>
            <a:off x="331514" y="1680478"/>
            <a:ext cx="8416950" cy="4031873"/>
          </a:xfrm>
          <a:prstGeom prst="rect">
            <a:avLst/>
          </a:prstGeom>
          <a:noFill/>
          <a:ln w="28575">
            <a:noFill/>
          </a:ln>
        </p:spPr>
        <p:txBody>
          <a:bodyPr wrap="square" rtlCol="0">
            <a:spAutoFit/>
          </a:bodyPr>
          <a:lstStyle/>
          <a:p>
            <a:pPr marL="285750" indent="-285750">
              <a:spcAft>
                <a:spcPts val="600"/>
              </a:spcAft>
              <a:buFont typeface="Arial" panose="020B0604020202020204" pitchFamily="34" charset="0"/>
              <a:buChar char="•"/>
            </a:pPr>
            <a:r>
              <a:rPr lang="de-DE" dirty="0"/>
              <a:t>Die Mehrheit der Ereignisse sexualisierter Gewalt findet im Verein </a:t>
            </a:r>
            <a:r>
              <a:rPr lang="de-DE" dirty="0" smtClean="0"/>
              <a:t/>
            </a:r>
            <a:br>
              <a:rPr lang="de-DE" dirty="0" smtClean="0"/>
            </a:br>
            <a:r>
              <a:rPr lang="de-DE" dirty="0" smtClean="0"/>
              <a:t>statt </a:t>
            </a:r>
            <a:r>
              <a:rPr lang="de-DE" dirty="0"/>
              <a:t>(62</a:t>
            </a:r>
            <a:r>
              <a:rPr lang="de-DE" dirty="0" smtClean="0"/>
              <a:t>%). </a:t>
            </a:r>
            <a:r>
              <a:rPr lang="de-DE" dirty="0"/>
              <a:t>D</a:t>
            </a:r>
            <a:r>
              <a:rPr lang="de-DE" dirty="0" smtClean="0"/>
              <a:t>as </a:t>
            </a:r>
            <a:r>
              <a:rPr lang="de-DE" dirty="0"/>
              <a:t>betrifft alle Formen sexualisierter Gewalt </a:t>
            </a:r>
            <a:r>
              <a:rPr lang="de-DE" dirty="0" smtClean="0"/>
              <a:t>gleichermaßen.</a:t>
            </a:r>
            <a:endParaRPr lang="de-DE" dirty="0"/>
          </a:p>
          <a:p>
            <a:pPr marL="285750" indent="-285750" algn="just">
              <a:spcAft>
                <a:spcPts val="600"/>
              </a:spcAft>
              <a:buFont typeface="Arial" panose="020B0604020202020204" pitchFamily="34" charset="0"/>
              <a:buChar char="•"/>
            </a:pPr>
            <a:r>
              <a:rPr lang="de-DE" dirty="0" smtClean="0"/>
              <a:t>In </a:t>
            </a:r>
            <a:r>
              <a:rPr lang="de-DE" b="1" dirty="0" smtClean="0">
                <a:solidFill>
                  <a:srgbClr val="FF9933"/>
                </a:solidFill>
              </a:rPr>
              <a:t>größeren</a:t>
            </a:r>
            <a:r>
              <a:rPr lang="de-DE" dirty="0" smtClean="0">
                <a:solidFill>
                  <a:srgbClr val="FF9933"/>
                </a:solidFill>
              </a:rPr>
              <a:t> </a:t>
            </a:r>
            <a:r>
              <a:rPr lang="de-DE" dirty="0" smtClean="0"/>
              <a:t>Vereinen tritt sexualisierte Gewalt </a:t>
            </a:r>
            <a:r>
              <a:rPr lang="de-DE" b="1" dirty="0" smtClean="0">
                <a:solidFill>
                  <a:srgbClr val="FF9933"/>
                </a:solidFill>
              </a:rPr>
              <a:t>weder häufiger noch seltener</a:t>
            </a:r>
            <a:r>
              <a:rPr lang="de-DE" dirty="0" smtClean="0"/>
              <a:t> auf als in kleineren Vereinen (gemessen an der Anzahl der Mitglieder sowie der Anzahl der Abteilungen).</a:t>
            </a:r>
          </a:p>
          <a:p>
            <a:pPr algn="just">
              <a:spcAft>
                <a:spcPts val="600"/>
              </a:spcAft>
            </a:pPr>
            <a:endParaRPr lang="de-DE" dirty="0" smtClean="0"/>
          </a:p>
          <a:p>
            <a:pPr algn="just">
              <a:spcBef>
                <a:spcPts val="600"/>
              </a:spcBef>
              <a:spcAft>
                <a:spcPts val="600"/>
              </a:spcAft>
            </a:pPr>
            <a:r>
              <a:rPr lang="de-DE" b="1" u="sng" dirty="0" smtClean="0">
                <a:solidFill>
                  <a:schemeClr val="tx1"/>
                </a:solidFill>
              </a:rPr>
              <a:t>Kultur des Hinsehens</a:t>
            </a:r>
            <a:endParaRPr lang="de-DE" b="1" u="sng" dirty="0">
              <a:solidFill>
                <a:schemeClr val="tx1"/>
              </a:solidFill>
            </a:endParaRPr>
          </a:p>
          <a:p>
            <a:pPr marL="285750" indent="-285750" algn="just">
              <a:spcAft>
                <a:spcPts val="600"/>
              </a:spcAft>
              <a:buFont typeface="Arial" panose="020B0604020202020204" pitchFamily="34" charset="0"/>
              <a:buChar char="•"/>
            </a:pPr>
            <a:r>
              <a:rPr lang="de-DE" dirty="0" smtClean="0"/>
              <a:t>Sportler/-innen, die sexualisierte Gewalt erfahren, nehmen in ihren Vereinen eine </a:t>
            </a:r>
            <a:r>
              <a:rPr lang="de-DE" b="1" dirty="0" smtClean="0">
                <a:solidFill>
                  <a:srgbClr val="FF9933"/>
                </a:solidFill>
              </a:rPr>
              <a:t>weniger ausgeprägte Kultur des Hinsehens </a:t>
            </a:r>
            <a:r>
              <a:rPr lang="de-DE" dirty="0" smtClean="0"/>
              <a:t>wahr als die anderen Befragten (subjektive Sicht der Betroffenen!):</a:t>
            </a:r>
            <a:endParaRPr lang="de-DE" dirty="0"/>
          </a:p>
          <a:p>
            <a:pPr marL="552450" lvl="1" indent="-285750" algn="just">
              <a:spcAft>
                <a:spcPts val="600"/>
              </a:spcAft>
              <a:buFont typeface="Arial" panose="020B0604020202020204" pitchFamily="34" charset="0"/>
              <a:buChar char="•"/>
            </a:pPr>
            <a:r>
              <a:rPr lang="de-DE" dirty="0" smtClean="0"/>
              <a:t>Eine </a:t>
            </a:r>
            <a:r>
              <a:rPr lang="de-DE" b="1" dirty="0" smtClean="0">
                <a:solidFill>
                  <a:srgbClr val="FF9933"/>
                </a:solidFill>
              </a:rPr>
              <a:t>Ansprechperson bei Beschwerden</a:t>
            </a:r>
            <a:r>
              <a:rPr lang="de-DE" dirty="0" smtClean="0">
                <a:solidFill>
                  <a:srgbClr val="FF9933"/>
                </a:solidFill>
              </a:rPr>
              <a:t> </a:t>
            </a:r>
            <a:r>
              <a:rPr lang="de-DE" dirty="0" smtClean="0"/>
              <a:t>ist weniger klar kommuniziert.</a:t>
            </a:r>
          </a:p>
          <a:p>
            <a:pPr marL="552450" lvl="1" indent="-285750" algn="just">
              <a:spcAft>
                <a:spcPts val="600"/>
              </a:spcAft>
              <a:buFont typeface="Arial" panose="020B0604020202020204" pitchFamily="34" charset="0"/>
              <a:buChar char="•"/>
            </a:pPr>
            <a:r>
              <a:rPr lang="de-DE" b="1" dirty="0" smtClean="0">
                <a:solidFill>
                  <a:srgbClr val="FF9933"/>
                </a:solidFill>
              </a:rPr>
              <a:t>Regeln für Verdachtsfälle </a:t>
            </a:r>
            <a:r>
              <a:rPr lang="de-DE" dirty="0" smtClean="0"/>
              <a:t>scheint es weniger zu geben.</a:t>
            </a:r>
          </a:p>
        </p:txBody>
      </p:sp>
      <p:pic>
        <p:nvPicPr>
          <p:cNvPr id="6"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57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5536" y="692696"/>
            <a:ext cx="7416824" cy="504056"/>
          </a:xfrm>
        </p:spPr>
        <p:txBody>
          <a:bodyPr/>
          <a:lstStyle/>
          <a:p>
            <a:pPr algn="l"/>
            <a:r>
              <a:rPr lang="de-DE" sz="2400" dirty="0" smtClean="0">
                <a:solidFill>
                  <a:schemeClr val="accent4"/>
                </a:solidFill>
              </a:rPr>
              <a:t>Einfluss der Trainingsgruppe auf die Häufigkeit sexualisierter Gewalt</a:t>
            </a:r>
            <a:endParaRPr lang="de-DE" sz="2400" dirty="0">
              <a:solidFill>
                <a:schemeClr val="accent4"/>
              </a:solidFill>
            </a:endParaRPr>
          </a:p>
        </p:txBody>
      </p:sp>
      <p:sp>
        <p:nvSpPr>
          <p:cNvPr id="5" name="Foliennummernplatzhalter 4"/>
          <p:cNvSpPr>
            <a:spLocks noGrp="1"/>
          </p:cNvSpPr>
          <p:nvPr>
            <p:ph type="sldNum" sz="quarter" idx="10"/>
          </p:nvPr>
        </p:nvSpPr>
        <p:spPr>
          <a:xfrm>
            <a:off x="8521700" y="6554788"/>
            <a:ext cx="622300" cy="303212"/>
          </a:xfrm>
        </p:spPr>
        <p:txBody>
          <a:bodyPr/>
          <a:lstStyle/>
          <a:p>
            <a:pPr algn="r">
              <a:defRPr/>
            </a:pPr>
            <a:fld id="{289D5F27-E290-4C8B-B208-4DE27F1FD337}" type="slidenum">
              <a:rPr lang="de-DE" sz="1200" smtClean="0">
                <a:solidFill>
                  <a:schemeClr val="bg1"/>
                </a:solidFill>
              </a:rPr>
              <a:pPr algn="r">
                <a:defRPr/>
              </a:pPr>
              <a:t>24</a:t>
            </a:fld>
            <a:endParaRPr lang="de-DE" sz="1200" dirty="0">
              <a:solidFill>
                <a:schemeClr val="bg1"/>
              </a:solidFill>
            </a:endParaRPr>
          </a:p>
        </p:txBody>
      </p:sp>
      <p:sp>
        <p:nvSpPr>
          <p:cNvPr id="22" name="Textfeld 21"/>
          <p:cNvSpPr txBox="1"/>
          <p:nvPr/>
        </p:nvSpPr>
        <p:spPr>
          <a:xfrm>
            <a:off x="331513" y="1680478"/>
            <a:ext cx="8218761" cy="3524042"/>
          </a:xfrm>
          <a:prstGeom prst="rect">
            <a:avLst/>
          </a:prstGeom>
          <a:noFill/>
          <a:ln w="28575">
            <a:noFill/>
          </a:ln>
        </p:spPr>
        <p:txBody>
          <a:bodyPr wrap="square" rtlCol="0">
            <a:spAutoFit/>
          </a:bodyPr>
          <a:lstStyle/>
          <a:p>
            <a:pPr marL="285750" indent="-285750">
              <a:spcAft>
                <a:spcPts val="600"/>
              </a:spcAft>
              <a:buFont typeface="Arial" panose="020B0604020202020204" pitchFamily="34" charset="0"/>
              <a:buChar char="•"/>
            </a:pPr>
            <a:r>
              <a:rPr lang="de-DE" dirty="0"/>
              <a:t>60% der Ereignisse sexualisierter Gewalt finden während, vor oder </a:t>
            </a:r>
            <a:r>
              <a:rPr lang="de-DE" dirty="0" smtClean="0"/>
              <a:t/>
            </a:r>
            <a:br>
              <a:rPr lang="de-DE" dirty="0" smtClean="0"/>
            </a:br>
            <a:r>
              <a:rPr lang="de-DE" dirty="0" smtClean="0"/>
              <a:t>nach </a:t>
            </a:r>
            <a:r>
              <a:rPr lang="de-DE" dirty="0"/>
              <a:t>dem </a:t>
            </a:r>
            <a:r>
              <a:rPr lang="de-DE" b="1" dirty="0">
                <a:solidFill>
                  <a:srgbClr val="FF9933"/>
                </a:solidFill>
              </a:rPr>
              <a:t>Training</a:t>
            </a:r>
            <a:r>
              <a:rPr lang="de-DE" dirty="0">
                <a:solidFill>
                  <a:srgbClr val="FF9933"/>
                </a:solidFill>
              </a:rPr>
              <a:t> </a:t>
            </a:r>
            <a:r>
              <a:rPr lang="de-DE" dirty="0" smtClean="0"/>
              <a:t>statt.</a:t>
            </a:r>
            <a:endParaRPr lang="de-DE" dirty="0"/>
          </a:p>
          <a:p>
            <a:pPr marL="285750" indent="-285750" algn="just">
              <a:spcAft>
                <a:spcPts val="600"/>
              </a:spcAft>
              <a:buFont typeface="Arial" panose="020B0604020202020204" pitchFamily="34" charset="0"/>
              <a:buChar char="•"/>
            </a:pPr>
            <a:r>
              <a:rPr lang="de-DE" dirty="0"/>
              <a:t>26% beim </a:t>
            </a:r>
            <a:r>
              <a:rPr lang="de-DE" b="1" dirty="0">
                <a:solidFill>
                  <a:srgbClr val="FF9933"/>
                </a:solidFill>
              </a:rPr>
              <a:t>Trainingslager</a:t>
            </a:r>
            <a:r>
              <a:rPr lang="de-DE" dirty="0">
                <a:solidFill>
                  <a:srgbClr val="FF9933"/>
                </a:solidFill>
              </a:rPr>
              <a:t> </a:t>
            </a:r>
            <a:r>
              <a:rPr lang="de-DE" dirty="0"/>
              <a:t>bzw. </a:t>
            </a:r>
            <a:r>
              <a:rPr lang="de-DE" dirty="0" smtClean="0"/>
              <a:t>Lehrgang, 5</a:t>
            </a:r>
            <a:r>
              <a:rPr lang="de-DE" dirty="0"/>
              <a:t>% bei </a:t>
            </a:r>
            <a:r>
              <a:rPr lang="de-DE" b="1" dirty="0">
                <a:solidFill>
                  <a:srgbClr val="FF9933"/>
                </a:solidFill>
              </a:rPr>
              <a:t>Fahrten</a:t>
            </a:r>
            <a:r>
              <a:rPr lang="de-DE" dirty="0"/>
              <a:t> von oder zum </a:t>
            </a:r>
            <a:r>
              <a:rPr lang="de-DE" dirty="0" smtClean="0"/>
              <a:t>Training.</a:t>
            </a:r>
          </a:p>
          <a:p>
            <a:pPr marL="285750" indent="-285750" algn="just">
              <a:spcAft>
                <a:spcPts val="600"/>
              </a:spcAft>
              <a:buFont typeface="Arial" panose="020B0604020202020204" pitchFamily="34" charset="0"/>
              <a:buChar char="•"/>
            </a:pPr>
            <a:r>
              <a:rPr lang="de-DE" dirty="0"/>
              <a:t>Sexualisierte Gewalt tritt in </a:t>
            </a:r>
            <a:r>
              <a:rPr lang="de-DE" dirty="0" smtClean="0"/>
              <a:t>rein </a:t>
            </a:r>
            <a:r>
              <a:rPr lang="de-DE" b="1" dirty="0" smtClean="0">
                <a:solidFill>
                  <a:srgbClr val="FF9933"/>
                </a:solidFill>
              </a:rPr>
              <a:t>männlichen </a:t>
            </a:r>
            <a:r>
              <a:rPr lang="de-DE" b="1" dirty="0">
                <a:solidFill>
                  <a:srgbClr val="FF9933"/>
                </a:solidFill>
              </a:rPr>
              <a:t>Trainingsgruppen genauso häufig</a:t>
            </a:r>
            <a:r>
              <a:rPr lang="de-DE" b="1" dirty="0"/>
              <a:t> </a:t>
            </a:r>
            <a:r>
              <a:rPr lang="de-DE" dirty="0"/>
              <a:t>auf wie in </a:t>
            </a:r>
            <a:r>
              <a:rPr lang="de-DE" dirty="0" smtClean="0"/>
              <a:t>rein weiblichen oder </a:t>
            </a:r>
            <a:r>
              <a:rPr lang="de-DE" dirty="0"/>
              <a:t>gemischten </a:t>
            </a:r>
            <a:r>
              <a:rPr lang="de-DE" dirty="0" smtClean="0"/>
              <a:t>Trainingsgruppen.</a:t>
            </a:r>
            <a:endParaRPr lang="de-DE" dirty="0"/>
          </a:p>
          <a:p>
            <a:pPr marL="285750" indent="-285750" algn="just">
              <a:spcAft>
                <a:spcPts val="600"/>
              </a:spcAft>
              <a:buFont typeface="Arial" panose="020B0604020202020204" pitchFamily="34" charset="0"/>
              <a:buChar char="•"/>
            </a:pPr>
            <a:r>
              <a:rPr lang="de-DE" dirty="0"/>
              <a:t>Die </a:t>
            </a:r>
            <a:r>
              <a:rPr lang="de-DE" b="1" dirty="0">
                <a:solidFill>
                  <a:srgbClr val="FF9933"/>
                </a:solidFill>
              </a:rPr>
              <a:t>Leistungsorientierung</a:t>
            </a:r>
            <a:r>
              <a:rPr lang="de-DE" dirty="0">
                <a:solidFill>
                  <a:srgbClr val="FF9933"/>
                </a:solidFill>
              </a:rPr>
              <a:t> </a:t>
            </a:r>
            <a:r>
              <a:rPr lang="de-DE" dirty="0"/>
              <a:t>in der Trainingsgruppe hat </a:t>
            </a:r>
            <a:r>
              <a:rPr lang="de-DE" b="1" dirty="0">
                <a:solidFill>
                  <a:srgbClr val="FF9933"/>
                </a:solidFill>
              </a:rPr>
              <a:t>keinen Einfluss </a:t>
            </a:r>
            <a:r>
              <a:rPr lang="de-DE" dirty="0"/>
              <a:t>auf die Häufigkeit sexualisierter </a:t>
            </a:r>
            <a:r>
              <a:rPr lang="de-DE" dirty="0" smtClean="0"/>
              <a:t>Gewalt.</a:t>
            </a:r>
            <a:endParaRPr lang="de-DE" dirty="0"/>
          </a:p>
          <a:p>
            <a:pPr marL="285750" indent="-285750" algn="just">
              <a:spcAft>
                <a:spcPts val="600"/>
              </a:spcAft>
              <a:buFont typeface="Arial" panose="020B0604020202020204" pitchFamily="34" charset="0"/>
              <a:buChar char="•"/>
            </a:pPr>
            <a:r>
              <a:rPr lang="de-DE" dirty="0"/>
              <a:t>Betroffene sexualisierter Gewalt nehmen ihre/-n Trainer/-in als </a:t>
            </a:r>
            <a:r>
              <a:rPr lang="de-DE" b="1" dirty="0">
                <a:solidFill>
                  <a:srgbClr val="FF9933"/>
                </a:solidFill>
              </a:rPr>
              <a:t>mächtiger und dominanter</a:t>
            </a:r>
            <a:r>
              <a:rPr lang="de-DE" dirty="0"/>
              <a:t> war als die anderen </a:t>
            </a:r>
            <a:r>
              <a:rPr lang="de-DE" dirty="0" smtClean="0"/>
              <a:t>Befragten.</a:t>
            </a:r>
            <a:endParaRPr lang="de-DE" dirty="0"/>
          </a:p>
          <a:p>
            <a:pPr marL="285750" indent="-285750" algn="just">
              <a:spcAft>
                <a:spcPts val="600"/>
              </a:spcAft>
              <a:buFont typeface="Arial" panose="020B0604020202020204" pitchFamily="34" charset="0"/>
              <a:buChar char="•"/>
            </a:pPr>
            <a:r>
              <a:rPr lang="de-DE" dirty="0"/>
              <a:t>Betroffene sexualisierter Gewalt berichten, dass ihr/-e Trainer/-in vermehrt ein </a:t>
            </a:r>
            <a:r>
              <a:rPr lang="de-DE" b="1" dirty="0">
                <a:solidFill>
                  <a:srgbClr val="FF9933"/>
                </a:solidFill>
              </a:rPr>
              <a:t>konkurrenzförderndes, hartes Klima</a:t>
            </a:r>
            <a:r>
              <a:rPr lang="de-DE" dirty="0"/>
              <a:t> in ihrer Trainingsgruppe </a:t>
            </a:r>
            <a:r>
              <a:rPr lang="de-DE" dirty="0" smtClean="0"/>
              <a:t>schafft.</a:t>
            </a:r>
            <a:endParaRPr lang="de-DE" dirty="0"/>
          </a:p>
        </p:txBody>
      </p:sp>
      <p:pic>
        <p:nvPicPr>
          <p:cNvPr id="6"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1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5536" y="692696"/>
            <a:ext cx="7416824" cy="504056"/>
          </a:xfrm>
        </p:spPr>
        <p:txBody>
          <a:bodyPr/>
          <a:lstStyle/>
          <a:p>
            <a:pPr algn="l"/>
            <a:r>
              <a:rPr lang="de-DE" sz="2400" dirty="0" smtClean="0">
                <a:solidFill>
                  <a:schemeClr val="accent4"/>
                </a:solidFill>
              </a:rPr>
              <a:t>Zur Rolle von Gruppen und </a:t>
            </a:r>
            <a:br>
              <a:rPr lang="de-DE" sz="2400" dirty="0" smtClean="0">
                <a:solidFill>
                  <a:schemeClr val="accent4"/>
                </a:solidFill>
              </a:rPr>
            </a:br>
            <a:r>
              <a:rPr lang="de-DE" sz="2400" dirty="0" smtClean="0">
                <a:solidFill>
                  <a:schemeClr val="accent4"/>
                </a:solidFill>
              </a:rPr>
              <a:t>gleichaltrigen Sportler/-innen</a:t>
            </a:r>
            <a:endParaRPr lang="de-DE" sz="2400" dirty="0">
              <a:solidFill>
                <a:schemeClr val="accent4"/>
              </a:solidFill>
            </a:endParaRPr>
          </a:p>
        </p:txBody>
      </p:sp>
      <p:sp>
        <p:nvSpPr>
          <p:cNvPr id="5" name="Foliennummernplatzhalter 4"/>
          <p:cNvSpPr>
            <a:spLocks noGrp="1"/>
          </p:cNvSpPr>
          <p:nvPr>
            <p:ph type="sldNum" sz="quarter" idx="10"/>
          </p:nvPr>
        </p:nvSpPr>
        <p:spPr>
          <a:xfrm>
            <a:off x="8521700" y="6554788"/>
            <a:ext cx="622300" cy="303212"/>
          </a:xfrm>
        </p:spPr>
        <p:txBody>
          <a:bodyPr/>
          <a:lstStyle/>
          <a:p>
            <a:pPr algn="r">
              <a:defRPr/>
            </a:pPr>
            <a:fld id="{289D5F27-E290-4C8B-B208-4DE27F1FD337}" type="slidenum">
              <a:rPr lang="de-DE" sz="1200" smtClean="0">
                <a:solidFill>
                  <a:schemeClr val="bg1"/>
                </a:solidFill>
              </a:rPr>
              <a:pPr algn="r">
                <a:defRPr/>
              </a:pPr>
              <a:t>25</a:t>
            </a:fld>
            <a:endParaRPr lang="de-DE" sz="1200" dirty="0">
              <a:solidFill>
                <a:schemeClr val="bg1"/>
              </a:solidFill>
            </a:endParaRPr>
          </a:p>
        </p:txBody>
      </p:sp>
      <p:sp>
        <p:nvSpPr>
          <p:cNvPr id="22" name="Textfeld 21"/>
          <p:cNvSpPr txBox="1"/>
          <p:nvPr/>
        </p:nvSpPr>
        <p:spPr>
          <a:xfrm>
            <a:off x="331514" y="1894180"/>
            <a:ext cx="7192814" cy="3046988"/>
          </a:xfrm>
          <a:prstGeom prst="rect">
            <a:avLst/>
          </a:prstGeom>
          <a:noFill/>
          <a:ln w="28575">
            <a:noFill/>
          </a:ln>
        </p:spPr>
        <p:txBody>
          <a:bodyPr wrap="square" rtlCol="0">
            <a:spAutoFit/>
          </a:bodyPr>
          <a:lstStyle/>
          <a:p>
            <a:pPr marL="285750" indent="-285750" algn="just">
              <a:spcAft>
                <a:spcPts val="600"/>
              </a:spcAft>
              <a:buFont typeface="Arial" panose="020B0604020202020204" pitchFamily="34" charset="0"/>
              <a:buChar char="•"/>
            </a:pPr>
            <a:r>
              <a:rPr lang="de-DE" dirty="0"/>
              <a:t>Bei 29% aller Ereignisse sexualisierter Gewalt ist keine Einzelperson, sondern eine </a:t>
            </a:r>
            <a:r>
              <a:rPr lang="de-DE" b="1" dirty="0">
                <a:solidFill>
                  <a:srgbClr val="FF9933"/>
                </a:solidFill>
              </a:rPr>
              <a:t>Gruppe von Personen </a:t>
            </a:r>
            <a:r>
              <a:rPr lang="de-DE" dirty="0"/>
              <a:t>sexuell </a:t>
            </a:r>
            <a:r>
              <a:rPr lang="de-DE" dirty="0" smtClean="0"/>
              <a:t>aggressiv;</a:t>
            </a:r>
            <a:endParaRPr lang="de-DE" dirty="0"/>
          </a:p>
          <a:p>
            <a:pPr marL="95250" indent="-285750" algn="just">
              <a:spcAft>
                <a:spcPts val="600"/>
              </a:spcAft>
              <a:buFont typeface="Arial" panose="020B0604020202020204" pitchFamily="34" charset="0"/>
              <a:buChar char="•"/>
            </a:pPr>
            <a:r>
              <a:rPr lang="de-DE" dirty="0"/>
              <a:t>b</a:t>
            </a:r>
            <a:r>
              <a:rPr lang="de-DE" dirty="0" smtClean="0"/>
              <a:t>ei </a:t>
            </a:r>
            <a:r>
              <a:rPr lang="de-DE" dirty="0"/>
              <a:t>sexualisierter Gewalt </a:t>
            </a:r>
            <a:r>
              <a:rPr lang="de-DE" u="sng" dirty="0"/>
              <a:t>ohne</a:t>
            </a:r>
            <a:r>
              <a:rPr lang="de-DE" dirty="0"/>
              <a:t> Körperkontakt sogar 49</a:t>
            </a:r>
            <a:r>
              <a:rPr lang="de-DE" dirty="0" smtClean="0"/>
              <a:t>%.</a:t>
            </a:r>
            <a:endParaRPr lang="de-DE" dirty="0"/>
          </a:p>
          <a:p>
            <a:pPr algn="just">
              <a:spcAft>
                <a:spcPts val="600"/>
              </a:spcAft>
            </a:pPr>
            <a:endParaRPr lang="de-DE" dirty="0"/>
          </a:p>
          <a:p>
            <a:pPr marL="285750" indent="-285750" algn="just">
              <a:spcAft>
                <a:spcPts val="600"/>
              </a:spcAft>
              <a:buFont typeface="Arial" panose="020B0604020202020204" pitchFamily="34" charset="0"/>
              <a:buChar char="•"/>
            </a:pPr>
            <a:r>
              <a:rPr lang="de-DE" dirty="0"/>
              <a:t>In 37% der Fälle ist die sexuell aggressive Person </a:t>
            </a:r>
            <a:r>
              <a:rPr lang="de-DE" b="1" dirty="0">
                <a:solidFill>
                  <a:srgbClr val="FF9933"/>
                </a:solidFill>
              </a:rPr>
              <a:t>ein/-e gleichaltrige/-r Sportler/-</a:t>
            </a:r>
            <a:r>
              <a:rPr lang="de-DE" b="1" dirty="0" smtClean="0">
                <a:solidFill>
                  <a:srgbClr val="FF9933"/>
                </a:solidFill>
              </a:rPr>
              <a:t>in.</a:t>
            </a:r>
            <a:endParaRPr lang="de-DE" b="1" dirty="0">
              <a:solidFill>
                <a:srgbClr val="FF9933"/>
              </a:solidFill>
            </a:endParaRPr>
          </a:p>
          <a:p>
            <a:pPr marL="95250" indent="-285750" algn="just">
              <a:spcAft>
                <a:spcPts val="600"/>
              </a:spcAft>
              <a:buFont typeface="Arial" panose="020B0604020202020204" pitchFamily="34" charset="0"/>
              <a:buChar char="•"/>
            </a:pPr>
            <a:r>
              <a:rPr lang="de-DE" dirty="0"/>
              <a:t>Bei sexualisierter Gewalt </a:t>
            </a:r>
            <a:r>
              <a:rPr lang="de-DE" u="sng" dirty="0"/>
              <a:t>ohne</a:t>
            </a:r>
            <a:r>
              <a:rPr lang="de-DE" dirty="0"/>
              <a:t> Körperkontakt sogar 60</a:t>
            </a:r>
            <a:r>
              <a:rPr lang="de-DE" dirty="0" smtClean="0"/>
              <a:t>%. </a:t>
            </a:r>
          </a:p>
          <a:p>
            <a:pPr marL="285750" indent="-285750" algn="just">
              <a:spcAft>
                <a:spcPts val="600"/>
              </a:spcAft>
              <a:buFont typeface="Arial" panose="020B0604020202020204" pitchFamily="34" charset="0"/>
              <a:buChar char="•"/>
            </a:pPr>
            <a:endParaRPr lang="de-DE" dirty="0"/>
          </a:p>
          <a:p>
            <a:pPr marL="285750" lvl="0" indent="-285750" algn="just">
              <a:spcAft>
                <a:spcPts val="600"/>
              </a:spcAft>
              <a:buFont typeface="Arial" panose="020B0604020202020204" pitchFamily="34" charset="0"/>
              <a:buChar char="•"/>
            </a:pPr>
            <a:r>
              <a:rPr lang="de-DE" dirty="0"/>
              <a:t>18% der sexuell aggressiven Personen sind </a:t>
            </a:r>
            <a:r>
              <a:rPr lang="de-DE" b="1" dirty="0">
                <a:solidFill>
                  <a:srgbClr val="FF9933"/>
                </a:solidFill>
              </a:rPr>
              <a:t>unter 18 Jahre </a:t>
            </a:r>
            <a:r>
              <a:rPr lang="de-DE" dirty="0" smtClean="0"/>
              <a:t>alt.</a:t>
            </a:r>
            <a:endParaRPr lang="de-DE" dirty="0"/>
          </a:p>
        </p:txBody>
      </p:sp>
      <p:pic>
        <p:nvPicPr>
          <p:cNvPr id="6"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68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395536" y="1628800"/>
            <a:ext cx="8280920" cy="2520280"/>
          </a:xfrm>
        </p:spPr>
        <p:txBody>
          <a:bodyPr/>
          <a:lstStyle/>
          <a:p>
            <a:pPr>
              <a:lnSpc>
                <a:spcPct val="150000"/>
              </a:lnSpc>
            </a:pPr>
            <a:r>
              <a:rPr lang="de-DE" sz="3000" b="1" i="1" dirty="0">
                <a:solidFill>
                  <a:schemeClr val="tx2">
                    <a:lumMod val="50000"/>
                    <a:lumOff val="50000"/>
                  </a:schemeClr>
                </a:solidFill>
                <a:ea typeface="+mj-ea"/>
                <a:cs typeface="+mj-cs"/>
              </a:rPr>
              <a:t>In Vereinen mit einer klar kommunizierten </a:t>
            </a:r>
          </a:p>
          <a:p>
            <a:pPr>
              <a:lnSpc>
                <a:spcPct val="150000"/>
              </a:lnSpc>
            </a:pPr>
            <a:r>
              <a:rPr lang="de-DE" sz="3000" b="1" i="1" dirty="0">
                <a:solidFill>
                  <a:schemeClr val="tx2">
                    <a:lumMod val="50000"/>
                    <a:lumOff val="50000"/>
                  </a:schemeClr>
                </a:solidFill>
                <a:ea typeface="+mj-ea"/>
                <a:cs typeface="+mj-cs"/>
              </a:rPr>
              <a:t>„Kultur des Hinsehens und der Beteiligung“ </a:t>
            </a:r>
          </a:p>
          <a:p>
            <a:pPr>
              <a:lnSpc>
                <a:spcPct val="150000"/>
              </a:lnSpc>
            </a:pPr>
            <a:r>
              <a:rPr lang="de-DE" sz="3000" b="1" i="1" dirty="0">
                <a:solidFill>
                  <a:schemeClr val="tx2">
                    <a:lumMod val="50000"/>
                    <a:lumOff val="50000"/>
                  </a:schemeClr>
                </a:solidFill>
                <a:ea typeface="+mj-ea"/>
                <a:cs typeface="+mj-cs"/>
              </a:rPr>
              <a:t>ist das Risiko für alle Formen sexualisierter Gewalt signifikant geringer. </a:t>
            </a:r>
          </a:p>
          <a:p>
            <a:endParaRPr lang="de-DE" sz="3000" dirty="0"/>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132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5536" y="1916832"/>
            <a:ext cx="8496944" cy="2376264"/>
          </a:xfrm>
        </p:spPr>
        <p:txBody>
          <a:bodyPr/>
          <a:lstStyle/>
          <a:p>
            <a:pPr algn="l"/>
            <a:r>
              <a:rPr lang="de-DE" sz="3600" dirty="0" smtClean="0">
                <a:solidFill>
                  <a:schemeClr val="tx2">
                    <a:lumMod val="50000"/>
                    <a:lumOff val="50000"/>
                  </a:schemeClr>
                </a:solidFill>
              </a:rPr>
              <a:t>Zur Situation der Prävention </a:t>
            </a:r>
            <a:br>
              <a:rPr lang="de-DE" sz="3600" dirty="0" smtClean="0">
                <a:solidFill>
                  <a:schemeClr val="tx2">
                    <a:lumMod val="50000"/>
                    <a:lumOff val="50000"/>
                  </a:schemeClr>
                </a:solidFill>
              </a:rPr>
            </a:br>
            <a:r>
              <a:rPr lang="de-DE" sz="3600" dirty="0" smtClean="0">
                <a:solidFill>
                  <a:schemeClr val="tx2">
                    <a:lumMod val="50000"/>
                    <a:lumOff val="50000"/>
                  </a:schemeClr>
                </a:solidFill>
              </a:rPr>
              <a:t>und Intervention in den Mitglieds-organisationen des DOSB/ der </a:t>
            </a:r>
            <a:r>
              <a:rPr lang="de-DE" sz="3600" dirty="0" err="1" smtClean="0">
                <a:solidFill>
                  <a:schemeClr val="tx2">
                    <a:lumMod val="50000"/>
                    <a:lumOff val="50000"/>
                  </a:schemeClr>
                </a:solidFill>
              </a:rPr>
              <a:t>dsj</a:t>
            </a:r>
            <a:r>
              <a:rPr lang="de-DE" sz="3600" dirty="0" smtClean="0">
                <a:solidFill>
                  <a:schemeClr val="tx2">
                    <a:lumMod val="50000"/>
                    <a:lumOff val="50000"/>
                  </a:schemeClr>
                </a:solidFill>
              </a:rPr>
              <a:t> </a:t>
            </a:r>
            <a:br>
              <a:rPr lang="de-DE" sz="3600" dirty="0" smtClean="0">
                <a:solidFill>
                  <a:schemeClr val="tx2">
                    <a:lumMod val="50000"/>
                    <a:lumOff val="50000"/>
                  </a:schemeClr>
                </a:solidFill>
              </a:rPr>
            </a:br>
            <a:r>
              <a:rPr lang="de-DE" sz="3200" b="0" dirty="0" smtClean="0">
                <a:solidFill>
                  <a:schemeClr val="tx2">
                    <a:lumMod val="50000"/>
                    <a:lumOff val="50000"/>
                  </a:schemeClr>
                </a:solidFill>
              </a:rPr>
              <a:t>(DSHS Köln)</a:t>
            </a:r>
            <a:r>
              <a:rPr lang="de-DE" sz="3600" dirty="0">
                <a:solidFill>
                  <a:schemeClr val="tx2">
                    <a:lumMod val="50000"/>
                    <a:lumOff val="50000"/>
                  </a:schemeClr>
                </a:solidFill>
              </a:rPr>
              <a:t/>
            </a:r>
            <a:br>
              <a:rPr lang="de-DE" sz="3600" dirty="0">
                <a:solidFill>
                  <a:schemeClr val="tx2">
                    <a:lumMod val="50000"/>
                    <a:lumOff val="50000"/>
                  </a:schemeClr>
                </a:solidFill>
              </a:rPr>
            </a:br>
            <a:endParaRPr lang="de-DE" sz="3600" dirty="0">
              <a:solidFill>
                <a:schemeClr val="tx2">
                  <a:lumMod val="50000"/>
                  <a:lumOff val="50000"/>
                </a:schemeClr>
              </a:solidFill>
            </a:endParaRPr>
          </a:p>
        </p:txBody>
      </p:sp>
      <p:sp>
        <p:nvSpPr>
          <p:cNvPr id="5" name="Foliennummernplatzhalter 4"/>
          <p:cNvSpPr>
            <a:spLocks noGrp="1"/>
          </p:cNvSpPr>
          <p:nvPr>
            <p:ph type="sldNum" sz="quarter" idx="10"/>
          </p:nvPr>
        </p:nvSpPr>
        <p:spPr>
          <a:xfrm>
            <a:off x="8521700" y="6554788"/>
            <a:ext cx="622300" cy="303212"/>
          </a:xfrm>
        </p:spPr>
        <p:txBody>
          <a:bodyPr/>
          <a:lstStyle/>
          <a:p>
            <a:pPr algn="r">
              <a:defRPr/>
            </a:pPr>
            <a:fld id="{289D5F27-E290-4C8B-B208-4DE27F1FD337}" type="slidenum">
              <a:rPr lang="de-DE" sz="1200" smtClean="0">
                <a:solidFill>
                  <a:schemeClr val="bg1"/>
                </a:solidFill>
              </a:rPr>
              <a:pPr algn="r">
                <a:defRPr/>
              </a:pPr>
              <a:t>27</a:t>
            </a:fld>
            <a:endParaRPr lang="de-DE" sz="1200" dirty="0">
              <a:solidFill>
                <a:schemeClr val="bg1"/>
              </a:solidFill>
            </a:endParaRPr>
          </a:p>
        </p:txBody>
      </p:sp>
      <p:pic>
        <p:nvPicPr>
          <p:cNvPr id="6"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396552" y="4154304"/>
            <a:ext cx="9144000" cy="1938992"/>
          </a:xfrm>
          <a:prstGeom prst="rect">
            <a:avLst/>
          </a:prstGeom>
          <a:noFill/>
        </p:spPr>
        <p:txBody>
          <a:bodyPr wrap="square" rtlCol="0">
            <a:spAutoFit/>
          </a:bodyPr>
          <a:lstStyle/>
          <a:p>
            <a:r>
              <a:rPr lang="de-DE" sz="4000" b="1" i="1" dirty="0" smtClean="0">
                <a:solidFill>
                  <a:schemeClr val="tx1">
                    <a:lumMod val="65000"/>
                    <a:lumOff val="35000"/>
                  </a:schemeClr>
                </a:solidFill>
              </a:rPr>
              <a:t>Teilprojekt 1- Verbandsbefragung</a:t>
            </a:r>
            <a:endParaRPr lang="de-DE" sz="4000" b="1" i="1" dirty="0">
              <a:solidFill>
                <a:schemeClr val="tx1">
                  <a:lumMod val="65000"/>
                  <a:lumOff val="35000"/>
                </a:schemeClr>
              </a:solidFill>
            </a:endParaRPr>
          </a:p>
          <a:p>
            <a:pPr algn="ctr"/>
            <a:endParaRPr lang="de-DE" sz="4000" b="1" i="1" dirty="0">
              <a:solidFill>
                <a:schemeClr val="tx1">
                  <a:lumMod val="65000"/>
                  <a:lumOff val="35000"/>
                </a:schemeClr>
              </a:solidFill>
              <a:ea typeface="Cambria Math"/>
              <a:cs typeface="Arial" panose="020B0604020202020204" pitchFamily="34" charset="0"/>
            </a:endParaRPr>
          </a:p>
          <a:p>
            <a:pPr algn="ctr"/>
            <a:endParaRPr lang="de-DE" sz="4000" b="1" i="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208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323528" y="1628800"/>
            <a:ext cx="8820472" cy="3777283"/>
          </a:xfrm>
        </p:spPr>
        <p:txBody>
          <a:bodyPr/>
          <a:lstStyle/>
          <a:p>
            <a:pPr marL="0" indent="0" algn="l">
              <a:spcAft>
                <a:spcPts val="1800"/>
              </a:spcAft>
            </a:pPr>
            <a:r>
              <a:rPr lang="de-DE" sz="2200" b="1" dirty="0" smtClean="0">
                <a:solidFill>
                  <a:schemeClr val="tx1">
                    <a:lumMod val="65000"/>
                    <a:lumOff val="35000"/>
                  </a:schemeClr>
                </a:solidFill>
                <a:latin typeface="+mj-lt"/>
                <a:cs typeface="Arial" pitchFamily="34" charset="0"/>
              </a:rPr>
              <a:t>Münchener Erklärung 2010 </a:t>
            </a:r>
          </a:p>
          <a:p>
            <a:pPr marL="0" indent="0" algn="l">
              <a:spcAft>
                <a:spcPts val="1800"/>
              </a:spcAft>
            </a:pPr>
            <a:r>
              <a:rPr lang="de-DE" sz="2200" b="1" dirty="0" smtClean="0">
                <a:solidFill>
                  <a:schemeClr val="tx1">
                    <a:lumMod val="65000"/>
                    <a:lumOff val="35000"/>
                  </a:schemeClr>
                </a:solidFill>
                <a:latin typeface="+mj-lt"/>
                <a:cs typeface="Arial" pitchFamily="34" charset="0"/>
              </a:rPr>
              <a:t>Der DOSB und seine Mitgliedsorganisationen verpflichten sich …</a:t>
            </a:r>
          </a:p>
          <a:p>
            <a:pPr marL="285750" indent="-285750" algn="l">
              <a:spcBef>
                <a:spcPts val="0"/>
              </a:spcBef>
              <a:spcAft>
                <a:spcPts val="600"/>
              </a:spcAft>
              <a:buFont typeface="Arial" panose="020B0604020202020204" pitchFamily="34" charset="0"/>
              <a:buChar char="•"/>
            </a:pPr>
            <a:r>
              <a:rPr lang="de-DE" sz="1700" dirty="0" smtClean="0">
                <a:solidFill>
                  <a:schemeClr val="tx1">
                    <a:lumMod val="65000"/>
                    <a:lumOff val="35000"/>
                  </a:schemeClr>
                </a:solidFill>
                <a:latin typeface="+mj-lt"/>
                <a:cs typeface="Arial" pitchFamily="34" charset="0"/>
              </a:rPr>
              <a:t>… eine Vertrauensperson als Ansprechpartner/in zu benennen …</a:t>
            </a:r>
          </a:p>
          <a:p>
            <a:pPr marL="285750" indent="-285750" algn="l">
              <a:spcBef>
                <a:spcPts val="0"/>
              </a:spcBef>
              <a:spcAft>
                <a:spcPts val="600"/>
              </a:spcAft>
              <a:buFont typeface="Arial" panose="020B0604020202020204" pitchFamily="34" charset="0"/>
              <a:buChar char="•"/>
            </a:pPr>
            <a:r>
              <a:rPr lang="de-DE" sz="1700" dirty="0" smtClean="0">
                <a:solidFill>
                  <a:schemeClr val="tx1">
                    <a:lumMod val="65000"/>
                    <a:lumOff val="35000"/>
                  </a:schemeClr>
                </a:solidFill>
                <a:latin typeface="+mj-lt"/>
                <a:cs typeface="Arial" pitchFamily="34" charset="0"/>
              </a:rPr>
              <a:t>… Verfahren zum Umgang mit Beschwerden und Vorfällen zu entwickeln</a:t>
            </a:r>
          </a:p>
          <a:p>
            <a:pPr marL="285750" indent="-285750" algn="l">
              <a:spcBef>
                <a:spcPts val="0"/>
              </a:spcBef>
              <a:spcAft>
                <a:spcPts val="600"/>
              </a:spcAft>
              <a:buFont typeface="Arial" panose="020B0604020202020204" pitchFamily="34" charset="0"/>
              <a:buChar char="•"/>
            </a:pPr>
            <a:r>
              <a:rPr lang="de-DE" sz="1700" dirty="0" smtClean="0">
                <a:solidFill>
                  <a:schemeClr val="tx1">
                    <a:lumMod val="65000"/>
                    <a:lumOff val="35000"/>
                  </a:schemeClr>
                </a:solidFill>
                <a:latin typeface="+mj-lt"/>
                <a:cs typeface="Arial" pitchFamily="34" charset="0"/>
              </a:rPr>
              <a:t>… Ressourcen für Präventionsmaßnahmen zur Verfügung zu stellen</a:t>
            </a:r>
          </a:p>
          <a:p>
            <a:pPr marL="285750" indent="-285750" algn="l">
              <a:spcBef>
                <a:spcPts val="0"/>
              </a:spcBef>
              <a:spcAft>
                <a:spcPts val="600"/>
              </a:spcAft>
              <a:buFont typeface="Arial" panose="020B0604020202020204" pitchFamily="34" charset="0"/>
              <a:buChar char="•"/>
            </a:pPr>
            <a:r>
              <a:rPr lang="de-DE" sz="1700" dirty="0" smtClean="0">
                <a:solidFill>
                  <a:schemeClr val="tx1">
                    <a:lumMod val="65000"/>
                    <a:lumOff val="35000"/>
                  </a:schemeClr>
                </a:solidFill>
                <a:latin typeface="+mj-lt"/>
                <a:cs typeface="Arial" pitchFamily="34" charset="0"/>
              </a:rPr>
              <a:t>… Satzungen zu prüfen und sich darin gegen sexualisierte Gewalt auszusprechen</a:t>
            </a:r>
            <a:endParaRPr lang="de-DE" sz="1700" dirty="0">
              <a:solidFill>
                <a:schemeClr val="tx1">
                  <a:lumMod val="65000"/>
                  <a:lumOff val="35000"/>
                </a:schemeClr>
              </a:solidFill>
              <a:latin typeface="+mj-lt"/>
              <a:cs typeface="Arial" pitchFamily="34" charset="0"/>
            </a:endParaRPr>
          </a:p>
          <a:p>
            <a:pPr marL="285750" indent="-285750" algn="l">
              <a:spcBef>
                <a:spcPts val="0"/>
              </a:spcBef>
              <a:spcAft>
                <a:spcPts val="600"/>
              </a:spcAft>
              <a:buFont typeface="Arial" panose="020B0604020202020204" pitchFamily="34" charset="0"/>
              <a:buChar char="•"/>
            </a:pPr>
            <a:r>
              <a:rPr lang="de-DE" sz="1700" dirty="0" smtClean="0">
                <a:solidFill>
                  <a:schemeClr val="tx1">
                    <a:lumMod val="65000"/>
                    <a:lumOff val="35000"/>
                  </a:schemeClr>
                </a:solidFill>
                <a:latin typeface="+mj-lt"/>
                <a:cs typeface="Arial" pitchFamily="34" charset="0"/>
              </a:rPr>
              <a:t>… Mitarbeiter/innen durch einen Ehrenkodex zu sensibilisieren</a:t>
            </a:r>
          </a:p>
          <a:p>
            <a:pPr marL="285750" indent="-285750" algn="l">
              <a:spcBef>
                <a:spcPts val="0"/>
              </a:spcBef>
              <a:spcAft>
                <a:spcPts val="600"/>
              </a:spcAft>
              <a:buFont typeface="Arial" panose="020B0604020202020204" pitchFamily="34" charset="0"/>
              <a:buChar char="•"/>
              <a:tabLst>
                <a:tab pos="534988" algn="l"/>
              </a:tabLst>
            </a:pPr>
            <a:r>
              <a:rPr lang="de-DE" sz="1700" dirty="0" smtClean="0">
                <a:solidFill>
                  <a:schemeClr val="tx1">
                    <a:lumMod val="65000"/>
                    <a:lumOff val="35000"/>
                  </a:schemeClr>
                </a:solidFill>
                <a:latin typeface="+mj-lt"/>
                <a:cs typeface="Arial" pitchFamily="34" charset="0"/>
              </a:rPr>
              <a:t>… Inhalte der Prävention von sexualisierter Gewalt in Qualifizierungsmaßnahmen 	verbindlich zu integrieren</a:t>
            </a:r>
          </a:p>
          <a:p>
            <a:pPr marL="285750" indent="-285750" algn="l">
              <a:spcBef>
                <a:spcPts val="0"/>
              </a:spcBef>
              <a:spcAft>
                <a:spcPts val="600"/>
              </a:spcAft>
              <a:buFont typeface="Arial" panose="020B0604020202020204" pitchFamily="34" charset="0"/>
              <a:buChar char="•"/>
            </a:pPr>
            <a:r>
              <a:rPr lang="de-DE" sz="1700" dirty="0" smtClean="0">
                <a:solidFill>
                  <a:schemeClr val="tx1">
                    <a:lumMod val="65000"/>
                    <a:lumOff val="35000"/>
                  </a:schemeClr>
                </a:solidFill>
                <a:latin typeface="+mj-lt"/>
                <a:cs typeface="Arial" pitchFamily="34" charset="0"/>
              </a:rPr>
              <a:t>…</a:t>
            </a:r>
          </a:p>
          <a:p>
            <a:pPr marL="285750" indent="-285750" algn="l">
              <a:spcAft>
                <a:spcPts val="1800"/>
              </a:spcAft>
              <a:buFont typeface="Arial" panose="020B0604020202020204" pitchFamily="34" charset="0"/>
              <a:buChar char="•"/>
            </a:pPr>
            <a:endParaRPr lang="de-DE" dirty="0">
              <a:solidFill>
                <a:schemeClr val="tx1">
                  <a:lumMod val="65000"/>
                  <a:lumOff val="35000"/>
                </a:schemeClr>
              </a:solidFill>
              <a:latin typeface="+mj-lt"/>
              <a:cs typeface="Arial" pitchFamily="34" charset="0"/>
            </a:endParaRPr>
          </a:p>
        </p:txBody>
      </p:sp>
      <p:sp>
        <p:nvSpPr>
          <p:cNvPr id="4" name="Titel 3"/>
          <p:cNvSpPr>
            <a:spLocks noGrp="1"/>
          </p:cNvSpPr>
          <p:nvPr>
            <p:ph type="title"/>
          </p:nvPr>
        </p:nvSpPr>
        <p:spPr>
          <a:xfrm>
            <a:off x="323528" y="620688"/>
            <a:ext cx="8229600" cy="504056"/>
          </a:xfrm>
        </p:spPr>
        <p:txBody>
          <a:bodyPr/>
          <a:lstStyle/>
          <a:p>
            <a:pPr algn="l"/>
            <a:r>
              <a:rPr lang="de-DE" sz="3600" dirty="0">
                <a:solidFill>
                  <a:schemeClr val="accent3"/>
                </a:solidFill>
                <a:latin typeface="+mj-lt"/>
                <a:cs typeface="Arial" panose="020B0604020202020204" pitchFamily="34" charset="0"/>
              </a:rPr>
              <a:t>Ausgangspunkt</a:t>
            </a:r>
          </a:p>
        </p:txBody>
      </p:sp>
      <p:pic>
        <p:nvPicPr>
          <p:cNvPr id="5"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linds(horizontal)">
                                      <p:cBhvr>
                                        <p:cTn id="24" dur="500"/>
                                        <p:tgtEl>
                                          <p:spTgt spid="2">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linds(horizontal)">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3528" y="980728"/>
            <a:ext cx="9252520" cy="1224136"/>
          </a:xfrm>
        </p:spPr>
        <p:txBody>
          <a:bodyPr/>
          <a:lstStyle/>
          <a:p>
            <a:pPr algn="l"/>
            <a:r>
              <a:rPr lang="de-DE" sz="2400" dirty="0">
                <a:solidFill>
                  <a:schemeClr val="accent3"/>
                </a:solidFill>
                <a:latin typeface="Arial" panose="020B0604020202020204" pitchFamily="34" charset="0"/>
                <a:cs typeface="Arial" panose="020B0604020202020204" pitchFamily="34" charset="0"/>
              </a:rPr>
              <a:t>Ressourceneinsatz und Verankerung</a:t>
            </a:r>
            <a:br>
              <a:rPr lang="de-DE" sz="2400" dirty="0">
                <a:solidFill>
                  <a:schemeClr val="accent3"/>
                </a:solidFill>
                <a:latin typeface="Arial" panose="020B0604020202020204" pitchFamily="34" charset="0"/>
                <a:cs typeface="Arial" panose="020B0604020202020204" pitchFamily="34" charset="0"/>
              </a:rPr>
            </a:br>
            <a:r>
              <a:rPr lang="de-DE" sz="2400" dirty="0">
                <a:solidFill>
                  <a:schemeClr val="accent3"/>
                </a:solidFill>
                <a:latin typeface="Arial" panose="020B0604020202020204" pitchFamily="34" charset="0"/>
                <a:cs typeface="Arial" panose="020B0604020202020204" pitchFamily="34" charset="0"/>
              </a:rPr>
              <a:t> in den Mitgliedsorganisationen</a:t>
            </a:r>
          </a:p>
        </p:txBody>
      </p:sp>
      <p:graphicFrame>
        <p:nvGraphicFramePr>
          <p:cNvPr id="6" name="Tabelle 5"/>
          <p:cNvGraphicFramePr>
            <a:graphicFrameLocks noGrp="1"/>
          </p:cNvGraphicFramePr>
          <p:nvPr>
            <p:extLst>
              <p:ext uri="{D42A27DB-BD31-4B8C-83A1-F6EECF244321}">
                <p14:modId xmlns:p14="http://schemas.microsoft.com/office/powerpoint/2010/main" val="1843100740"/>
              </p:ext>
            </p:extLst>
          </p:nvPr>
        </p:nvGraphicFramePr>
        <p:xfrm>
          <a:off x="323528" y="2204864"/>
          <a:ext cx="8514672" cy="2819508"/>
        </p:xfrm>
        <a:graphic>
          <a:graphicData uri="http://schemas.openxmlformats.org/drawingml/2006/table">
            <a:tbl>
              <a:tblPr firstRow="1" bandRow="1">
                <a:tableStyleId>{69C7853C-536D-4A76-A0AE-DD22124D55A5}</a:tableStyleId>
              </a:tblPr>
              <a:tblGrid>
                <a:gridCol w="525658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953832">
                  <a:extLst>
                    <a:ext uri="{9D8B030D-6E8A-4147-A177-3AD203B41FA5}">
                      <a16:colId xmlns:a16="http://schemas.microsoft.com/office/drawing/2014/main" val="20003"/>
                    </a:ext>
                  </a:extLst>
                </a:gridCol>
              </a:tblGrid>
              <a:tr h="792088">
                <a:tc>
                  <a:txBody>
                    <a:bodyPr/>
                    <a:lstStyle/>
                    <a:p>
                      <a:endParaRPr lang="de-DE" dirty="0" smtClean="0">
                        <a:solidFill>
                          <a:sysClr val="windowText" lastClr="000000"/>
                        </a:solidFill>
                      </a:endParaRPr>
                    </a:p>
                    <a:p>
                      <a:endParaRPr lang="de-DE" dirty="0">
                        <a:solidFill>
                          <a:sysClr val="windowText" lastClr="000000"/>
                        </a:solidFill>
                      </a:endParaRPr>
                    </a:p>
                  </a:txBody>
                  <a:tcPr/>
                </a:tc>
                <a:tc>
                  <a:txBody>
                    <a:bodyPr/>
                    <a:lstStyle/>
                    <a:p>
                      <a:pPr algn="ctr"/>
                      <a:r>
                        <a:rPr lang="de-DE" dirty="0" smtClean="0"/>
                        <a:t>LSB</a:t>
                      </a:r>
                      <a:endParaRPr lang="de-DE" dirty="0">
                        <a:solidFill>
                          <a:sysClr val="windowText" lastClr="000000"/>
                        </a:solidFill>
                      </a:endParaRPr>
                    </a:p>
                  </a:txBody>
                  <a:tcPr/>
                </a:tc>
                <a:tc>
                  <a:txBody>
                    <a:bodyPr/>
                    <a:lstStyle/>
                    <a:p>
                      <a:pPr algn="ctr"/>
                      <a:r>
                        <a:rPr lang="de-DE" dirty="0" smtClean="0"/>
                        <a:t>SV</a:t>
                      </a:r>
                      <a:endParaRPr lang="de-DE" dirty="0">
                        <a:solidFill>
                          <a:sysClr val="windowText" lastClr="000000"/>
                        </a:solidFill>
                      </a:endParaRPr>
                    </a:p>
                  </a:txBody>
                  <a:tcPr/>
                </a:tc>
                <a:tc>
                  <a:txBody>
                    <a:bodyPr/>
                    <a:lstStyle/>
                    <a:p>
                      <a:pPr marL="0" algn="ctr" defTabSz="914400" rtl="0" eaLnBrk="1" latinLnBrk="0" hangingPunct="1"/>
                      <a:r>
                        <a:rPr lang="de-DE" sz="1800" b="1" kern="1200" dirty="0" err="1" smtClean="0">
                          <a:solidFill>
                            <a:schemeClr val="lt1"/>
                          </a:solidFill>
                          <a:latin typeface="+mn-lt"/>
                          <a:ea typeface="+mn-ea"/>
                          <a:cs typeface="+mn-cs"/>
                        </a:rPr>
                        <a:t>VmbA</a:t>
                      </a:r>
                      <a:endParaRPr lang="de-DE" sz="1800" b="1" kern="1200" dirty="0" smtClean="0">
                        <a:solidFill>
                          <a:schemeClr val="lt1"/>
                        </a:solidFill>
                        <a:latin typeface="+mn-lt"/>
                        <a:ea typeface="+mn-ea"/>
                        <a:cs typeface="+mn-cs"/>
                      </a:endParaRPr>
                    </a:p>
                  </a:txBody>
                  <a:tcPr/>
                </a:tc>
                <a:extLst>
                  <a:ext uri="{0D108BD9-81ED-4DB2-BD59-A6C34878D82A}">
                    <a16:rowId xmlns:a16="http://schemas.microsoft.com/office/drawing/2014/main" val="10000"/>
                  </a:ext>
                </a:extLst>
              </a:tr>
              <a:tr h="506855">
                <a:tc>
                  <a:txBody>
                    <a:bodyPr/>
                    <a:lstStyle/>
                    <a:p>
                      <a:r>
                        <a:rPr lang="de-DE" dirty="0" smtClean="0">
                          <a:solidFill>
                            <a:sysClr val="windowText" lastClr="000000"/>
                          </a:solidFill>
                        </a:rPr>
                        <a:t>Ansprechperson</a:t>
                      </a:r>
                      <a:endParaRPr lang="de-DE" dirty="0">
                        <a:solidFill>
                          <a:sysClr val="windowText" lastClr="000000"/>
                        </a:solidFill>
                      </a:endParaRPr>
                    </a:p>
                  </a:txBody>
                  <a:tcPr/>
                </a:tc>
                <a:tc>
                  <a:txBody>
                    <a:bodyPr/>
                    <a:lstStyle/>
                    <a:p>
                      <a:pPr algn="ctr"/>
                      <a:r>
                        <a:rPr lang="de-DE" dirty="0" smtClean="0">
                          <a:solidFill>
                            <a:sysClr val="windowText" lastClr="000000"/>
                          </a:solidFill>
                        </a:rPr>
                        <a:t>100 %</a:t>
                      </a:r>
                      <a:endParaRPr lang="de-DE" dirty="0">
                        <a:solidFill>
                          <a:sysClr val="windowText" lastClr="000000"/>
                        </a:solidFill>
                      </a:endParaRPr>
                    </a:p>
                  </a:txBody>
                  <a:tcPr/>
                </a:tc>
                <a:tc>
                  <a:txBody>
                    <a:bodyPr/>
                    <a:lstStyle/>
                    <a:p>
                      <a:pPr algn="ctr"/>
                      <a:r>
                        <a:rPr lang="de-DE" dirty="0" smtClean="0">
                          <a:solidFill>
                            <a:sysClr val="windowText" lastClr="000000"/>
                          </a:solidFill>
                        </a:rPr>
                        <a:t>80 %</a:t>
                      </a:r>
                      <a:endParaRPr lang="de-DE" dirty="0">
                        <a:solidFill>
                          <a:sysClr val="windowText" lastClr="000000"/>
                        </a:solidFill>
                      </a:endParaRPr>
                    </a:p>
                  </a:txBody>
                  <a:tcPr/>
                </a:tc>
                <a:tc>
                  <a:txBody>
                    <a:bodyPr/>
                    <a:lstStyle/>
                    <a:p>
                      <a:pPr algn="ctr"/>
                      <a:r>
                        <a:rPr lang="de-DE" dirty="0" smtClean="0">
                          <a:solidFill>
                            <a:sysClr val="windowText" lastClr="000000"/>
                          </a:solidFill>
                        </a:rPr>
                        <a:t>54% </a:t>
                      </a:r>
                      <a:endParaRPr lang="de-DE" dirty="0">
                        <a:solidFill>
                          <a:sysClr val="windowText" lastClr="000000"/>
                        </a:solidFill>
                      </a:endParaRPr>
                    </a:p>
                  </a:txBody>
                  <a:tcPr/>
                </a:tc>
                <a:extLst>
                  <a:ext uri="{0D108BD9-81ED-4DB2-BD59-A6C34878D82A}">
                    <a16:rowId xmlns:a16="http://schemas.microsoft.com/office/drawing/2014/main" val="10001"/>
                  </a:ext>
                </a:extLst>
              </a:tr>
              <a:tr h="506855">
                <a:tc>
                  <a:txBody>
                    <a:bodyPr/>
                    <a:lstStyle/>
                    <a:p>
                      <a:r>
                        <a:rPr lang="de-DE" dirty="0" smtClean="0"/>
                        <a:t>Hauptberuflich beschäftigte Ansprechpersonen</a:t>
                      </a:r>
                      <a:endParaRPr lang="de-DE" dirty="0">
                        <a:solidFill>
                          <a:sysClr val="windowText" lastClr="000000"/>
                        </a:solidFill>
                      </a:endParaRPr>
                    </a:p>
                  </a:txBody>
                  <a:tcPr/>
                </a:tc>
                <a:tc>
                  <a:txBody>
                    <a:bodyPr/>
                    <a:lstStyle/>
                    <a:p>
                      <a:pPr algn="ctr"/>
                      <a:r>
                        <a:rPr lang="de-DE" b="1" dirty="0" smtClean="0">
                          <a:solidFill>
                            <a:sysClr val="windowText" lastClr="000000"/>
                          </a:solidFill>
                        </a:rPr>
                        <a:t>89 %</a:t>
                      </a:r>
                      <a:endParaRPr lang="de-DE" b="1" dirty="0">
                        <a:solidFill>
                          <a:sysClr val="windowText" lastClr="000000"/>
                        </a:solidFill>
                      </a:endParaRPr>
                    </a:p>
                  </a:txBody>
                  <a:tcPr/>
                </a:tc>
                <a:tc>
                  <a:txBody>
                    <a:bodyPr/>
                    <a:lstStyle/>
                    <a:p>
                      <a:pPr algn="ctr"/>
                      <a:r>
                        <a:rPr lang="de-DE" b="1" dirty="0" smtClean="0">
                          <a:solidFill>
                            <a:sysClr val="windowText" lastClr="000000"/>
                          </a:solidFill>
                        </a:rPr>
                        <a:t>54%</a:t>
                      </a:r>
                      <a:endParaRPr lang="de-DE" b="1" dirty="0">
                        <a:solidFill>
                          <a:sysClr val="windowText" lastClr="000000"/>
                        </a:solidFill>
                      </a:endParaRPr>
                    </a:p>
                  </a:txBody>
                  <a:tcPr/>
                </a:tc>
                <a:tc>
                  <a:txBody>
                    <a:bodyPr/>
                    <a:lstStyle/>
                    <a:p>
                      <a:pPr algn="ctr"/>
                      <a:r>
                        <a:rPr lang="de-DE" dirty="0" smtClean="0">
                          <a:solidFill>
                            <a:sysClr val="windowText" lastClr="000000"/>
                          </a:solidFill>
                        </a:rPr>
                        <a:t>14%</a:t>
                      </a:r>
                      <a:endParaRPr lang="de-DE" dirty="0">
                        <a:solidFill>
                          <a:sysClr val="windowText" lastClr="000000"/>
                        </a:solidFill>
                      </a:endParaRPr>
                    </a:p>
                  </a:txBody>
                  <a:tcPr/>
                </a:tc>
                <a:extLst>
                  <a:ext uri="{0D108BD9-81ED-4DB2-BD59-A6C34878D82A}">
                    <a16:rowId xmlns:a16="http://schemas.microsoft.com/office/drawing/2014/main" val="10002"/>
                  </a:ext>
                </a:extLst>
              </a:tr>
              <a:tr h="506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Ehrenamtlich beschäftigte Ansprechpersonen</a:t>
                      </a:r>
                      <a:endParaRPr lang="de-DE" dirty="0" smtClean="0">
                        <a:solidFill>
                          <a:sysClr val="windowText" lastClr="000000"/>
                        </a:solidFill>
                      </a:endParaRPr>
                    </a:p>
                  </a:txBody>
                  <a:tcPr/>
                </a:tc>
                <a:tc>
                  <a:txBody>
                    <a:bodyPr/>
                    <a:lstStyle/>
                    <a:p>
                      <a:pPr algn="ctr"/>
                      <a:r>
                        <a:rPr lang="de-DE" dirty="0" smtClean="0">
                          <a:solidFill>
                            <a:sysClr val="windowText" lastClr="000000"/>
                          </a:solidFill>
                        </a:rPr>
                        <a:t>6%</a:t>
                      </a:r>
                      <a:endParaRPr lang="de-DE" dirty="0">
                        <a:solidFill>
                          <a:sysClr val="windowText" lastClr="000000"/>
                        </a:solidFill>
                      </a:endParaRPr>
                    </a:p>
                  </a:txBody>
                  <a:tcPr/>
                </a:tc>
                <a:tc>
                  <a:txBody>
                    <a:bodyPr/>
                    <a:lstStyle/>
                    <a:p>
                      <a:pPr algn="ctr"/>
                      <a:r>
                        <a:rPr lang="de-DE" dirty="0" smtClean="0">
                          <a:solidFill>
                            <a:sysClr val="windowText" lastClr="000000"/>
                          </a:solidFill>
                        </a:rPr>
                        <a:t>39%</a:t>
                      </a:r>
                      <a:endParaRPr lang="de-DE" dirty="0">
                        <a:solidFill>
                          <a:sysClr val="windowText" lastClr="000000"/>
                        </a:solidFill>
                      </a:endParaRPr>
                    </a:p>
                  </a:txBody>
                  <a:tcPr/>
                </a:tc>
                <a:tc>
                  <a:txBody>
                    <a:bodyPr/>
                    <a:lstStyle/>
                    <a:p>
                      <a:pPr algn="ctr"/>
                      <a:r>
                        <a:rPr lang="de-DE" b="1" dirty="0" smtClean="0">
                          <a:solidFill>
                            <a:sysClr val="windowText" lastClr="000000"/>
                          </a:solidFill>
                        </a:rPr>
                        <a:t>86%</a:t>
                      </a:r>
                      <a:endParaRPr lang="de-DE" b="1" dirty="0">
                        <a:solidFill>
                          <a:sysClr val="windowText" lastClr="000000"/>
                        </a:solidFill>
                      </a:endParaRPr>
                    </a:p>
                  </a:txBody>
                  <a:tcPr/>
                </a:tc>
                <a:extLst>
                  <a:ext uri="{0D108BD9-81ED-4DB2-BD59-A6C34878D82A}">
                    <a16:rowId xmlns:a16="http://schemas.microsoft.com/office/drawing/2014/main" val="10003"/>
                  </a:ext>
                </a:extLst>
              </a:tr>
              <a:tr h="506855">
                <a:tc>
                  <a:txBody>
                    <a:bodyPr/>
                    <a:lstStyle/>
                    <a:p>
                      <a:r>
                        <a:rPr lang="de-DE" dirty="0" smtClean="0">
                          <a:solidFill>
                            <a:sysClr val="windowText" lastClr="000000"/>
                          </a:solidFill>
                        </a:rPr>
                        <a:t>Etat (durchschnittlich/ Jahr)</a:t>
                      </a:r>
                      <a:endParaRPr lang="de-DE" dirty="0">
                        <a:solidFill>
                          <a:sysClr val="windowText" lastClr="000000"/>
                        </a:solidFill>
                      </a:endParaRPr>
                    </a:p>
                  </a:txBody>
                  <a:tcPr/>
                </a:tc>
                <a:tc>
                  <a:txBody>
                    <a:bodyPr/>
                    <a:lstStyle/>
                    <a:p>
                      <a:pPr algn="ctr"/>
                      <a:r>
                        <a:rPr lang="de-DE" dirty="0" smtClean="0">
                          <a:solidFill>
                            <a:sysClr val="windowText" lastClr="000000"/>
                          </a:solidFill>
                        </a:rPr>
                        <a:t>35.509 €</a:t>
                      </a:r>
                      <a:endParaRPr lang="de-DE" dirty="0">
                        <a:solidFill>
                          <a:sysClr val="windowText" lastClr="000000"/>
                        </a:solidFill>
                      </a:endParaRPr>
                    </a:p>
                  </a:txBody>
                  <a:tcPr/>
                </a:tc>
                <a:tc>
                  <a:txBody>
                    <a:bodyPr/>
                    <a:lstStyle/>
                    <a:p>
                      <a:pPr algn="ctr"/>
                      <a:r>
                        <a:rPr lang="de-DE" dirty="0" smtClean="0">
                          <a:solidFill>
                            <a:sysClr val="windowText" lastClr="000000"/>
                          </a:solidFill>
                        </a:rPr>
                        <a:t>9.100</a:t>
                      </a:r>
                      <a:r>
                        <a:rPr lang="de-DE" baseline="0" dirty="0" smtClean="0">
                          <a:solidFill>
                            <a:sysClr val="windowText" lastClr="000000"/>
                          </a:solidFill>
                        </a:rPr>
                        <a:t> €</a:t>
                      </a:r>
                      <a:endParaRPr lang="de-DE" dirty="0">
                        <a:solidFill>
                          <a:sysClr val="windowText" lastClr="000000"/>
                        </a:solidFill>
                      </a:endParaRPr>
                    </a:p>
                  </a:txBody>
                  <a:tcPr/>
                </a:tc>
                <a:tc>
                  <a:txBody>
                    <a:bodyPr/>
                    <a:lstStyle/>
                    <a:p>
                      <a:pPr algn="ctr"/>
                      <a:r>
                        <a:rPr lang="de-DE" dirty="0" smtClean="0">
                          <a:solidFill>
                            <a:sysClr val="windowText" lastClr="000000"/>
                          </a:solidFill>
                        </a:rPr>
                        <a:t>0 €</a:t>
                      </a:r>
                      <a:endParaRPr lang="de-DE" dirty="0">
                        <a:solidFill>
                          <a:sysClr val="windowText" lastClr="000000"/>
                        </a:solidFill>
                      </a:endParaRPr>
                    </a:p>
                  </a:txBody>
                  <a:tcPr/>
                </a:tc>
                <a:extLst>
                  <a:ext uri="{0D108BD9-81ED-4DB2-BD59-A6C34878D82A}">
                    <a16:rowId xmlns:a16="http://schemas.microsoft.com/office/drawing/2014/main" val="10004"/>
                  </a:ext>
                </a:extLst>
              </a:tr>
            </a:tbl>
          </a:graphicData>
        </a:graphic>
      </p:graphicFrame>
      <p:pic>
        <p:nvPicPr>
          <p:cNvPr id="5"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27384"/>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448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565720" y="1340768"/>
            <a:ext cx="8470776" cy="5544616"/>
          </a:xfrm>
        </p:spPr>
        <p:txBody>
          <a:bodyPr/>
          <a:lstStyle/>
          <a:p>
            <a:pPr algn="l"/>
            <a:r>
              <a:rPr lang="de-DE" sz="1400" b="1" dirty="0" smtClean="0">
                <a:cs typeface="Arial" panose="020B0604020202020204" pitchFamily="34" charset="0"/>
              </a:rPr>
              <a:t>FÖRDERUNG</a:t>
            </a:r>
            <a:r>
              <a:rPr lang="de-DE" sz="1400" b="1" dirty="0">
                <a:cs typeface="Arial" panose="020B0604020202020204" pitchFamily="34" charset="0"/>
              </a:rPr>
              <a:t>:</a:t>
            </a:r>
            <a:endParaRPr lang="de-DE" sz="1400" dirty="0">
              <a:cs typeface="Arial" panose="020B0604020202020204" pitchFamily="34" charset="0"/>
            </a:endParaRPr>
          </a:p>
          <a:p>
            <a:pPr algn="l"/>
            <a:r>
              <a:rPr lang="de-DE" sz="1400" dirty="0">
                <a:cs typeface="Arial" panose="020B0604020202020204" pitchFamily="34" charset="0"/>
              </a:rPr>
              <a:t>Bundesministerium für Bildung und Forschung </a:t>
            </a:r>
            <a:r>
              <a:rPr lang="de-DE" sz="1400" dirty="0" smtClean="0">
                <a:cs typeface="Arial" panose="020B0604020202020204" pitchFamily="34" charset="0"/>
              </a:rPr>
              <a:t>im Rahmen </a:t>
            </a:r>
            <a:r>
              <a:rPr lang="de-DE" sz="1400" dirty="0">
                <a:cs typeface="Arial" panose="020B0604020202020204" pitchFamily="34" charset="0"/>
              </a:rPr>
              <a:t>der Förderlinie „Sexuelle Gewalt gegen Kinder und Jugendliche in pädagogischen Kontexten“ </a:t>
            </a:r>
            <a:r>
              <a:rPr lang="de-DE" sz="1400" dirty="0" smtClean="0">
                <a:cs typeface="Arial" panose="020B0604020202020204" pitchFamily="34" charset="0"/>
              </a:rPr>
              <a:t> (</a:t>
            </a:r>
            <a:r>
              <a:rPr lang="de-DE" sz="1400" dirty="0">
                <a:cs typeface="Arial" panose="020B0604020202020204" pitchFamily="34" charset="0"/>
              </a:rPr>
              <a:t>01.10.2014 – 30.09.2017</a:t>
            </a:r>
            <a:r>
              <a:rPr lang="de-DE" sz="1400" dirty="0" smtClean="0">
                <a:cs typeface="Arial" panose="020B0604020202020204" pitchFamily="34" charset="0"/>
              </a:rPr>
              <a:t>),</a:t>
            </a:r>
            <a:r>
              <a:rPr lang="de-DE" sz="1400" dirty="0">
                <a:cs typeface="Arial" panose="020B0604020202020204" pitchFamily="34" charset="0"/>
              </a:rPr>
              <a:t> </a:t>
            </a:r>
            <a:r>
              <a:rPr lang="de-DE" sz="1400" dirty="0" smtClean="0">
                <a:cs typeface="Arial" panose="020B0604020202020204" pitchFamily="34" charset="0"/>
              </a:rPr>
              <a:t>FKZ </a:t>
            </a:r>
            <a:r>
              <a:rPr lang="de-DE" sz="1400" dirty="0">
                <a:cs typeface="Arial" panose="020B0604020202020204" pitchFamily="34" charset="0"/>
              </a:rPr>
              <a:t>01SR1401</a:t>
            </a:r>
          </a:p>
          <a:p>
            <a:pPr algn="l"/>
            <a:r>
              <a:rPr lang="de-DE" sz="1400" dirty="0">
                <a:cs typeface="Arial" panose="020B0604020202020204" pitchFamily="34" charset="0"/>
              </a:rPr>
              <a:t> </a:t>
            </a:r>
          </a:p>
          <a:p>
            <a:pPr algn="l"/>
            <a:r>
              <a:rPr lang="de-DE" sz="1400" b="1" dirty="0">
                <a:cs typeface="Arial" panose="020B0604020202020204" pitchFamily="34" charset="0"/>
              </a:rPr>
              <a:t>VERBUNDKOORDINATION:</a:t>
            </a:r>
            <a:endParaRPr lang="de-DE" sz="1400" dirty="0">
              <a:cs typeface="Arial" panose="020B0604020202020204" pitchFamily="34" charset="0"/>
            </a:endParaRPr>
          </a:p>
          <a:p>
            <a:pPr algn="l"/>
            <a:r>
              <a:rPr lang="de-DE" sz="1400" dirty="0">
                <a:cs typeface="Arial" panose="020B0604020202020204" pitchFamily="34" charset="0"/>
              </a:rPr>
              <a:t>Dr. Bettina Rulofs (Deutsche Sporthochschule Köln, Institut für Soziologie und Genderforschung)</a:t>
            </a:r>
          </a:p>
          <a:p>
            <a:pPr algn="l"/>
            <a:r>
              <a:rPr lang="de-DE" sz="1400" dirty="0">
                <a:cs typeface="Arial" panose="020B0604020202020204" pitchFamily="34" charset="0"/>
              </a:rPr>
              <a:t/>
            </a:r>
            <a:br>
              <a:rPr lang="de-DE" sz="1400" dirty="0">
                <a:cs typeface="Arial" panose="020B0604020202020204" pitchFamily="34" charset="0"/>
              </a:rPr>
            </a:br>
            <a:r>
              <a:rPr lang="de-DE" sz="1400" b="1" dirty="0">
                <a:cs typeface="Arial" panose="020B0604020202020204" pitchFamily="34" charset="0"/>
              </a:rPr>
              <a:t>KOOPERATIONSPARTNER/-INNEN IN DEN FÜNF MODULEN DES PROJEKTES:</a:t>
            </a:r>
            <a:endParaRPr lang="de-DE" sz="1400" dirty="0">
              <a:cs typeface="Arial" panose="020B0604020202020204" pitchFamily="34" charset="0"/>
            </a:endParaRPr>
          </a:p>
          <a:p>
            <a:pPr algn="l"/>
            <a:r>
              <a:rPr lang="de-DE" sz="1400" b="1" dirty="0">
                <a:cs typeface="Arial" panose="020B0604020202020204" pitchFamily="34" charset="0"/>
              </a:rPr>
              <a:t>Deutsche Sporthochschule Köln, Institut für Soziologie und Genderforschung </a:t>
            </a:r>
            <a:r>
              <a:rPr lang="de-DE" sz="1400" dirty="0" smtClean="0">
                <a:cs typeface="Arial" panose="020B0604020202020204" pitchFamily="34" charset="0"/>
              </a:rPr>
              <a:t>(Teilprojekte 1</a:t>
            </a:r>
            <a:r>
              <a:rPr lang="de-DE" sz="1400" dirty="0">
                <a:cs typeface="Arial" panose="020B0604020202020204" pitchFamily="34" charset="0"/>
              </a:rPr>
              <a:t>, 2 &amp; 4)</a:t>
            </a:r>
          </a:p>
          <a:p>
            <a:pPr algn="l"/>
            <a:r>
              <a:rPr lang="de-DE" sz="1400" dirty="0">
                <a:cs typeface="Arial" panose="020B0604020202020204" pitchFamily="34" charset="0"/>
              </a:rPr>
              <a:t>Leitung: Dr. Bettina Rulofs &amp; Prof. Dr. Ilse </a:t>
            </a:r>
            <a:r>
              <a:rPr lang="de-DE" sz="1400" dirty="0" smtClean="0">
                <a:cs typeface="Arial" panose="020B0604020202020204" pitchFamily="34" charset="0"/>
              </a:rPr>
              <a:t>Hartmann-Tews; Mitarbeit</a:t>
            </a:r>
            <a:r>
              <a:rPr lang="de-DE" sz="1400" dirty="0">
                <a:cs typeface="Arial" panose="020B0604020202020204" pitchFamily="34" charset="0"/>
              </a:rPr>
              <a:t>: Fabienne Bartsch, Meike Schröer &amp; Dr. Ingo Wagner</a:t>
            </a:r>
          </a:p>
          <a:p>
            <a:pPr algn="l"/>
            <a:r>
              <a:rPr lang="de-DE" sz="1400" b="1" dirty="0" smtClean="0">
                <a:cs typeface="Arial" panose="020B0604020202020204" pitchFamily="34" charset="0"/>
              </a:rPr>
              <a:t>Deutsche </a:t>
            </a:r>
            <a:r>
              <a:rPr lang="de-DE" sz="1400" b="1" dirty="0">
                <a:cs typeface="Arial" panose="020B0604020202020204" pitchFamily="34" charset="0"/>
              </a:rPr>
              <a:t>Sporthochschule </a:t>
            </a:r>
            <a:r>
              <a:rPr lang="de-DE" sz="1400" b="1" dirty="0" smtClean="0">
                <a:cs typeface="Arial" panose="020B0604020202020204" pitchFamily="34" charset="0"/>
              </a:rPr>
              <a:t>Köln, Institut </a:t>
            </a:r>
            <a:r>
              <a:rPr lang="de-DE" sz="1400" b="1" dirty="0">
                <a:cs typeface="Arial" panose="020B0604020202020204" pitchFamily="34" charset="0"/>
              </a:rPr>
              <a:t>für Sportökonomie und Sportmanagement </a:t>
            </a:r>
            <a:r>
              <a:rPr lang="de-DE" sz="1400" dirty="0">
                <a:cs typeface="Arial" panose="020B0604020202020204" pitchFamily="34" charset="0"/>
              </a:rPr>
              <a:t>(</a:t>
            </a:r>
            <a:r>
              <a:rPr lang="de-DE" sz="1400" dirty="0" smtClean="0">
                <a:cs typeface="Arial" panose="020B0604020202020204" pitchFamily="34" charset="0"/>
              </a:rPr>
              <a:t>Teilprojekt </a:t>
            </a:r>
            <a:r>
              <a:rPr lang="de-DE" sz="1400" dirty="0">
                <a:cs typeface="Arial" panose="020B0604020202020204" pitchFamily="34" charset="0"/>
              </a:rPr>
              <a:t>4) </a:t>
            </a:r>
            <a:endParaRPr lang="de-DE" sz="1400" dirty="0" smtClean="0">
              <a:cs typeface="Arial" panose="020B0604020202020204" pitchFamily="34" charset="0"/>
            </a:endParaRPr>
          </a:p>
          <a:p>
            <a:pPr algn="l"/>
            <a:r>
              <a:rPr lang="de-DE" sz="1400" dirty="0">
                <a:cs typeface="Arial" panose="020B0604020202020204" pitchFamily="34" charset="0"/>
              </a:rPr>
              <a:t>L</a:t>
            </a:r>
            <a:r>
              <a:rPr lang="de-DE" sz="1400" dirty="0" smtClean="0">
                <a:cs typeface="Arial" panose="020B0604020202020204" pitchFamily="34" charset="0"/>
              </a:rPr>
              <a:t>eitung</a:t>
            </a:r>
            <a:r>
              <a:rPr lang="de-DE" sz="1400" dirty="0">
                <a:cs typeface="Arial" panose="020B0604020202020204" pitchFamily="34" charset="0"/>
              </a:rPr>
              <a:t>: Prof. Dr. Christoph </a:t>
            </a:r>
            <a:r>
              <a:rPr lang="de-DE" sz="1400" dirty="0" smtClean="0">
                <a:cs typeface="Arial" panose="020B0604020202020204" pitchFamily="34" charset="0"/>
              </a:rPr>
              <a:t>Breuer; Mitarbeit</a:t>
            </a:r>
            <a:r>
              <a:rPr lang="de-DE" sz="1400" dirty="0">
                <a:cs typeface="Arial" panose="020B0604020202020204" pitchFamily="34" charset="0"/>
              </a:rPr>
              <a:t>: Svenja Feiler</a:t>
            </a:r>
          </a:p>
          <a:p>
            <a:pPr algn="l"/>
            <a:r>
              <a:rPr lang="de-DE" sz="1400" b="1" dirty="0" smtClean="0">
                <a:cs typeface="Arial" panose="020B0604020202020204" pitchFamily="34" charset="0"/>
              </a:rPr>
              <a:t>Klinik </a:t>
            </a:r>
            <a:r>
              <a:rPr lang="de-DE" sz="1400" b="1" dirty="0">
                <a:cs typeface="Arial" panose="020B0604020202020204" pitchFamily="34" charset="0"/>
              </a:rPr>
              <a:t>für Kinder- und Jugendpsychiatrie/Psychotherapie, Universitätsklinikum Ulm </a:t>
            </a:r>
            <a:r>
              <a:rPr lang="de-DE" sz="1400" dirty="0">
                <a:cs typeface="Arial" panose="020B0604020202020204" pitchFamily="34" charset="0"/>
              </a:rPr>
              <a:t>(Teilprojekte 3 &amp; 5)</a:t>
            </a:r>
          </a:p>
          <a:p>
            <a:pPr algn="l"/>
            <a:r>
              <a:rPr lang="de-DE" sz="1400" dirty="0">
                <a:cs typeface="Arial" panose="020B0604020202020204" pitchFamily="34" charset="0"/>
              </a:rPr>
              <a:t>Leitung: Prof. Dr. Jörg M. </a:t>
            </a:r>
            <a:r>
              <a:rPr lang="de-DE" sz="1400" dirty="0" err="1">
                <a:cs typeface="Arial" panose="020B0604020202020204" pitchFamily="34" charset="0"/>
              </a:rPr>
              <a:t>Fegert</a:t>
            </a:r>
            <a:r>
              <a:rPr lang="de-DE" sz="1400" dirty="0">
                <a:cs typeface="Arial" panose="020B0604020202020204" pitchFamily="34" charset="0"/>
              </a:rPr>
              <a:t>, Dr. Marc Allroggen &amp; Dr. Thea </a:t>
            </a:r>
            <a:r>
              <a:rPr lang="de-DE" sz="1400" dirty="0" smtClean="0">
                <a:cs typeface="Arial" panose="020B0604020202020204" pitchFamily="34" charset="0"/>
              </a:rPr>
              <a:t>Rau; Mitarbeit</a:t>
            </a:r>
            <a:r>
              <a:rPr lang="de-DE" sz="1400" dirty="0">
                <a:cs typeface="Arial" panose="020B0604020202020204" pitchFamily="34" charset="0"/>
              </a:rPr>
              <a:t>: Corinna </a:t>
            </a:r>
            <a:r>
              <a:rPr lang="de-DE" sz="1400" dirty="0" smtClean="0">
                <a:cs typeface="Arial" panose="020B0604020202020204" pitchFamily="34" charset="0"/>
              </a:rPr>
              <a:t>Seidler &amp; </a:t>
            </a:r>
            <a:r>
              <a:rPr lang="de-DE" sz="1400" dirty="0">
                <a:cs typeface="Arial" panose="020B0604020202020204" pitchFamily="34" charset="0"/>
              </a:rPr>
              <a:t>Dr. Jeannine Ohlert</a:t>
            </a:r>
          </a:p>
          <a:p>
            <a:pPr algn="l"/>
            <a:r>
              <a:rPr lang="de-DE" sz="1400" b="1" dirty="0" smtClean="0">
                <a:cs typeface="Arial" panose="020B0604020202020204" pitchFamily="34" charset="0"/>
              </a:rPr>
              <a:t>Deutsche </a:t>
            </a:r>
            <a:r>
              <a:rPr lang="de-DE" sz="1400" b="1" dirty="0">
                <a:cs typeface="Arial" panose="020B0604020202020204" pitchFamily="34" charset="0"/>
              </a:rPr>
              <a:t>Sportjugend</a:t>
            </a:r>
            <a:r>
              <a:rPr lang="de-DE" sz="1400" dirty="0">
                <a:cs typeface="Arial" panose="020B0604020202020204" pitchFamily="34" charset="0"/>
              </a:rPr>
              <a:t> (Teilprojekte 1-5) </a:t>
            </a:r>
            <a:endParaRPr lang="de-DE" sz="1400" dirty="0" smtClean="0">
              <a:cs typeface="Arial" panose="020B0604020202020204" pitchFamily="34" charset="0"/>
            </a:endParaRPr>
          </a:p>
          <a:p>
            <a:pPr algn="l"/>
            <a:r>
              <a:rPr lang="de-DE" sz="1400" dirty="0" smtClean="0">
                <a:cs typeface="Arial" panose="020B0604020202020204" pitchFamily="34" charset="0"/>
              </a:rPr>
              <a:t>Peter </a:t>
            </a:r>
            <a:r>
              <a:rPr lang="de-DE" sz="1400" dirty="0">
                <a:cs typeface="Arial" panose="020B0604020202020204" pitchFamily="34" charset="0"/>
              </a:rPr>
              <a:t>Lautenbach &amp; Elena </a:t>
            </a:r>
            <a:r>
              <a:rPr lang="de-DE" sz="1400" dirty="0" smtClean="0">
                <a:cs typeface="Arial" panose="020B0604020202020204" pitchFamily="34" charset="0"/>
              </a:rPr>
              <a:t>Lamby				</a:t>
            </a:r>
            <a:r>
              <a:rPr lang="de-DE" sz="1400" b="1" dirty="0" smtClean="0">
                <a:cs typeface="Arial" panose="020B0604020202020204" pitchFamily="34" charset="0"/>
              </a:rPr>
              <a:t>Kontakt</a:t>
            </a:r>
            <a:r>
              <a:rPr lang="de-DE" sz="1400" dirty="0" smtClean="0">
                <a:cs typeface="Arial" panose="020B0604020202020204" pitchFamily="34" charset="0"/>
              </a:rPr>
              <a:t>: safesport@dshs-koeln.de</a:t>
            </a:r>
            <a:endParaRPr lang="de-DE" sz="1200" dirty="0">
              <a:cs typeface="Arial" panose="020B0604020202020204" pitchFamily="34" charset="0"/>
            </a:endParaRPr>
          </a:p>
        </p:txBody>
      </p:sp>
      <p:sp>
        <p:nvSpPr>
          <p:cNvPr id="4" name="Titel 3"/>
          <p:cNvSpPr>
            <a:spLocks noGrp="1"/>
          </p:cNvSpPr>
          <p:nvPr>
            <p:ph type="title"/>
          </p:nvPr>
        </p:nvSpPr>
        <p:spPr>
          <a:xfrm>
            <a:off x="539552" y="620688"/>
            <a:ext cx="8229600" cy="504056"/>
          </a:xfrm>
        </p:spPr>
        <p:txBody>
          <a:bodyPr/>
          <a:lstStyle/>
          <a:p>
            <a:pPr algn="l"/>
            <a:r>
              <a:rPr lang="de-DE" sz="2400" dirty="0">
                <a:solidFill>
                  <a:schemeClr val="accent4"/>
                </a:solidFill>
              </a:rPr>
              <a:t>Impressum</a:t>
            </a:r>
          </a:p>
        </p:txBody>
      </p:sp>
      <p:pic>
        <p:nvPicPr>
          <p:cNvPr id="5"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218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p:nvPr>
        </p:nvSpPr>
        <p:spPr>
          <a:xfrm>
            <a:off x="323528" y="548680"/>
            <a:ext cx="8229600" cy="1296144"/>
          </a:xfrm>
        </p:spPr>
        <p:txBody>
          <a:bodyPr/>
          <a:lstStyle/>
          <a:p>
            <a:pPr marL="53975" algn="l">
              <a:lnSpc>
                <a:spcPct val="115000"/>
              </a:lnSpc>
              <a:spcBef>
                <a:spcPts val="395"/>
              </a:spcBef>
            </a:pPr>
            <a:r>
              <a:rPr lang="de-DE" sz="2200" dirty="0">
                <a:solidFill>
                  <a:schemeClr val="accent3"/>
                </a:solidFill>
                <a:latin typeface="Arial" panose="020B0604020202020204" pitchFamily="34" charset="0"/>
                <a:cs typeface="Arial" panose="020B0604020202020204" pitchFamily="34" charset="0"/>
              </a:rPr>
              <a:t>Einschätzungen zur Prävention sexualisierter Gewalt </a:t>
            </a:r>
            <a:r>
              <a:rPr lang="de-DE" sz="2200" dirty="0" smtClean="0">
                <a:solidFill>
                  <a:schemeClr val="accent3"/>
                </a:solidFill>
                <a:latin typeface="Arial" panose="020B0604020202020204" pitchFamily="34" charset="0"/>
                <a:cs typeface="Arial" panose="020B0604020202020204" pitchFamily="34" charset="0"/>
              </a:rPr>
              <a:t/>
            </a:r>
            <a:br>
              <a:rPr lang="de-DE" sz="2200" dirty="0" smtClean="0">
                <a:solidFill>
                  <a:schemeClr val="accent3"/>
                </a:solidFill>
                <a:latin typeface="Arial" panose="020B0604020202020204" pitchFamily="34" charset="0"/>
                <a:cs typeface="Arial" panose="020B0604020202020204" pitchFamily="34" charset="0"/>
              </a:rPr>
            </a:br>
            <a:r>
              <a:rPr lang="de-DE" sz="2200" dirty="0" smtClean="0">
                <a:solidFill>
                  <a:schemeClr val="accent3"/>
                </a:solidFill>
                <a:latin typeface="Arial" panose="020B0604020202020204" pitchFamily="34" charset="0"/>
                <a:cs typeface="Arial" panose="020B0604020202020204" pitchFamily="34" charset="0"/>
              </a:rPr>
              <a:t>in </a:t>
            </a:r>
            <a:r>
              <a:rPr lang="de-DE" sz="2200" dirty="0">
                <a:solidFill>
                  <a:schemeClr val="accent3"/>
                </a:solidFill>
                <a:latin typeface="Arial" panose="020B0604020202020204" pitchFamily="34" charset="0"/>
                <a:cs typeface="Arial" panose="020B0604020202020204" pitchFamily="34" charset="0"/>
              </a:rPr>
              <a:t>den Mitgliedsorganisationen des DOSB/der </a:t>
            </a:r>
            <a:r>
              <a:rPr lang="de-DE" sz="2200" dirty="0" err="1">
                <a:solidFill>
                  <a:schemeClr val="accent3"/>
                </a:solidFill>
                <a:latin typeface="Arial" panose="020B0604020202020204" pitchFamily="34" charset="0"/>
                <a:cs typeface="Arial" panose="020B0604020202020204" pitchFamily="34" charset="0"/>
              </a:rPr>
              <a:t>dsj</a:t>
            </a:r>
            <a:r>
              <a:rPr lang="de-DE" sz="2400" dirty="0">
                <a:solidFill>
                  <a:schemeClr val="accent3"/>
                </a:solidFill>
                <a:latin typeface="Arial" panose="020B0604020202020204" pitchFamily="34" charset="0"/>
                <a:cs typeface="Arial" panose="020B0604020202020204" pitchFamily="34" charset="0"/>
              </a:rPr>
              <a:t/>
            </a:r>
            <a:br>
              <a:rPr lang="de-DE" sz="2400" dirty="0">
                <a:solidFill>
                  <a:schemeClr val="accent3"/>
                </a:solidFill>
                <a:latin typeface="Arial" panose="020B0604020202020204" pitchFamily="34" charset="0"/>
                <a:cs typeface="Arial" panose="020B0604020202020204" pitchFamily="34" charset="0"/>
              </a:rPr>
            </a:br>
            <a:r>
              <a:rPr lang="de-DE" sz="1200" dirty="0" smtClean="0">
                <a:solidFill>
                  <a:schemeClr val="accent2"/>
                </a:solidFill>
              </a:rPr>
              <a:t>[Skala </a:t>
            </a:r>
            <a:r>
              <a:rPr lang="de-DE" sz="1200" dirty="0">
                <a:solidFill>
                  <a:schemeClr val="accent2"/>
                </a:solidFill>
              </a:rPr>
              <a:t>von „trifft voll zu“ (1) bis „trifft gar nicht zu“ (5</a:t>
            </a:r>
            <a:r>
              <a:rPr lang="de-DE" sz="1200" dirty="0" smtClean="0">
                <a:solidFill>
                  <a:schemeClr val="accent2"/>
                </a:solidFill>
              </a:rPr>
              <a:t>),Prozentangaben: Zustimmung 1 (trifft voll zu) plus 2 (trifft zu)]</a:t>
            </a:r>
            <a:endParaRPr lang="de-DE" sz="1200" dirty="0">
              <a:solidFill>
                <a:schemeClr val="accent2"/>
              </a:solidFill>
            </a:endParaRPr>
          </a:p>
        </p:txBody>
      </p:sp>
      <p:graphicFrame>
        <p:nvGraphicFramePr>
          <p:cNvPr id="6" name="Diagramm 5"/>
          <p:cNvGraphicFramePr/>
          <p:nvPr>
            <p:extLst>
              <p:ext uri="{D42A27DB-BD31-4B8C-83A1-F6EECF244321}">
                <p14:modId xmlns:p14="http://schemas.microsoft.com/office/powerpoint/2010/main" val="1911705925"/>
              </p:ext>
            </p:extLst>
          </p:nvPr>
        </p:nvGraphicFramePr>
        <p:xfrm>
          <a:off x="107504" y="1844824"/>
          <a:ext cx="9036496"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feld 6"/>
          <p:cNvSpPr txBox="1"/>
          <p:nvPr/>
        </p:nvSpPr>
        <p:spPr>
          <a:xfrm>
            <a:off x="4499992" y="1619508"/>
            <a:ext cx="2952328" cy="369332"/>
          </a:xfrm>
          <a:prstGeom prst="rect">
            <a:avLst/>
          </a:prstGeom>
          <a:noFill/>
        </p:spPr>
        <p:txBody>
          <a:bodyPr wrap="square" rtlCol="0">
            <a:spAutoFit/>
          </a:bodyPr>
          <a:lstStyle/>
          <a:p>
            <a:pPr eaLnBrk="1" fontAlgn="auto" hangingPunct="1">
              <a:spcBef>
                <a:spcPts val="0"/>
              </a:spcBef>
              <a:spcAft>
                <a:spcPts val="0"/>
              </a:spcAft>
            </a:pPr>
            <a:r>
              <a:rPr lang="de-DE" sz="1800" dirty="0" smtClean="0">
                <a:solidFill>
                  <a:prstClr val="black"/>
                </a:solidFill>
                <a:latin typeface="Calibri"/>
                <a:ea typeface="+mn-ea"/>
              </a:rPr>
              <a:t>Anteil an Verbänden in  %</a:t>
            </a:r>
            <a:endParaRPr lang="de-DE" sz="1800" dirty="0">
              <a:solidFill>
                <a:prstClr val="black"/>
              </a:solidFill>
              <a:latin typeface="Calibri"/>
              <a:ea typeface="+mn-ea"/>
            </a:endParaRPr>
          </a:p>
        </p:txBody>
      </p:sp>
    </p:spTree>
    <p:extLst>
      <p:ext uri="{BB962C8B-B14F-4D97-AF65-F5344CB8AC3E}">
        <p14:creationId xmlns:p14="http://schemas.microsoft.com/office/powerpoint/2010/main" val="2037182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a:spLocks noGrp="1"/>
          </p:cNvSpPr>
          <p:nvPr>
            <p:ph type="title"/>
          </p:nvPr>
        </p:nvSpPr>
        <p:spPr>
          <a:xfrm>
            <a:off x="-72008" y="2708920"/>
            <a:ext cx="9252520" cy="504056"/>
          </a:xfrm>
        </p:spPr>
        <p:txBody>
          <a:bodyPr/>
          <a:lstStyle/>
          <a:p>
            <a:pPr algn="ctr"/>
            <a:r>
              <a:rPr lang="de-DE" sz="3600" dirty="0" smtClean="0">
                <a:solidFill>
                  <a:schemeClr val="bg1">
                    <a:lumMod val="50000"/>
                  </a:schemeClr>
                </a:solidFill>
              </a:rPr>
              <a:t>Umsetzung von Präventionsmaßnahmen auf Basis der Münchener Erklärung</a:t>
            </a:r>
            <a:br>
              <a:rPr lang="de-DE" sz="3600" dirty="0" smtClean="0">
                <a:solidFill>
                  <a:schemeClr val="bg1">
                    <a:lumMod val="50000"/>
                  </a:schemeClr>
                </a:solidFill>
              </a:rPr>
            </a:br>
            <a:endParaRPr lang="de-DE" dirty="0">
              <a:solidFill>
                <a:schemeClr val="bg1">
                  <a:lumMod val="50000"/>
                </a:schemeClr>
              </a:solidFill>
            </a:endParaRPr>
          </a:p>
        </p:txBody>
      </p:sp>
      <p:pic>
        <p:nvPicPr>
          <p:cNvPr id="3"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284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idx="4294967295"/>
          </p:nvPr>
        </p:nvSpPr>
        <p:spPr>
          <a:xfrm>
            <a:off x="320420" y="476672"/>
            <a:ext cx="8642350" cy="501650"/>
          </a:xfrm>
          <a:prstGeom prst="rect">
            <a:avLst/>
          </a:prstGeom>
        </p:spPr>
        <p:txBody>
          <a:bodyPr/>
          <a:lstStyle/>
          <a:p>
            <a:pPr algn="l"/>
            <a:r>
              <a:rPr lang="de-DE" sz="2400" b="1" dirty="0">
                <a:solidFill>
                  <a:schemeClr val="accent3"/>
                </a:solidFill>
                <a:latin typeface="Arial" panose="020B0604020202020204" pitchFamily="34" charset="0"/>
                <a:cs typeface="Arial" panose="020B0604020202020204" pitchFamily="34" charset="0"/>
              </a:rPr>
              <a:t>Umsetzungsstand Münchener Erklärung  (LSB)</a:t>
            </a:r>
          </a:p>
        </p:txBody>
      </p:sp>
      <p:graphicFrame>
        <p:nvGraphicFramePr>
          <p:cNvPr id="8" name="Diagramm 7"/>
          <p:cNvGraphicFramePr>
            <a:graphicFrameLocks/>
          </p:cNvGraphicFramePr>
          <p:nvPr>
            <p:extLst>
              <p:ext uri="{D42A27DB-BD31-4B8C-83A1-F6EECF244321}">
                <p14:modId xmlns:p14="http://schemas.microsoft.com/office/powerpoint/2010/main" val="1798455781"/>
              </p:ext>
            </p:extLst>
          </p:nvPr>
        </p:nvGraphicFramePr>
        <p:xfrm>
          <a:off x="-19142" y="836712"/>
          <a:ext cx="10188623" cy="511256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11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idx="4294967295"/>
          </p:nvPr>
        </p:nvSpPr>
        <p:spPr>
          <a:xfrm>
            <a:off x="251520" y="479078"/>
            <a:ext cx="8642350" cy="501650"/>
          </a:xfrm>
          <a:prstGeom prst="rect">
            <a:avLst/>
          </a:prstGeom>
        </p:spPr>
        <p:txBody>
          <a:bodyPr/>
          <a:lstStyle/>
          <a:p>
            <a:pPr algn="l"/>
            <a:r>
              <a:rPr lang="de-DE" sz="2400" b="1" dirty="0">
                <a:solidFill>
                  <a:schemeClr val="accent3"/>
                </a:solidFill>
                <a:latin typeface="Arial" panose="020B0604020202020204" pitchFamily="34" charset="0"/>
                <a:cs typeface="Arial" panose="020B0604020202020204" pitchFamily="34" charset="0"/>
              </a:rPr>
              <a:t>Umsetzungsstand Münchener Erklärung  (SV)</a:t>
            </a:r>
          </a:p>
        </p:txBody>
      </p:sp>
      <p:graphicFrame>
        <p:nvGraphicFramePr>
          <p:cNvPr id="5" name="Diagramm 4"/>
          <p:cNvGraphicFramePr>
            <a:graphicFrameLocks/>
          </p:cNvGraphicFramePr>
          <p:nvPr>
            <p:extLst>
              <p:ext uri="{D42A27DB-BD31-4B8C-83A1-F6EECF244321}">
                <p14:modId xmlns:p14="http://schemas.microsoft.com/office/powerpoint/2010/main" val="3801803282"/>
              </p:ext>
            </p:extLst>
          </p:nvPr>
        </p:nvGraphicFramePr>
        <p:xfrm>
          <a:off x="323528" y="836712"/>
          <a:ext cx="9865096" cy="511256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668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3"/>
          <p:cNvSpPr>
            <a:spLocks noGrp="1"/>
          </p:cNvSpPr>
          <p:nvPr>
            <p:ph type="title" idx="4294967295"/>
          </p:nvPr>
        </p:nvSpPr>
        <p:spPr>
          <a:xfrm>
            <a:off x="323528" y="404664"/>
            <a:ext cx="8642350" cy="501650"/>
          </a:xfrm>
          <a:prstGeom prst="rect">
            <a:avLst/>
          </a:prstGeom>
        </p:spPr>
        <p:txBody>
          <a:bodyPr/>
          <a:lstStyle/>
          <a:p>
            <a:pPr algn="l"/>
            <a:r>
              <a:rPr lang="de-DE" sz="2400" b="1" dirty="0">
                <a:solidFill>
                  <a:schemeClr val="accent3"/>
                </a:solidFill>
                <a:latin typeface="Arial" panose="020B0604020202020204" pitchFamily="34" charset="0"/>
                <a:cs typeface="Arial" panose="020B0604020202020204" pitchFamily="34" charset="0"/>
              </a:rPr>
              <a:t>Umsetzungsstand Münchener Erklärung (</a:t>
            </a:r>
            <a:r>
              <a:rPr lang="de-DE" sz="2400" b="1" dirty="0" err="1">
                <a:solidFill>
                  <a:schemeClr val="accent3"/>
                </a:solidFill>
                <a:latin typeface="Arial" panose="020B0604020202020204" pitchFamily="34" charset="0"/>
                <a:cs typeface="Arial" panose="020B0604020202020204" pitchFamily="34" charset="0"/>
              </a:rPr>
              <a:t>VmbA</a:t>
            </a:r>
            <a:r>
              <a:rPr lang="de-DE" sz="2400" b="1" dirty="0">
                <a:solidFill>
                  <a:schemeClr val="accent3"/>
                </a:solidFill>
                <a:latin typeface="Arial" panose="020B0604020202020204" pitchFamily="34" charset="0"/>
                <a:cs typeface="Arial" panose="020B0604020202020204" pitchFamily="34" charset="0"/>
              </a:rPr>
              <a:t>)</a:t>
            </a:r>
          </a:p>
        </p:txBody>
      </p:sp>
      <p:graphicFrame>
        <p:nvGraphicFramePr>
          <p:cNvPr id="6" name="Diagramm 5"/>
          <p:cNvGraphicFramePr>
            <a:graphicFrameLocks/>
          </p:cNvGraphicFramePr>
          <p:nvPr>
            <p:extLst>
              <p:ext uri="{D42A27DB-BD31-4B8C-83A1-F6EECF244321}">
                <p14:modId xmlns:p14="http://schemas.microsoft.com/office/powerpoint/2010/main" val="2461170486"/>
              </p:ext>
            </p:extLst>
          </p:nvPr>
        </p:nvGraphicFramePr>
        <p:xfrm>
          <a:off x="251520" y="620688"/>
          <a:ext cx="10184461" cy="52565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407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p:cNvSpPr txBox="1">
            <a:spLocks/>
          </p:cNvSpPr>
          <p:nvPr/>
        </p:nvSpPr>
        <p:spPr>
          <a:xfrm>
            <a:off x="337671" y="404664"/>
            <a:ext cx="8229600" cy="792088"/>
          </a:xfrm>
          <a:prstGeom prst="rect">
            <a:avLst/>
          </a:prstGeom>
        </p:spPr>
        <p:txBody>
          <a:bodyPr/>
          <a:lstStyle/>
          <a:p>
            <a:pPr lvl="0">
              <a:spcBef>
                <a:spcPct val="0"/>
              </a:spcBef>
              <a:defRPr/>
            </a:pPr>
            <a:r>
              <a:rPr lang="de-DE" sz="2400" b="1" i="1" dirty="0" smtClean="0">
                <a:solidFill>
                  <a:schemeClr val="accent3"/>
                </a:solidFill>
                <a:latin typeface="Arial" panose="020B0604020202020204" pitchFamily="34" charset="0"/>
                <a:ea typeface="+mj-ea"/>
                <a:cs typeface="Arial" panose="020B0604020202020204" pitchFamily="34" charset="0"/>
              </a:rPr>
              <a:t>Unterstützungsbedarfe </a:t>
            </a:r>
            <a:r>
              <a:rPr lang="de-DE" sz="2400" b="1" i="1" dirty="0">
                <a:solidFill>
                  <a:schemeClr val="accent3"/>
                </a:solidFill>
                <a:latin typeface="Arial" panose="020B0604020202020204" pitchFamily="34" charset="0"/>
                <a:ea typeface="+mj-ea"/>
                <a:cs typeface="Arial" panose="020B0604020202020204" pitchFamily="34" charset="0"/>
              </a:rPr>
              <a:t>bei der Umsetzung der Prävention sexualisierter Gewalt </a:t>
            </a:r>
            <a:r>
              <a:rPr lang="de-DE" sz="1200" dirty="0">
                <a:solidFill>
                  <a:schemeClr val="accent3"/>
                </a:solidFill>
              </a:rPr>
              <a:t>(Mehrfachnennungen möglich) </a:t>
            </a:r>
            <a:endParaRPr lang="de-DE" sz="1200" b="1" i="1" dirty="0">
              <a:solidFill>
                <a:schemeClr val="accent3"/>
              </a:solidFill>
              <a:latin typeface="Arial" panose="020B0604020202020204" pitchFamily="34" charset="0"/>
              <a:ea typeface="+mj-ea"/>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489247868"/>
              </p:ext>
            </p:extLst>
          </p:nvPr>
        </p:nvGraphicFramePr>
        <p:xfrm>
          <a:off x="323528" y="1268760"/>
          <a:ext cx="8496944" cy="4561695"/>
        </p:xfrm>
        <a:graphic>
          <a:graphicData uri="http://schemas.openxmlformats.org/drawingml/2006/table">
            <a:tbl>
              <a:tblPr firstRow="1" bandRow="1">
                <a:tableStyleId>{69C7853C-536D-4A76-A0AE-DD22124D55A5}</a:tableStyleId>
              </a:tblPr>
              <a:tblGrid>
                <a:gridCol w="6077131">
                  <a:extLst>
                    <a:ext uri="{9D8B030D-6E8A-4147-A177-3AD203B41FA5}">
                      <a16:colId xmlns:a16="http://schemas.microsoft.com/office/drawing/2014/main" val="20000"/>
                    </a:ext>
                  </a:extLst>
                </a:gridCol>
                <a:gridCol w="835637">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506855">
                <a:tc>
                  <a:txBody>
                    <a:bodyPr/>
                    <a:lstStyle/>
                    <a:p>
                      <a:endParaRPr lang="de-DE" dirty="0">
                        <a:solidFill>
                          <a:sysClr val="windowText" lastClr="000000"/>
                        </a:solidFill>
                      </a:endParaRPr>
                    </a:p>
                  </a:txBody>
                  <a:tcPr/>
                </a:tc>
                <a:tc>
                  <a:txBody>
                    <a:bodyPr/>
                    <a:lstStyle/>
                    <a:p>
                      <a:pPr algn="ctr"/>
                      <a:r>
                        <a:rPr lang="de-DE" dirty="0" smtClean="0"/>
                        <a:t>LSB</a:t>
                      </a:r>
                      <a:endParaRPr lang="de-DE" dirty="0">
                        <a:solidFill>
                          <a:sysClr val="windowText" lastClr="000000"/>
                        </a:solidFill>
                      </a:endParaRPr>
                    </a:p>
                  </a:txBody>
                  <a:tcPr/>
                </a:tc>
                <a:tc>
                  <a:txBody>
                    <a:bodyPr/>
                    <a:lstStyle/>
                    <a:p>
                      <a:pPr algn="ctr"/>
                      <a:r>
                        <a:rPr lang="de-DE" dirty="0" smtClean="0"/>
                        <a:t>SV</a:t>
                      </a:r>
                      <a:endParaRPr lang="de-DE" dirty="0">
                        <a:solidFill>
                          <a:sysClr val="windowText" lastClr="000000"/>
                        </a:solidFill>
                      </a:endParaRPr>
                    </a:p>
                  </a:txBody>
                  <a:tcPr/>
                </a:tc>
                <a:tc>
                  <a:txBody>
                    <a:bodyPr/>
                    <a:lstStyle/>
                    <a:p>
                      <a:pPr marL="0" algn="ctr" defTabSz="914400" rtl="0" eaLnBrk="1" latinLnBrk="0" hangingPunct="1"/>
                      <a:r>
                        <a:rPr lang="de-DE" sz="1800" b="1" kern="1200" dirty="0" err="1" smtClean="0">
                          <a:solidFill>
                            <a:schemeClr val="lt1"/>
                          </a:solidFill>
                          <a:latin typeface="+mn-lt"/>
                          <a:ea typeface="+mn-ea"/>
                          <a:cs typeface="+mn-cs"/>
                        </a:rPr>
                        <a:t>VmbA</a:t>
                      </a:r>
                      <a:endParaRPr lang="de-DE" sz="1800" b="1" kern="1200" dirty="0" smtClean="0">
                        <a:solidFill>
                          <a:schemeClr val="lt1"/>
                        </a:solidFill>
                        <a:latin typeface="+mn-lt"/>
                        <a:ea typeface="+mn-ea"/>
                        <a:cs typeface="+mn-cs"/>
                      </a:endParaRPr>
                    </a:p>
                  </a:txBody>
                  <a:tcPr/>
                </a:tc>
                <a:extLst>
                  <a:ext uri="{0D108BD9-81ED-4DB2-BD59-A6C34878D82A}">
                    <a16:rowId xmlns:a16="http://schemas.microsoft.com/office/drawing/2014/main" val="10000"/>
                  </a:ext>
                </a:extLst>
              </a:tr>
              <a:tr h="506855">
                <a:tc>
                  <a:txBody>
                    <a:bodyPr/>
                    <a:lstStyle/>
                    <a:p>
                      <a:r>
                        <a:rPr lang="de-DE" dirty="0" smtClean="0"/>
                        <a:t>Durchführung einer</a:t>
                      </a:r>
                      <a:r>
                        <a:rPr lang="de-DE" baseline="0" dirty="0" smtClean="0"/>
                        <a:t> Risikoanalyse</a:t>
                      </a:r>
                      <a:endParaRPr lang="de-DE" dirty="0">
                        <a:solidFill>
                          <a:sysClr val="windowText" lastClr="000000"/>
                        </a:solidFill>
                      </a:endParaRPr>
                    </a:p>
                  </a:txBody>
                  <a:tcPr/>
                </a:tc>
                <a:tc>
                  <a:txBody>
                    <a:bodyPr/>
                    <a:lstStyle/>
                    <a:p>
                      <a:pPr algn="ctr"/>
                      <a:r>
                        <a:rPr lang="de-DE" dirty="0" smtClean="0"/>
                        <a:t>50%</a:t>
                      </a:r>
                      <a:endParaRPr lang="de-DE" dirty="0">
                        <a:solidFill>
                          <a:sysClr val="windowText" lastClr="000000"/>
                        </a:solidFill>
                      </a:endParaRPr>
                    </a:p>
                  </a:txBody>
                  <a:tcPr/>
                </a:tc>
                <a:tc>
                  <a:txBody>
                    <a:bodyPr/>
                    <a:lstStyle/>
                    <a:p>
                      <a:pPr algn="ctr"/>
                      <a:r>
                        <a:rPr lang="de-DE" dirty="0" smtClean="0"/>
                        <a:t>31%</a:t>
                      </a:r>
                      <a:endParaRPr lang="de-DE" dirty="0">
                        <a:solidFill>
                          <a:sysClr val="windowText" lastClr="000000"/>
                        </a:solidFill>
                      </a:endParaRPr>
                    </a:p>
                  </a:txBody>
                  <a:tcPr/>
                </a:tc>
                <a:tc>
                  <a:txBody>
                    <a:bodyPr/>
                    <a:lstStyle/>
                    <a:p>
                      <a:pPr algn="ctr"/>
                      <a:r>
                        <a:rPr lang="de-DE" dirty="0" smtClean="0">
                          <a:solidFill>
                            <a:sysClr val="windowText" lastClr="000000"/>
                          </a:solidFill>
                        </a:rPr>
                        <a:t>31%</a:t>
                      </a:r>
                      <a:endParaRPr lang="de-DE" dirty="0">
                        <a:solidFill>
                          <a:sysClr val="windowText" lastClr="000000"/>
                        </a:solidFill>
                      </a:endParaRPr>
                    </a:p>
                  </a:txBody>
                  <a:tcPr/>
                </a:tc>
                <a:extLst>
                  <a:ext uri="{0D108BD9-81ED-4DB2-BD59-A6C34878D82A}">
                    <a16:rowId xmlns:a16="http://schemas.microsoft.com/office/drawing/2014/main" val="10001"/>
                  </a:ext>
                </a:extLst>
              </a:tr>
              <a:tr h="506855">
                <a:tc>
                  <a:txBody>
                    <a:bodyPr/>
                    <a:lstStyle/>
                    <a:p>
                      <a:r>
                        <a:rPr lang="de-DE" dirty="0" smtClean="0"/>
                        <a:t>Beratung zum Umgang mit Verdachtsfällen</a:t>
                      </a:r>
                      <a:endParaRPr lang="de-DE" dirty="0">
                        <a:solidFill>
                          <a:sysClr val="windowText" lastClr="000000"/>
                        </a:solidFill>
                      </a:endParaRPr>
                    </a:p>
                  </a:txBody>
                  <a:tcPr/>
                </a:tc>
                <a:tc>
                  <a:txBody>
                    <a:bodyPr/>
                    <a:lstStyle/>
                    <a:p>
                      <a:pPr algn="ctr"/>
                      <a:r>
                        <a:rPr lang="de-DE" dirty="0" smtClean="0"/>
                        <a:t>46%</a:t>
                      </a:r>
                      <a:endParaRPr lang="de-DE" dirty="0">
                        <a:solidFill>
                          <a:sysClr val="windowText" lastClr="000000"/>
                        </a:solidFill>
                      </a:endParaRPr>
                    </a:p>
                  </a:txBody>
                  <a:tcPr/>
                </a:tc>
                <a:tc>
                  <a:txBody>
                    <a:bodyPr/>
                    <a:lstStyle/>
                    <a:p>
                      <a:pPr algn="ctr"/>
                      <a:r>
                        <a:rPr lang="de-DE" dirty="0" smtClean="0"/>
                        <a:t>36%</a:t>
                      </a:r>
                      <a:endParaRPr lang="de-DE" dirty="0">
                        <a:solidFill>
                          <a:sysClr val="windowText" lastClr="000000"/>
                        </a:solidFill>
                      </a:endParaRPr>
                    </a:p>
                  </a:txBody>
                  <a:tcPr/>
                </a:tc>
                <a:tc>
                  <a:txBody>
                    <a:bodyPr/>
                    <a:lstStyle/>
                    <a:p>
                      <a:pPr algn="ctr"/>
                      <a:r>
                        <a:rPr lang="de-DE" dirty="0" smtClean="0">
                          <a:solidFill>
                            <a:sysClr val="windowText" lastClr="000000"/>
                          </a:solidFill>
                        </a:rPr>
                        <a:t>31%</a:t>
                      </a:r>
                      <a:endParaRPr lang="de-DE" dirty="0">
                        <a:solidFill>
                          <a:sysClr val="windowText" lastClr="000000"/>
                        </a:solidFill>
                      </a:endParaRPr>
                    </a:p>
                  </a:txBody>
                  <a:tcPr/>
                </a:tc>
                <a:extLst>
                  <a:ext uri="{0D108BD9-81ED-4DB2-BD59-A6C34878D82A}">
                    <a16:rowId xmlns:a16="http://schemas.microsoft.com/office/drawing/2014/main" val="10002"/>
                  </a:ext>
                </a:extLst>
              </a:tr>
              <a:tr h="506855">
                <a:tc>
                  <a:txBody>
                    <a:bodyPr/>
                    <a:lstStyle/>
                    <a:p>
                      <a:r>
                        <a:rPr lang="de-DE" dirty="0" smtClean="0"/>
                        <a:t>Vermittlung von Kontakten/ Aufbau</a:t>
                      </a:r>
                      <a:r>
                        <a:rPr lang="de-DE" baseline="0" dirty="0" smtClean="0"/>
                        <a:t> von Netzwerken</a:t>
                      </a:r>
                      <a:endParaRPr lang="de-DE" dirty="0">
                        <a:solidFill>
                          <a:sysClr val="windowText" lastClr="000000"/>
                        </a:solidFill>
                      </a:endParaRPr>
                    </a:p>
                  </a:txBody>
                  <a:tcPr/>
                </a:tc>
                <a:tc>
                  <a:txBody>
                    <a:bodyPr/>
                    <a:lstStyle/>
                    <a:p>
                      <a:pPr algn="ctr"/>
                      <a:r>
                        <a:rPr lang="de-DE" dirty="0" smtClean="0"/>
                        <a:t>36%</a:t>
                      </a:r>
                      <a:endParaRPr lang="de-DE" dirty="0">
                        <a:solidFill>
                          <a:sysClr val="windowText" lastClr="000000"/>
                        </a:solidFill>
                      </a:endParaRPr>
                    </a:p>
                  </a:txBody>
                  <a:tcPr/>
                </a:tc>
                <a:tc>
                  <a:txBody>
                    <a:bodyPr/>
                    <a:lstStyle/>
                    <a:p>
                      <a:pPr algn="ctr"/>
                      <a:r>
                        <a:rPr lang="de-DE" dirty="0" smtClean="0"/>
                        <a:t>36%</a:t>
                      </a:r>
                      <a:endParaRPr lang="de-DE" dirty="0">
                        <a:solidFill>
                          <a:sysClr val="windowText" lastClr="000000"/>
                        </a:solidFill>
                      </a:endParaRPr>
                    </a:p>
                  </a:txBody>
                  <a:tcPr/>
                </a:tc>
                <a:tc>
                  <a:txBody>
                    <a:bodyPr/>
                    <a:lstStyle/>
                    <a:p>
                      <a:pPr algn="ctr"/>
                      <a:r>
                        <a:rPr lang="de-DE" dirty="0" smtClean="0">
                          <a:solidFill>
                            <a:sysClr val="windowText" lastClr="000000"/>
                          </a:solidFill>
                        </a:rPr>
                        <a:t>15%</a:t>
                      </a:r>
                      <a:endParaRPr lang="de-DE" dirty="0">
                        <a:solidFill>
                          <a:sysClr val="windowText" lastClr="000000"/>
                        </a:solidFill>
                      </a:endParaRPr>
                    </a:p>
                  </a:txBody>
                  <a:tcPr/>
                </a:tc>
                <a:extLst>
                  <a:ext uri="{0D108BD9-81ED-4DB2-BD59-A6C34878D82A}">
                    <a16:rowId xmlns:a16="http://schemas.microsoft.com/office/drawing/2014/main" val="10003"/>
                  </a:ext>
                </a:extLst>
              </a:tr>
              <a:tr h="506855">
                <a:tc>
                  <a:txBody>
                    <a:bodyPr/>
                    <a:lstStyle/>
                    <a:p>
                      <a:r>
                        <a:rPr lang="de-DE" dirty="0" smtClean="0"/>
                        <a:t>Erstellung eines Schutzkonzepts</a:t>
                      </a:r>
                      <a:endParaRPr lang="de-DE" dirty="0">
                        <a:solidFill>
                          <a:sysClr val="windowText" lastClr="000000"/>
                        </a:solidFill>
                      </a:endParaRPr>
                    </a:p>
                  </a:txBody>
                  <a:tcPr/>
                </a:tc>
                <a:tc>
                  <a:txBody>
                    <a:bodyPr/>
                    <a:lstStyle/>
                    <a:p>
                      <a:pPr algn="ctr"/>
                      <a:r>
                        <a:rPr lang="de-DE" dirty="0" smtClean="0"/>
                        <a:t>23%</a:t>
                      </a:r>
                      <a:endParaRPr lang="de-DE" dirty="0">
                        <a:solidFill>
                          <a:sysClr val="windowText" lastClr="000000"/>
                        </a:solidFill>
                      </a:endParaRPr>
                    </a:p>
                  </a:txBody>
                  <a:tcPr/>
                </a:tc>
                <a:tc>
                  <a:txBody>
                    <a:bodyPr/>
                    <a:lstStyle/>
                    <a:p>
                      <a:pPr algn="ctr"/>
                      <a:r>
                        <a:rPr lang="de-DE" dirty="0" smtClean="0"/>
                        <a:t>44%</a:t>
                      </a:r>
                      <a:endParaRPr lang="de-DE" dirty="0">
                        <a:solidFill>
                          <a:sysClr val="windowText" lastClr="000000"/>
                        </a:solidFill>
                      </a:endParaRPr>
                    </a:p>
                  </a:txBody>
                  <a:tcPr/>
                </a:tc>
                <a:tc>
                  <a:txBody>
                    <a:bodyPr/>
                    <a:lstStyle/>
                    <a:p>
                      <a:pPr algn="ctr"/>
                      <a:r>
                        <a:rPr lang="de-DE" dirty="0" smtClean="0">
                          <a:solidFill>
                            <a:sysClr val="windowText" lastClr="000000"/>
                          </a:solidFill>
                        </a:rPr>
                        <a:t>31%</a:t>
                      </a:r>
                      <a:endParaRPr lang="de-DE" dirty="0">
                        <a:solidFill>
                          <a:sysClr val="windowText" lastClr="000000"/>
                        </a:solidFill>
                      </a:endParaRPr>
                    </a:p>
                  </a:txBody>
                  <a:tcPr/>
                </a:tc>
                <a:extLst>
                  <a:ext uri="{0D108BD9-81ED-4DB2-BD59-A6C34878D82A}">
                    <a16:rowId xmlns:a16="http://schemas.microsoft.com/office/drawing/2014/main" val="10004"/>
                  </a:ext>
                </a:extLst>
              </a:tr>
              <a:tr h="506855">
                <a:tc>
                  <a:txBody>
                    <a:bodyPr/>
                    <a:lstStyle/>
                    <a:p>
                      <a:r>
                        <a:rPr lang="de-DE" dirty="0" smtClean="0"/>
                        <a:t>Gestaltung von Informationsmaterialien</a:t>
                      </a:r>
                      <a:endParaRPr lang="de-DE" dirty="0">
                        <a:solidFill>
                          <a:sysClr val="windowText" lastClr="000000"/>
                        </a:solidFill>
                      </a:endParaRPr>
                    </a:p>
                  </a:txBody>
                  <a:tcPr/>
                </a:tc>
                <a:tc>
                  <a:txBody>
                    <a:bodyPr/>
                    <a:lstStyle/>
                    <a:p>
                      <a:pPr algn="ctr"/>
                      <a:r>
                        <a:rPr lang="de-DE" dirty="0" smtClean="0"/>
                        <a:t>14%</a:t>
                      </a:r>
                      <a:endParaRPr lang="de-DE" dirty="0">
                        <a:solidFill>
                          <a:sysClr val="windowText" lastClr="000000"/>
                        </a:solidFill>
                      </a:endParaRPr>
                    </a:p>
                  </a:txBody>
                  <a:tcPr/>
                </a:tc>
                <a:tc>
                  <a:txBody>
                    <a:bodyPr/>
                    <a:lstStyle/>
                    <a:p>
                      <a:pPr algn="ctr"/>
                      <a:r>
                        <a:rPr lang="de-DE" dirty="0" smtClean="0"/>
                        <a:t>33%</a:t>
                      </a:r>
                      <a:endParaRPr lang="de-DE" dirty="0">
                        <a:solidFill>
                          <a:sysClr val="windowText" lastClr="000000"/>
                        </a:solidFill>
                      </a:endParaRPr>
                    </a:p>
                  </a:txBody>
                  <a:tcPr/>
                </a:tc>
                <a:tc>
                  <a:txBody>
                    <a:bodyPr/>
                    <a:lstStyle/>
                    <a:p>
                      <a:pPr algn="ctr"/>
                      <a:r>
                        <a:rPr lang="de-DE" dirty="0" smtClean="0">
                          <a:solidFill>
                            <a:sysClr val="windowText" lastClr="000000"/>
                          </a:solidFill>
                        </a:rPr>
                        <a:t>46%</a:t>
                      </a:r>
                      <a:endParaRPr lang="de-DE" dirty="0">
                        <a:solidFill>
                          <a:sysClr val="windowText" lastClr="000000"/>
                        </a:solidFill>
                      </a:endParaRPr>
                    </a:p>
                  </a:txBody>
                  <a:tcPr/>
                </a:tc>
                <a:extLst>
                  <a:ext uri="{0D108BD9-81ED-4DB2-BD59-A6C34878D82A}">
                    <a16:rowId xmlns:a16="http://schemas.microsoft.com/office/drawing/2014/main" val="10005"/>
                  </a:ext>
                </a:extLst>
              </a:tr>
              <a:tr h="506855">
                <a:tc>
                  <a:txBody>
                    <a:bodyPr/>
                    <a:lstStyle/>
                    <a:p>
                      <a:r>
                        <a:rPr lang="de-DE" dirty="0" smtClean="0"/>
                        <a:t>Planung und Durchführung</a:t>
                      </a:r>
                      <a:r>
                        <a:rPr lang="de-DE" baseline="0" dirty="0" smtClean="0"/>
                        <a:t> von Qualifizierungsmaßnahmen</a:t>
                      </a:r>
                      <a:endParaRPr lang="de-DE" dirty="0">
                        <a:solidFill>
                          <a:sysClr val="windowText" lastClr="000000"/>
                        </a:solidFill>
                      </a:endParaRPr>
                    </a:p>
                  </a:txBody>
                  <a:tcPr/>
                </a:tc>
                <a:tc>
                  <a:txBody>
                    <a:bodyPr/>
                    <a:lstStyle/>
                    <a:p>
                      <a:pPr algn="ctr"/>
                      <a:r>
                        <a:rPr lang="de-DE" dirty="0" smtClean="0"/>
                        <a:t>5%</a:t>
                      </a:r>
                      <a:endParaRPr lang="de-DE" dirty="0">
                        <a:solidFill>
                          <a:sysClr val="windowText" lastClr="000000"/>
                        </a:solidFill>
                      </a:endParaRPr>
                    </a:p>
                  </a:txBody>
                  <a:tcPr/>
                </a:tc>
                <a:tc>
                  <a:txBody>
                    <a:bodyPr/>
                    <a:lstStyle/>
                    <a:p>
                      <a:pPr algn="ctr"/>
                      <a:r>
                        <a:rPr lang="de-DE" dirty="0" smtClean="0"/>
                        <a:t>39%</a:t>
                      </a:r>
                      <a:endParaRPr lang="de-DE" dirty="0">
                        <a:solidFill>
                          <a:sysClr val="windowText" lastClr="000000"/>
                        </a:solidFill>
                      </a:endParaRPr>
                    </a:p>
                  </a:txBody>
                  <a:tcPr/>
                </a:tc>
                <a:tc>
                  <a:txBody>
                    <a:bodyPr/>
                    <a:lstStyle/>
                    <a:p>
                      <a:pPr algn="ctr"/>
                      <a:r>
                        <a:rPr lang="de-DE" dirty="0" smtClean="0">
                          <a:solidFill>
                            <a:sysClr val="windowText" lastClr="000000"/>
                          </a:solidFill>
                        </a:rPr>
                        <a:t>39%</a:t>
                      </a:r>
                      <a:endParaRPr lang="de-DE" dirty="0">
                        <a:solidFill>
                          <a:sysClr val="windowText" lastClr="000000"/>
                        </a:solidFill>
                      </a:endParaRPr>
                    </a:p>
                  </a:txBody>
                  <a:tcPr/>
                </a:tc>
                <a:extLst>
                  <a:ext uri="{0D108BD9-81ED-4DB2-BD59-A6C34878D82A}">
                    <a16:rowId xmlns:a16="http://schemas.microsoft.com/office/drawing/2014/main" val="10006"/>
                  </a:ext>
                </a:extLst>
              </a:tr>
              <a:tr h="506855">
                <a:tc>
                  <a:txBody>
                    <a:bodyPr/>
                    <a:lstStyle/>
                    <a:p>
                      <a:r>
                        <a:rPr lang="de-DE" dirty="0" smtClean="0"/>
                        <a:t>Kein Unterstützungsbedarf</a:t>
                      </a:r>
                      <a:endParaRPr lang="de-DE" dirty="0">
                        <a:solidFill>
                          <a:sysClr val="windowText" lastClr="000000"/>
                        </a:solidFill>
                      </a:endParaRPr>
                    </a:p>
                  </a:txBody>
                  <a:tcPr/>
                </a:tc>
                <a:tc>
                  <a:txBody>
                    <a:bodyPr/>
                    <a:lstStyle/>
                    <a:p>
                      <a:pPr algn="ctr"/>
                      <a:r>
                        <a:rPr lang="de-DE" dirty="0" smtClean="0"/>
                        <a:t>14%</a:t>
                      </a:r>
                      <a:endParaRPr lang="de-DE" dirty="0">
                        <a:solidFill>
                          <a:sysClr val="windowText" lastClr="000000"/>
                        </a:solidFill>
                      </a:endParaRPr>
                    </a:p>
                  </a:txBody>
                  <a:tcPr/>
                </a:tc>
                <a:tc>
                  <a:txBody>
                    <a:bodyPr/>
                    <a:lstStyle/>
                    <a:p>
                      <a:pPr algn="ctr"/>
                      <a:r>
                        <a:rPr lang="de-DE" dirty="0" smtClean="0"/>
                        <a:t>18%</a:t>
                      </a:r>
                      <a:endParaRPr lang="de-DE" dirty="0">
                        <a:solidFill>
                          <a:sysClr val="windowText" lastClr="000000"/>
                        </a:solidFill>
                      </a:endParaRPr>
                    </a:p>
                  </a:txBody>
                  <a:tcPr/>
                </a:tc>
                <a:tc>
                  <a:txBody>
                    <a:bodyPr/>
                    <a:lstStyle/>
                    <a:p>
                      <a:pPr algn="ctr"/>
                      <a:r>
                        <a:rPr lang="de-DE" dirty="0" smtClean="0">
                          <a:solidFill>
                            <a:sysClr val="windowText" lastClr="000000"/>
                          </a:solidFill>
                        </a:rPr>
                        <a:t>23%</a:t>
                      </a:r>
                      <a:endParaRPr lang="de-DE" dirty="0">
                        <a:solidFill>
                          <a:sysClr val="windowText" lastClr="000000"/>
                        </a:solidFill>
                      </a:endParaRPr>
                    </a:p>
                  </a:txBody>
                  <a:tcPr/>
                </a:tc>
                <a:extLst>
                  <a:ext uri="{0D108BD9-81ED-4DB2-BD59-A6C34878D82A}">
                    <a16:rowId xmlns:a16="http://schemas.microsoft.com/office/drawing/2014/main" val="10007"/>
                  </a:ext>
                </a:extLst>
              </a:tr>
              <a:tr h="506855">
                <a:tc>
                  <a:txBody>
                    <a:bodyPr/>
                    <a:lstStyle/>
                    <a:p>
                      <a:r>
                        <a:rPr lang="de-DE" dirty="0" smtClean="0"/>
                        <a:t>Sonstiges</a:t>
                      </a:r>
                      <a:endParaRPr lang="de-DE" dirty="0">
                        <a:solidFill>
                          <a:sysClr val="windowText" lastClr="000000"/>
                        </a:solidFill>
                      </a:endParaRPr>
                    </a:p>
                  </a:txBody>
                  <a:tcPr/>
                </a:tc>
                <a:tc>
                  <a:txBody>
                    <a:bodyPr/>
                    <a:lstStyle/>
                    <a:p>
                      <a:pPr algn="ctr"/>
                      <a:r>
                        <a:rPr lang="de-DE" dirty="0" smtClean="0"/>
                        <a:t>9%</a:t>
                      </a:r>
                      <a:endParaRPr lang="de-DE" dirty="0">
                        <a:solidFill>
                          <a:sysClr val="windowText" lastClr="000000"/>
                        </a:solidFill>
                      </a:endParaRPr>
                    </a:p>
                  </a:txBody>
                  <a:tcPr/>
                </a:tc>
                <a:tc>
                  <a:txBody>
                    <a:bodyPr/>
                    <a:lstStyle/>
                    <a:p>
                      <a:pPr algn="ctr"/>
                      <a:r>
                        <a:rPr lang="de-DE" dirty="0" smtClean="0"/>
                        <a:t>8%</a:t>
                      </a:r>
                      <a:endParaRPr lang="de-DE" dirty="0">
                        <a:solidFill>
                          <a:sysClr val="windowText" lastClr="000000"/>
                        </a:solidFill>
                      </a:endParaRPr>
                    </a:p>
                  </a:txBody>
                  <a:tcPr/>
                </a:tc>
                <a:tc>
                  <a:txBody>
                    <a:bodyPr/>
                    <a:lstStyle/>
                    <a:p>
                      <a:pPr algn="ctr"/>
                      <a:r>
                        <a:rPr lang="de-DE" dirty="0" smtClean="0">
                          <a:solidFill>
                            <a:sysClr val="windowText" lastClr="000000"/>
                          </a:solidFill>
                        </a:rPr>
                        <a:t>0%</a:t>
                      </a:r>
                      <a:endParaRPr lang="de-DE" dirty="0">
                        <a:solidFill>
                          <a:sysClr val="windowText" lastClr="000000"/>
                        </a:solidFill>
                      </a:endParaRPr>
                    </a:p>
                  </a:txBody>
                  <a:tcPr/>
                </a:tc>
                <a:extLst>
                  <a:ext uri="{0D108BD9-81ED-4DB2-BD59-A6C34878D82A}">
                    <a16:rowId xmlns:a16="http://schemas.microsoft.com/office/drawing/2014/main" val="10008"/>
                  </a:ext>
                </a:extLst>
              </a:tr>
            </a:tbl>
          </a:graphicData>
        </a:graphic>
      </p:graphicFrame>
      <p:pic>
        <p:nvPicPr>
          <p:cNvPr id="5"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497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67544" y="1772816"/>
            <a:ext cx="8363272" cy="2409131"/>
          </a:xfrm>
        </p:spPr>
        <p:txBody>
          <a:bodyPr/>
          <a:lstStyle/>
          <a:p>
            <a:pPr algn="l"/>
            <a:r>
              <a:rPr lang="de-DE" dirty="0" smtClean="0"/>
              <a:t> » Die Prävention sexualisierter Gewalt wird bundesweit vor allem durch das Engagement der Landessportbünde und ihren Sportjugenden bearbeitet und ist in nahezu allen Bundesländern in Qualifizierungsmaßnahmen verankert. </a:t>
            </a:r>
          </a:p>
          <a:p>
            <a:pPr algn="l"/>
            <a:endParaRPr lang="de-DE" dirty="0" smtClean="0"/>
          </a:p>
          <a:p>
            <a:pPr algn="l"/>
            <a:r>
              <a:rPr lang="de-DE" dirty="0" smtClean="0"/>
              <a:t>»</a:t>
            </a:r>
            <a:r>
              <a:rPr lang="de-DE" b="1" dirty="0" smtClean="0"/>
              <a:t> Jeder Landessportbund </a:t>
            </a:r>
            <a:r>
              <a:rPr lang="de-DE" dirty="0" smtClean="0"/>
              <a:t>hat eine spezifische </a:t>
            </a:r>
            <a:r>
              <a:rPr lang="de-DE" b="1" dirty="0" smtClean="0"/>
              <a:t>Ansprechperson</a:t>
            </a:r>
            <a:r>
              <a:rPr lang="de-DE" dirty="0" smtClean="0"/>
              <a:t> für die Prävention sexualisierter Gewalt. Ferner sind auch in 80% der Spitzenverbände bzw. ihrer Jugendorganisationen und in 54% (der Jugendorganisationen) der Verbände mit besonderen Aufgaben Ansprechpartner/-innen vorhanden. </a:t>
            </a:r>
          </a:p>
          <a:p>
            <a:pPr algn="l"/>
            <a:endParaRPr lang="de-DE" dirty="0" smtClean="0"/>
          </a:p>
          <a:p>
            <a:pPr algn="l"/>
            <a:endParaRPr lang="de-DE" dirty="0"/>
          </a:p>
        </p:txBody>
      </p:sp>
      <p:sp>
        <p:nvSpPr>
          <p:cNvPr id="4" name="Titel 3"/>
          <p:cNvSpPr>
            <a:spLocks noGrp="1"/>
          </p:cNvSpPr>
          <p:nvPr>
            <p:ph type="title"/>
          </p:nvPr>
        </p:nvSpPr>
        <p:spPr>
          <a:xfrm>
            <a:off x="323528" y="1124744"/>
            <a:ext cx="8229600" cy="504056"/>
          </a:xfrm>
        </p:spPr>
        <p:txBody>
          <a:bodyPr/>
          <a:lstStyle/>
          <a:p>
            <a:pPr algn="l"/>
            <a:r>
              <a:rPr lang="de-DE" sz="2400" dirty="0" smtClean="0">
                <a:solidFill>
                  <a:schemeClr val="accent3"/>
                </a:solidFill>
                <a:latin typeface="Arial" panose="020B0604020202020204" pitchFamily="34" charset="0"/>
                <a:cs typeface="Arial" panose="020B0604020202020204" pitchFamily="34" charset="0"/>
              </a:rPr>
              <a:t>Zusammenfassung (1)</a:t>
            </a:r>
            <a:endParaRPr lang="de-DE" sz="2400" dirty="0">
              <a:solidFill>
                <a:schemeClr val="accent3"/>
              </a:solidFill>
              <a:latin typeface="Arial" panose="020B0604020202020204" pitchFamily="34" charset="0"/>
              <a:cs typeface="Arial" panose="020B0604020202020204" pitchFamily="34" charset="0"/>
            </a:endParaRPr>
          </a:p>
        </p:txBody>
      </p:sp>
      <p:pic>
        <p:nvPicPr>
          <p:cNvPr id="5" name="Picture 16" descr="bmbf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57200" y="1163885"/>
            <a:ext cx="8363272" cy="5217443"/>
          </a:xfrm>
        </p:spPr>
        <p:txBody>
          <a:bodyPr/>
          <a:lstStyle/>
          <a:p>
            <a:pPr algn="l"/>
            <a:endParaRPr lang="de-DE" dirty="0" smtClean="0"/>
          </a:p>
          <a:p>
            <a:pPr algn="l"/>
            <a:r>
              <a:rPr lang="de-DE" dirty="0" smtClean="0"/>
              <a:t>» Die finanziellen und organisatorischen </a:t>
            </a:r>
            <a:r>
              <a:rPr lang="de-DE" b="1" dirty="0" smtClean="0"/>
              <a:t>Ressourcen</a:t>
            </a:r>
            <a:r>
              <a:rPr lang="de-DE" dirty="0" smtClean="0"/>
              <a:t> zur Prävention </a:t>
            </a:r>
            <a:br>
              <a:rPr lang="de-DE" dirty="0" smtClean="0"/>
            </a:br>
            <a:r>
              <a:rPr lang="de-DE" dirty="0" smtClean="0"/>
              <a:t>sexualisierter Gewalt sind in den verschiedenen Mitgliedsorganisationen </a:t>
            </a:r>
            <a:r>
              <a:rPr lang="de-DE" b="1" dirty="0" smtClean="0"/>
              <a:t>unterschiedlich stark ausgeprägt</a:t>
            </a:r>
            <a:r>
              <a:rPr lang="de-DE" dirty="0" smtClean="0"/>
              <a:t>. </a:t>
            </a:r>
          </a:p>
          <a:p>
            <a:pPr algn="l"/>
            <a:endParaRPr lang="de-DE" dirty="0" smtClean="0"/>
          </a:p>
          <a:p>
            <a:pPr algn="l"/>
            <a:r>
              <a:rPr lang="de-DE" dirty="0" smtClean="0"/>
              <a:t>» Der Umsetzungsstand zur Prävention sexualisierter Gewalt ist in Landessportbünden weiter fortgeschritten als in Spitzenverbänden und Verbänden mit besonderen Aufgaben.  </a:t>
            </a:r>
          </a:p>
          <a:p>
            <a:pPr algn="l"/>
            <a:endParaRPr lang="de-DE" dirty="0" smtClean="0"/>
          </a:p>
          <a:p>
            <a:pPr algn="l"/>
            <a:r>
              <a:rPr lang="de-DE" b="1" dirty="0" smtClean="0"/>
              <a:t>Verdachts- oder Vorfälle sexualisierter Gewalt</a:t>
            </a:r>
          </a:p>
          <a:p>
            <a:pPr algn="l"/>
            <a:r>
              <a:rPr lang="de-DE" dirty="0" smtClean="0"/>
              <a:t>» Alle Landessportbünde, 40% der Spitzenverbände und 23% der Verbände mit besonderen Aufgaben haben in Jahren 2011 bis 2015 von Vorfällen oder Verdachtsfällen sexualisierter Gewalt erfahren und sich in verschiedenen Formen, z.B. durch Beratungen der Vereine, an der Bearbeitung der Fälle beteiligt.</a:t>
            </a:r>
          </a:p>
          <a:p>
            <a:endParaRPr lang="de-DE" dirty="0"/>
          </a:p>
        </p:txBody>
      </p:sp>
      <p:sp>
        <p:nvSpPr>
          <p:cNvPr id="4" name="Titel 3"/>
          <p:cNvSpPr>
            <a:spLocks noGrp="1"/>
          </p:cNvSpPr>
          <p:nvPr>
            <p:ph type="title"/>
          </p:nvPr>
        </p:nvSpPr>
        <p:spPr>
          <a:xfrm>
            <a:off x="323528" y="692696"/>
            <a:ext cx="8229600" cy="504056"/>
          </a:xfrm>
        </p:spPr>
        <p:txBody>
          <a:bodyPr/>
          <a:lstStyle/>
          <a:p>
            <a:pPr algn="l"/>
            <a:r>
              <a:rPr lang="de-DE" sz="2400" dirty="0" smtClean="0">
                <a:solidFill>
                  <a:schemeClr val="accent3"/>
                </a:solidFill>
                <a:latin typeface="Arial" panose="020B0604020202020204" pitchFamily="34" charset="0"/>
                <a:cs typeface="Arial" panose="020B0604020202020204" pitchFamily="34" charset="0"/>
              </a:rPr>
              <a:t>Zusammenfassung (2)</a:t>
            </a:r>
            <a:endParaRPr lang="de-DE" sz="2400" dirty="0">
              <a:solidFill>
                <a:schemeClr val="accent3"/>
              </a:solidFill>
              <a:latin typeface="Arial" panose="020B0604020202020204" pitchFamily="34" charset="0"/>
              <a:cs typeface="Arial" panose="020B0604020202020204" pitchFamily="34" charset="0"/>
            </a:endParaRPr>
          </a:p>
        </p:txBody>
      </p:sp>
      <p:pic>
        <p:nvPicPr>
          <p:cNvPr id="5"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5536" y="2132856"/>
            <a:ext cx="8496944" cy="504056"/>
          </a:xfrm>
        </p:spPr>
        <p:txBody>
          <a:bodyPr/>
          <a:lstStyle/>
          <a:p>
            <a:pPr algn="l"/>
            <a:r>
              <a:rPr lang="de-DE" sz="3600" dirty="0" smtClean="0">
                <a:solidFill>
                  <a:schemeClr val="tx2">
                    <a:lumMod val="50000"/>
                    <a:lumOff val="50000"/>
                  </a:schemeClr>
                </a:solidFill>
                <a:latin typeface="Calibri" pitchFamily="34" charset="0"/>
              </a:rPr>
              <a:t>Zur Situation der Prävention </a:t>
            </a:r>
            <a:br>
              <a:rPr lang="de-DE" sz="3600" dirty="0" smtClean="0">
                <a:solidFill>
                  <a:schemeClr val="tx2">
                    <a:lumMod val="50000"/>
                    <a:lumOff val="50000"/>
                  </a:schemeClr>
                </a:solidFill>
                <a:latin typeface="Calibri" pitchFamily="34" charset="0"/>
              </a:rPr>
            </a:br>
            <a:r>
              <a:rPr lang="de-DE" sz="3600" dirty="0" smtClean="0">
                <a:solidFill>
                  <a:schemeClr val="tx2">
                    <a:lumMod val="50000"/>
                    <a:lumOff val="50000"/>
                  </a:schemeClr>
                </a:solidFill>
                <a:latin typeface="Calibri" pitchFamily="34" charset="0"/>
              </a:rPr>
              <a:t>und Intervention in den Sportvereinen</a:t>
            </a:r>
            <a:br>
              <a:rPr lang="de-DE" sz="3600" dirty="0" smtClean="0">
                <a:solidFill>
                  <a:schemeClr val="tx2">
                    <a:lumMod val="50000"/>
                    <a:lumOff val="50000"/>
                  </a:schemeClr>
                </a:solidFill>
                <a:latin typeface="Calibri" pitchFamily="34" charset="0"/>
              </a:rPr>
            </a:br>
            <a:r>
              <a:rPr lang="de-DE" sz="3200" b="0" dirty="0" smtClean="0">
                <a:solidFill>
                  <a:schemeClr val="tx2">
                    <a:lumMod val="50000"/>
                    <a:lumOff val="50000"/>
                  </a:schemeClr>
                </a:solidFill>
                <a:latin typeface="Calibri" pitchFamily="34" charset="0"/>
              </a:rPr>
              <a:t>(DSHS Köln)</a:t>
            </a:r>
            <a:r>
              <a:rPr lang="de-DE" sz="3600" dirty="0">
                <a:solidFill>
                  <a:schemeClr val="tx2">
                    <a:lumMod val="50000"/>
                    <a:lumOff val="50000"/>
                  </a:schemeClr>
                </a:solidFill>
                <a:latin typeface="Calibri" pitchFamily="34" charset="0"/>
              </a:rPr>
              <a:t/>
            </a:r>
            <a:br>
              <a:rPr lang="de-DE" sz="3600" dirty="0">
                <a:solidFill>
                  <a:schemeClr val="tx2">
                    <a:lumMod val="50000"/>
                    <a:lumOff val="50000"/>
                  </a:schemeClr>
                </a:solidFill>
                <a:latin typeface="Calibri" pitchFamily="34" charset="0"/>
              </a:rPr>
            </a:br>
            <a:endParaRPr lang="de-DE" sz="3600" dirty="0">
              <a:solidFill>
                <a:schemeClr val="tx2">
                  <a:lumMod val="50000"/>
                  <a:lumOff val="50000"/>
                </a:schemeClr>
              </a:solidFill>
              <a:latin typeface="Calibri" pitchFamily="34" charset="0"/>
            </a:endParaRPr>
          </a:p>
        </p:txBody>
      </p:sp>
      <p:pic>
        <p:nvPicPr>
          <p:cNvPr id="3"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396552" y="4154304"/>
            <a:ext cx="9144000" cy="1938992"/>
          </a:xfrm>
          <a:prstGeom prst="rect">
            <a:avLst/>
          </a:prstGeom>
          <a:noFill/>
        </p:spPr>
        <p:txBody>
          <a:bodyPr wrap="square" rtlCol="0">
            <a:spAutoFit/>
          </a:bodyPr>
          <a:lstStyle/>
          <a:p>
            <a:r>
              <a:rPr lang="de-DE" sz="4000" b="1" i="1" dirty="0" smtClean="0">
                <a:solidFill>
                  <a:schemeClr val="tx1">
                    <a:lumMod val="65000"/>
                    <a:lumOff val="35000"/>
                  </a:schemeClr>
                </a:solidFill>
              </a:rPr>
              <a:t>Teilprojekt 4 </a:t>
            </a:r>
            <a:r>
              <a:rPr lang="de-DE" sz="4000" b="1" i="1" dirty="0">
                <a:solidFill>
                  <a:schemeClr val="tx1">
                    <a:lumMod val="65000"/>
                    <a:lumOff val="35000"/>
                  </a:schemeClr>
                </a:solidFill>
              </a:rPr>
              <a:t>- </a:t>
            </a:r>
            <a:r>
              <a:rPr lang="de-DE" sz="4000" b="1" i="1" dirty="0" smtClean="0">
                <a:solidFill>
                  <a:schemeClr val="tx1">
                    <a:lumMod val="65000"/>
                    <a:lumOff val="35000"/>
                  </a:schemeClr>
                </a:solidFill>
              </a:rPr>
              <a:t>Vereinsbefragung</a:t>
            </a:r>
            <a:endParaRPr lang="de-DE" sz="4000" b="1" i="1" dirty="0">
              <a:solidFill>
                <a:schemeClr val="tx1">
                  <a:lumMod val="65000"/>
                  <a:lumOff val="35000"/>
                </a:schemeClr>
              </a:solidFill>
            </a:endParaRPr>
          </a:p>
          <a:p>
            <a:pPr algn="ctr"/>
            <a:endParaRPr lang="de-DE" sz="4000" b="1" i="1" dirty="0">
              <a:solidFill>
                <a:schemeClr val="tx1">
                  <a:lumMod val="65000"/>
                  <a:lumOff val="35000"/>
                </a:schemeClr>
              </a:solidFill>
              <a:ea typeface="Cambria Math"/>
              <a:cs typeface="Arial" panose="020B0604020202020204" pitchFamily="34" charset="0"/>
            </a:endParaRPr>
          </a:p>
          <a:p>
            <a:pPr algn="ctr"/>
            <a:endParaRPr lang="de-DE" sz="4000" b="1" i="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2123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3"/>
          <p:cNvSpPr>
            <a:spLocks noGrp="1"/>
          </p:cNvSpPr>
          <p:nvPr>
            <p:ph type="title"/>
          </p:nvPr>
        </p:nvSpPr>
        <p:spPr>
          <a:xfrm>
            <a:off x="323528" y="404664"/>
            <a:ext cx="8229600" cy="1296144"/>
          </a:xfrm>
        </p:spPr>
        <p:txBody>
          <a:bodyPr/>
          <a:lstStyle/>
          <a:p>
            <a:pPr marL="53975" algn="l">
              <a:lnSpc>
                <a:spcPct val="115000"/>
              </a:lnSpc>
              <a:spcBef>
                <a:spcPts val="395"/>
              </a:spcBef>
            </a:pPr>
            <a:r>
              <a:rPr lang="de-DE" sz="2400" dirty="0">
                <a:solidFill>
                  <a:schemeClr val="accent3"/>
                </a:solidFill>
                <a:latin typeface="Arial" panose="020B0604020202020204" pitchFamily="34" charset="0"/>
                <a:cs typeface="Arial" panose="020B0604020202020204" pitchFamily="34" charset="0"/>
              </a:rPr>
              <a:t>Einschätzungen zur Prävention sexualisierter </a:t>
            </a:r>
            <a:r>
              <a:rPr lang="de-DE" sz="2400" dirty="0" smtClean="0">
                <a:solidFill>
                  <a:schemeClr val="accent3"/>
                </a:solidFill>
                <a:latin typeface="Arial" panose="020B0604020202020204" pitchFamily="34" charset="0"/>
                <a:cs typeface="Arial" panose="020B0604020202020204" pitchFamily="34" charset="0"/>
              </a:rPr>
              <a:t/>
            </a:r>
            <a:br>
              <a:rPr lang="de-DE" sz="2400" dirty="0" smtClean="0">
                <a:solidFill>
                  <a:schemeClr val="accent3"/>
                </a:solidFill>
                <a:latin typeface="Arial" panose="020B0604020202020204" pitchFamily="34" charset="0"/>
                <a:cs typeface="Arial" panose="020B0604020202020204" pitchFamily="34" charset="0"/>
              </a:rPr>
            </a:br>
            <a:r>
              <a:rPr lang="de-DE" sz="2400" dirty="0" smtClean="0">
                <a:solidFill>
                  <a:schemeClr val="accent3"/>
                </a:solidFill>
                <a:latin typeface="Arial" panose="020B0604020202020204" pitchFamily="34" charset="0"/>
                <a:cs typeface="Arial" panose="020B0604020202020204" pitchFamily="34" charset="0"/>
              </a:rPr>
              <a:t>Gewalt in Vereinen </a:t>
            </a:r>
            <a:br>
              <a:rPr lang="de-DE" sz="2400" dirty="0" smtClean="0">
                <a:solidFill>
                  <a:schemeClr val="accent3"/>
                </a:solidFill>
                <a:latin typeface="Arial" panose="020B0604020202020204" pitchFamily="34" charset="0"/>
                <a:cs typeface="Arial" panose="020B0604020202020204" pitchFamily="34" charset="0"/>
              </a:rPr>
            </a:br>
            <a:r>
              <a:rPr lang="de-DE" sz="1200" dirty="0" smtClean="0">
                <a:solidFill>
                  <a:schemeClr val="accent2"/>
                </a:solidFill>
              </a:rPr>
              <a:t>[Skala </a:t>
            </a:r>
            <a:r>
              <a:rPr lang="de-DE" sz="1200" dirty="0">
                <a:solidFill>
                  <a:schemeClr val="accent2"/>
                </a:solidFill>
              </a:rPr>
              <a:t>von „trifft voll zu“ (1) bis „trifft gar nicht zu“ (5</a:t>
            </a:r>
            <a:r>
              <a:rPr lang="de-DE" sz="1200" dirty="0" smtClean="0">
                <a:solidFill>
                  <a:schemeClr val="accent2"/>
                </a:solidFill>
              </a:rPr>
              <a:t>), Prozentangaben: Zustimmung 1 (trifft voll zu) plus 2 (trifft zu)]</a:t>
            </a:r>
            <a:endParaRPr lang="de-DE" sz="1200" dirty="0">
              <a:solidFill>
                <a:schemeClr val="accent2"/>
              </a:solidFill>
            </a:endParaRPr>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m 5"/>
          <p:cNvGraphicFramePr/>
          <p:nvPr>
            <p:extLst>
              <p:ext uri="{D42A27DB-BD31-4B8C-83A1-F6EECF244321}">
                <p14:modId xmlns:p14="http://schemas.microsoft.com/office/powerpoint/2010/main" val="536529995"/>
              </p:ext>
            </p:extLst>
          </p:nvPr>
        </p:nvGraphicFramePr>
        <p:xfrm>
          <a:off x="107504" y="1612579"/>
          <a:ext cx="9036496"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feld 6"/>
          <p:cNvSpPr txBox="1"/>
          <p:nvPr/>
        </p:nvSpPr>
        <p:spPr>
          <a:xfrm>
            <a:off x="7452320" y="1628800"/>
            <a:ext cx="1368152" cy="369332"/>
          </a:xfrm>
          <a:prstGeom prst="rect">
            <a:avLst/>
          </a:prstGeom>
          <a:noFill/>
        </p:spPr>
        <p:txBody>
          <a:bodyPr wrap="square" rtlCol="0">
            <a:spAutoFit/>
          </a:bodyPr>
          <a:lstStyle/>
          <a:p>
            <a:pPr algn="r" eaLnBrk="1" fontAlgn="auto" hangingPunct="1">
              <a:spcBef>
                <a:spcPts val="0"/>
              </a:spcBef>
              <a:spcAft>
                <a:spcPts val="0"/>
              </a:spcAft>
            </a:pPr>
            <a:r>
              <a:rPr lang="de-DE" sz="1800" dirty="0" smtClean="0">
                <a:solidFill>
                  <a:prstClr val="black"/>
                </a:solidFill>
                <a:latin typeface="Calibri"/>
                <a:ea typeface="+mn-ea"/>
              </a:rPr>
              <a:t>Anteil in  %</a:t>
            </a:r>
            <a:endParaRPr lang="de-DE" sz="1800" dirty="0">
              <a:solidFill>
                <a:prstClr val="black"/>
              </a:solidFill>
              <a:latin typeface="Calibri"/>
              <a:ea typeface="+mn-ea"/>
            </a:endParaRPr>
          </a:p>
        </p:txBody>
      </p:sp>
    </p:spTree>
    <p:extLst>
      <p:ext uri="{BB962C8B-B14F-4D97-AF65-F5344CB8AC3E}">
        <p14:creationId xmlns:p14="http://schemas.microsoft.com/office/powerpoint/2010/main" val="1935595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41361" y="980728"/>
            <a:ext cx="8110736" cy="4896544"/>
          </a:xfrm>
        </p:spPr>
        <p:txBody>
          <a:bodyPr/>
          <a:lstStyle/>
          <a:p>
            <a:pPr algn="just"/>
            <a:r>
              <a:rPr lang="de-DE" sz="1400" b="1" dirty="0" smtClean="0">
                <a:cs typeface="Arial" panose="020B0604020202020204" pitchFamily="34" charset="0"/>
              </a:rPr>
              <a:t>NUTZUNGSRECHTE und COPYRIGHT</a:t>
            </a:r>
            <a:r>
              <a:rPr lang="de-DE" sz="1400" dirty="0" smtClean="0"/>
              <a:t>: </a:t>
            </a:r>
            <a:endParaRPr lang="de-DE" sz="1400" dirty="0"/>
          </a:p>
          <a:p>
            <a:pPr algn="just"/>
            <a:r>
              <a:rPr lang="de-DE" sz="1400" dirty="0"/>
              <a:t>Alle Rechte vorbehalten. </a:t>
            </a:r>
          </a:p>
          <a:p>
            <a:pPr algn="just"/>
            <a:endParaRPr lang="de-DE" sz="1400" dirty="0" smtClean="0"/>
          </a:p>
          <a:p>
            <a:pPr algn="just"/>
            <a:r>
              <a:rPr lang="de-DE" sz="1400" dirty="0" smtClean="0"/>
              <a:t>Ohne </a:t>
            </a:r>
            <a:r>
              <a:rPr lang="de-DE" sz="1400" dirty="0"/>
              <a:t>ausdrückliche Genehmigung der </a:t>
            </a:r>
            <a:r>
              <a:rPr lang="de-DE" sz="1400" dirty="0" smtClean="0"/>
              <a:t>Verbundkoordination des Forschungsprojekts </a:t>
            </a:r>
            <a:r>
              <a:rPr lang="de-DE" sz="1400" dirty="0">
                <a:cs typeface="Arial"/>
              </a:rPr>
              <a:t>»</a:t>
            </a:r>
            <a:r>
              <a:rPr lang="de-DE" sz="1400" dirty="0"/>
              <a:t>Safe Sport</a:t>
            </a:r>
            <a:r>
              <a:rPr lang="de-DE" sz="1400" dirty="0">
                <a:ea typeface="Cambria Math"/>
                <a:cs typeface="Arial" panose="020B0604020202020204" pitchFamily="34" charset="0"/>
              </a:rPr>
              <a:t>«</a:t>
            </a:r>
          </a:p>
          <a:p>
            <a:pPr algn="just"/>
            <a:r>
              <a:rPr lang="de-DE" sz="1400" dirty="0" smtClean="0"/>
              <a:t>ist </a:t>
            </a:r>
            <a:r>
              <a:rPr lang="de-DE" sz="1400" dirty="0"/>
              <a:t>es nicht gestattet, den Inhalt </a:t>
            </a:r>
            <a:r>
              <a:rPr lang="de-DE" sz="1400" dirty="0" smtClean="0"/>
              <a:t>der Präsentation oder </a:t>
            </a:r>
            <a:r>
              <a:rPr lang="de-DE" sz="1400" dirty="0"/>
              <a:t>Teile daraus auf fototechnischem oder digitalem </a:t>
            </a:r>
            <a:r>
              <a:rPr lang="de-DE" sz="1400" dirty="0" smtClean="0"/>
              <a:t>Weg</a:t>
            </a:r>
          </a:p>
          <a:p>
            <a:pPr algn="just"/>
            <a:r>
              <a:rPr lang="de-DE" sz="1400" dirty="0" smtClean="0"/>
              <a:t>für </a:t>
            </a:r>
            <a:r>
              <a:rPr lang="de-DE" sz="1400" dirty="0"/>
              <a:t>gewerbliche Zwecke zu vervielfältigen. </a:t>
            </a:r>
          </a:p>
          <a:p>
            <a:pPr algn="just"/>
            <a:endParaRPr lang="de-DE" sz="1400" dirty="0" smtClean="0"/>
          </a:p>
          <a:p>
            <a:pPr algn="just"/>
            <a:r>
              <a:rPr lang="de-DE" sz="1400" dirty="0" smtClean="0"/>
              <a:t>Die vorliegende </a:t>
            </a:r>
            <a:r>
              <a:rPr lang="de-DE" sz="1400" dirty="0" err="1" smtClean="0"/>
              <a:t>Powerpoint</a:t>
            </a:r>
            <a:r>
              <a:rPr lang="de-DE" sz="1400" dirty="0" smtClean="0"/>
              <a:t>-Präsentation darf von Verbänden </a:t>
            </a:r>
            <a:r>
              <a:rPr lang="de-DE" sz="1400" dirty="0"/>
              <a:t>und </a:t>
            </a:r>
            <a:r>
              <a:rPr lang="de-DE" sz="1400" dirty="0" smtClean="0"/>
              <a:t>Vereinen, die </a:t>
            </a:r>
            <a:r>
              <a:rPr lang="de-DE" sz="1400" dirty="0"/>
              <a:t>Mitglied im DOSB oder </a:t>
            </a:r>
            <a:r>
              <a:rPr lang="de-DE" sz="1400" dirty="0" smtClean="0"/>
              <a:t>in</a:t>
            </a:r>
          </a:p>
          <a:p>
            <a:pPr algn="just"/>
            <a:r>
              <a:rPr lang="de-DE" sz="1400" dirty="0" smtClean="0"/>
              <a:t>den </a:t>
            </a:r>
            <a:r>
              <a:rPr lang="de-DE" sz="1400" dirty="0"/>
              <a:t>Landessportbünden sind, </a:t>
            </a:r>
            <a:r>
              <a:rPr lang="de-DE" sz="1400" dirty="0" smtClean="0"/>
              <a:t>für </a:t>
            </a:r>
            <a:r>
              <a:rPr lang="de-DE" sz="1400" dirty="0"/>
              <a:t>die </a:t>
            </a:r>
            <a:r>
              <a:rPr lang="de-DE" sz="1400" dirty="0" smtClean="0"/>
              <a:t>Arbeit innerhalb der Strukturen im organisierten Sport genutzt </a:t>
            </a:r>
            <a:r>
              <a:rPr lang="de-DE" sz="1400" dirty="0"/>
              <a:t>werden. </a:t>
            </a:r>
          </a:p>
          <a:p>
            <a:pPr algn="just"/>
            <a:r>
              <a:rPr lang="de-DE" sz="1400" dirty="0"/>
              <a:t>Ebenfalls möglich ist die Nutzung durch weitere anerkannte </a:t>
            </a:r>
            <a:r>
              <a:rPr lang="de-DE" sz="1400" dirty="0" smtClean="0"/>
              <a:t>Träger </a:t>
            </a:r>
            <a:r>
              <a:rPr lang="de-DE" sz="1400" dirty="0"/>
              <a:t>der </a:t>
            </a:r>
            <a:r>
              <a:rPr lang="de-DE" sz="1400" dirty="0" smtClean="0"/>
              <a:t>Kinder-und </a:t>
            </a:r>
            <a:r>
              <a:rPr lang="de-DE" sz="1400" dirty="0"/>
              <a:t>Jugendhilfe. </a:t>
            </a:r>
          </a:p>
          <a:p>
            <a:pPr algn="just"/>
            <a:endParaRPr lang="de-DE" sz="1400" dirty="0" smtClean="0"/>
          </a:p>
          <a:p>
            <a:pPr algn="just"/>
            <a:r>
              <a:rPr lang="de-DE" sz="1400" dirty="0" smtClean="0"/>
              <a:t>Die vorliegende Präsentation oder Teile daraus dürfen nur unter Nennung </a:t>
            </a:r>
            <a:r>
              <a:rPr lang="de-DE" sz="1400" dirty="0"/>
              <a:t>der Urheberschaft und der genutzten Quellen für eigene </a:t>
            </a:r>
            <a:r>
              <a:rPr lang="de-DE" sz="1400" dirty="0" smtClean="0"/>
              <a:t>Präsentationen und </a:t>
            </a:r>
            <a:r>
              <a:rPr lang="de-DE" sz="1400" dirty="0" err="1"/>
              <a:t>Workshopkonzepte</a:t>
            </a:r>
            <a:r>
              <a:rPr lang="de-DE" sz="1400" dirty="0"/>
              <a:t> </a:t>
            </a:r>
            <a:r>
              <a:rPr lang="de-DE" sz="1400" dirty="0" smtClean="0"/>
              <a:t>genutzt werden. </a:t>
            </a:r>
          </a:p>
          <a:p>
            <a:pPr algn="just"/>
            <a:r>
              <a:rPr lang="de-DE" sz="1400" dirty="0" smtClean="0"/>
              <a:t>Veränderungen der vorliegenden </a:t>
            </a:r>
            <a:r>
              <a:rPr lang="de-DE" sz="1400" dirty="0" err="1" smtClean="0"/>
              <a:t>Powerpoint</a:t>
            </a:r>
            <a:r>
              <a:rPr lang="de-DE" sz="1400" dirty="0" smtClean="0"/>
              <a:t>-Präsentation oder einzelnen Folien sind nicht erlaubt.</a:t>
            </a:r>
          </a:p>
          <a:p>
            <a:pPr algn="l"/>
            <a:r>
              <a:rPr lang="de-DE" sz="1400" dirty="0">
                <a:cs typeface="Arial" panose="020B0604020202020204" pitchFamily="34" charset="0"/>
              </a:rPr>
              <a:t/>
            </a:r>
            <a:br>
              <a:rPr lang="de-DE" sz="1400" dirty="0">
                <a:cs typeface="Arial" panose="020B0604020202020204" pitchFamily="34" charset="0"/>
              </a:rPr>
            </a:br>
            <a:r>
              <a:rPr lang="de-DE" sz="1400" u="sng" dirty="0" smtClean="0">
                <a:cs typeface="Arial" panose="020B0604020202020204" pitchFamily="34" charset="0"/>
              </a:rPr>
              <a:t>Quellenangabe: </a:t>
            </a:r>
            <a:r>
              <a:rPr lang="de-DE" sz="1400" dirty="0"/>
              <a:t>Rulofs, B., Hartmann-Tews, I., Bartsch, F., Breuer, C., Feiler, S., Ohlert, J., Rau, T., Schröer, M., Seidler, C., Wagner, I., Allroggen, M. (2017). Erste Ergebnisse des Projekts »Safe Sport«. Schutz von Kindern und Jugendlichen im organisierten Sport in Deutschland. Analyse von Häufigkeiten, Formen, Präventions- und Interventionsmaßnahmen bei sexualisierter Gewalt. Zugriff am </a:t>
            </a:r>
            <a:r>
              <a:rPr lang="de-DE" sz="1400" dirty="0" err="1"/>
              <a:t>xy.xy.xy</a:t>
            </a:r>
            <a:r>
              <a:rPr lang="de-DE" sz="1400" dirty="0"/>
              <a:t> unter </a:t>
            </a:r>
            <a:r>
              <a:rPr lang="de-DE" sz="1400" dirty="0">
                <a:hlinkClick r:id="rId3"/>
              </a:rPr>
              <a:t>https://www.dsj.de/handlungsfelder/praevention/kinderschutz/forschungsprojekt-safe-sport</a:t>
            </a:r>
            <a:r>
              <a:rPr lang="de-DE" sz="1400" dirty="0" smtClean="0">
                <a:hlinkClick r:id="rId3"/>
              </a:rPr>
              <a:t>/</a:t>
            </a:r>
            <a:r>
              <a:rPr lang="de-DE" sz="1400" dirty="0" smtClean="0"/>
              <a:t> </a:t>
            </a:r>
            <a:endParaRPr lang="de-DE" sz="1400" dirty="0">
              <a:cs typeface="Arial" panose="020B0604020202020204" pitchFamily="34" charset="0"/>
            </a:endParaRPr>
          </a:p>
        </p:txBody>
      </p:sp>
      <p:sp>
        <p:nvSpPr>
          <p:cNvPr id="4" name="Titel 3"/>
          <p:cNvSpPr>
            <a:spLocks noGrp="1"/>
          </p:cNvSpPr>
          <p:nvPr>
            <p:ph type="title"/>
          </p:nvPr>
        </p:nvSpPr>
        <p:spPr>
          <a:xfrm>
            <a:off x="539552" y="620688"/>
            <a:ext cx="8229600" cy="504056"/>
          </a:xfrm>
        </p:spPr>
        <p:txBody>
          <a:bodyPr/>
          <a:lstStyle/>
          <a:p>
            <a:pPr algn="l"/>
            <a:r>
              <a:rPr lang="de-DE" sz="2400" dirty="0">
                <a:solidFill>
                  <a:schemeClr val="accent4"/>
                </a:solidFill>
              </a:rPr>
              <a:t>Impressum</a:t>
            </a:r>
          </a:p>
        </p:txBody>
      </p:sp>
      <p:pic>
        <p:nvPicPr>
          <p:cNvPr id="5"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790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a:graphicFrameLocks/>
          </p:cNvGraphicFramePr>
          <p:nvPr>
            <p:extLst>
              <p:ext uri="{D42A27DB-BD31-4B8C-83A1-F6EECF244321}">
                <p14:modId xmlns:p14="http://schemas.microsoft.com/office/powerpoint/2010/main" val="2001857615"/>
              </p:ext>
            </p:extLst>
          </p:nvPr>
        </p:nvGraphicFramePr>
        <p:xfrm>
          <a:off x="779140" y="980728"/>
          <a:ext cx="7813526" cy="52705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feld 1"/>
          <p:cNvSpPr txBox="1"/>
          <p:nvPr/>
        </p:nvSpPr>
        <p:spPr>
          <a:xfrm>
            <a:off x="755576" y="1916832"/>
            <a:ext cx="3672408" cy="553998"/>
          </a:xfrm>
          <a:prstGeom prst="rect">
            <a:avLst/>
          </a:prstGeom>
          <a:solidFill>
            <a:schemeClr val="bg1"/>
          </a:solidFill>
        </p:spPr>
        <p:txBody>
          <a:bodyPr wrap="square" rtlCol="0">
            <a:spAutoFit/>
          </a:bodyPr>
          <a:lstStyle/>
          <a:p>
            <a:r>
              <a:rPr lang="de-DE" sz="1500" dirty="0" smtClean="0"/>
              <a:t>Weiterleitung an externe Beratungsstellen bei Problemen oder Verdachtsfällen</a:t>
            </a:r>
            <a:endParaRPr lang="de-DE" sz="1500" dirty="0"/>
          </a:p>
        </p:txBody>
      </p:sp>
      <p:sp>
        <p:nvSpPr>
          <p:cNvPr id="5" name="Textfeld 4"/>
          <p:cNvSpPr txBox="1"/>
          <p:nvPr/>
        </p:nvSpPr>
        <p:spPr>
          <a:xfrm>
            <a:off x="744116" y="2442954"/>
            <a:ext cx="3683868" cy="553998"/>
          </a:xfrm>
          <a:prstGeom prst="rect">
            <a:avLst/>
          </a:prstGeom>
          <a:solidFill>
            <a:schemeClr val="bg1"/>
          </a:solidFill>
        </p:spPr>
        <p:txBody>
          <a:bodyPr wrap="square" rtlCol="0">
            <a:spAutoFit/>
          </a:bodyPr>
          <a:lstStyle/>
          <a:p>
            <a:r>
              <a:rPr lang="de-DE" sz="1500" dirty="0" smtClean="0">
                <a:latin typeface="+mj-lt"/>
              </a:rPr>
              <a:t>Selbstverpflichtung (z.B. Ehren-/ Verhaltens-kodex) zu Prävention sexualisierter Gewalt</a:t>
            </a:r>
            <a:endParaRPr lang="de-DE" sz="1500" dirty="0">
              <a:latin typeface="+mj-lt"/>
            </a:endParaRPr>
          </a:p>
        </p:txBody>
      </p:sp>
      <p:sp>
        <p:nvSpPr>
          <p:cNvPr id="6" name="Textfeld 5"/>
          <p:cNvSpPr txBox="1"/>
          <p:nvPr/>
        </p:nvSpPr>
        <p:spPr>
          <a:xfrm>
            <a:off x="755576" y="2996952"/>
            <a:ext cx="3684190" cy="784830"/>
          </a:xfrm>
          <a:prstGeom prst="rect">
            <a:avLst/>
          </a:prstGeom>
          <a:solidFill>
            <a:schemeClr val="bg1"/>
          </a:solidFill>
        </p:spPr>
        <p:txBody>
          <a:bodyPr wrap="square" rtlCol="0">
            <a:spAutoFit/>
          </a:bodyPr>
          <a:lstStyle/>
          <a:p>
            <a:r>
              <a:rPr lang="de-DE" sz="1500" dirty="0" smtClean="0">
                <a:latin typeface="+mj-lt"/>
              </a:rPr>
              <a:t>Regeln für den Umgang mit Kindern /  Jugendlichen</a:t>
            </a:r>
          </a:p>
          <a:p>
            <a:endParaRPr lang="de-DE" sz="1500" dirty="0">
              <a:latin typeface="+mj-lt"/>
            </a:endParaRPr>
          </a:p>
        </p:txBody>
      </p:sp>
      <p:sp>
        <p:nvSpPr>
          <p:cNvPr id="7" name="Textfeld 6"/>
          <p:cNvSpPr txBox="1"/>
          <p:nvPr/>
        </p:nvSpPr>
        <p:spPr>
          <a:xfrm>
            <a:off x="755576" y="3573016"/>
            <a:ext cx="3672408" cy="553998"/>
          </a:xfrm>
          <a:prstGeom prst="rect">
            <a:avLst/>
          </a:prstGeom>
          <a:solidFill>
            <a:schemeClr val="bg1"/>
          </a:solidFill>
        </p:spPr>
        <p:txBody>
          <a:bodyPr wrap="square" rtlCol="0">
            <a:spAutoFit/>
          </a:bodyPr>
          <a:lstStyle/>
          <a:p>
            <a:r>
              <a:rPr lang="de-DE" sz="1500" dirty="0" smtClean="0">
                <a:latin typeface="+mj-lt"/>
              </a:rPr>
              <a:t>Erweitertes Führungszeugnis von </a:t>
            </a:r>
          </a:p>
          <a:p>
            <a:r>
              <a:rPr lang="de-DE" sz="1500" dirty="0" smtClean="0">
                <a:latin typeface="+mj-lt"/>
              </a:rPr>
              <a:t>ehrenamtlichen Mitarbeiter/-innen</a:t>
            </a:r>
            <a:endParaRPr lang="de-DE" sz="1500" dirty="0">
              <a:latin typeface="+mj-lt"/>
            </a:endParaRPr>
          </a:p>
        </p:txBody>
      </p:sp>
      <p:sp>
        <p:nvSpPr>
          <p:cNvPr id="9" name="Textfeld 8"/>
          <p:cNvSpPr txBox="1"/>
          <p:nvPr/>
        </p:nvSpPr>
        <p:spPr>
          <a:xfrm>
            <a:off x="755576" y="4099138"/>
            <a:ext cx="3660626" cy="553998"/>
          </a:xfrm>
          <a:prstGeom prst="rect">
            <a:avLst/>
          </a:prstGeom>
          <a:solidFill>
            <a:schemeClr val="bg1"/>
          </a:solidFill>
        </p:spPr>
        <p:txBody>
          <a:bodyPr wrap="square" rtlCol="0">
            <a:spAutoFit/>
          </a:bodyPr>
          <a:lstStyle/>
          <a:p>
            <a:r>
              <a:rPr lang="de-DE" sz="1500" dirty="0" smtClean="0">
                <a:latin typeface="+mj-lt"/>
              </a:rPr>
              <a:t>Erweitertes Führungszeugnis von </a:t>
            </a:r>
          </a:p>
          <a:p>
            <a:r>
              <a:rPr lang="de-DE" sz="1500" dirty="0" smtClean="0">
                <a:latin typeface="+mj-lt"/>
              </a:rPr>
              <a:t>hauptberuflichen Mitarbeiter/-innen</a:t>
            </a:r>
            <a:endParaRPr lang="de-DE" sz="1500" dirty="0">
              <a:latin typeface="+mj-lt"/>
            </a:endParaRPr>
          </a:p>
        </p:txBody>
      </p:sp>
      <p:sp>
        <p:nvSpPr>
          <p:cNvPr id="10" name="Textfeld 9"/>
          <p:cNvSpPr txBox="1"/>
          <p:nvPr/>
        </p:nvSpPr>
        <p:spPr>
          <a:xfrm>
            <a:off x="767358" y="4618686"/>
            <a:ext cx="3672408" cy="553998"/>
          </a:xfrm>
          <a:prstGeom prst="rect">
            <a:avLst/>
          </a:prstGeom>
          <a:solidFill>
            <a:schemeClr val="bg1"/>
          </a:solidFill>
        </p:spPr>
        <p:txBody>
          <a:bodyPr wrap="square" rtlCol="0">
            <a:spAutoFit/>
          </a:bodyPr>
          <a:lstStyle/>
          <a:p>
            <a:r>
              <a:rPr lang="de-DE" sz="1500" dirty="0" smtClean="0">
                <a:latin typeface="+mj-lt"/>
              </a:rPr>
              <a:t>Vereinbarung mit Jugendamt/Kommune (nach §72a SGB VIII)</a:t>
            </a:r>
            <a:endParaRPr lang="de-DE" sz="1500" dirty="0">
              <a:latin typeface="+mj-lt"/>
            </a:endParaRPr>
          </a:p>
        </p:txBody>
      </p:sp>
      <p:sp>
        <p:nvSpPr>
          <p:cNvPr id="11" name="Textfeld 10"/>
          <p:cNvSpPr txBox="1"/>
          <p:nvPr/>
        </p:nvSpPr>
        <p:spPr>
          <a:xfrm>
            <a:off x="779140" y="5114801"/>
            <a:ext cx="3660626" cy="553998"/>
          </a:xfrm>
          <a:prstGeom prst="rect">
            <a:avLst/>
          </a:prstGeom>
          <a:solidFill>
            <a:schemeClr val="bg1"/>
          </a:solidFill>
        </p:spPr>
        <p:txBody>
          <a:bodyPr wrap="square" rtlCol="0">
            <a:spAutoFit/>
          </a:bodyPr>
          <a:lstStyle/>
          <a:p>
            <a:r>
              <a:rPr lang="de-DE" sz="1500" dirty="0" smtClean="0">
                <a:latin typeface="+mj-lt"/>
              </a:rPr>
              <a:t>Einbezug von Kindern/Jugendlichen in die Präventionsentwicklung</a:t>
            </a:r>
            <a:endParaRPr lang="de-DE" sz="1500" dirty="0">
              <a:latin typeface="+mj-lt"/>
            </a:endParaRPr>
          </a:p>
        </p:txBody>
      </p:sp>
      <p:sp>
        <p:nvSpPr>
          <p:cNvPr id="12" name="Textfeld 11"/>
          <p:cNvSpPr txBox="1"/>
          <p:nvPr/>
        </p:nvSpPr>
        <p:spPr>
          <a:xfrm>
            <a:off x="587177" y="1665675"/>
            <a:ext cx="3588618" cy="323165"/>
          </a:xfrm>
          <a:prstGeom prst="rect">
            <a:avLst/>
          </a:prstGeom>
          <a:solidFill>
            <a:schemeClr val="bg1"/>
          </a:solidFill>
        </p:spPr>
        <p:txBody>
          <a:bodyPr wrap="square" rtlCol="0">
            <a:spAutoFit/>
          </a:bodyPr>
          <a:lstStyle/>
          <a:p>
            <a:r>
              <a:rPr lang="de-DE" sz="1500" dirty="0" smtClean="0">
                <a:latin typeface="ITCOfficinaSans LT Book" pitchFamily="18" charset="0"/>
              </a:rPr>
              <a:t> </a:t>
            </a:r>
          </a:p>
        </p:txBody>
      </p:sp>
      <p:sp>
        <p:nvSpPr>
          <p:cNvPr id="3" name="Textfeld 2"/>
          <p:cNvSpPr txBox="1"/>
          <p:nvPr/>
        </p:nvSpPr>
        <p:spPr>
          <a:xfrm>
            <a:off x="509278" y="4653136"/>
            <a:ext cx="258080" cy="461665"/>
          </a:xfrm>
          <a:prstGeom prst="rect">
            <a:avLst/>
          </a:prstGeom>
          <a:solidFill>
            <a:schemeClr val="bg1"/>
          </a:solidFill>
        </p:spPr>
        <p:txBody>
          <a:bodyPr wrap="square" rtlCol="0">
            <a:spAutoFit/>
          </a:bodyPr>
          <a:lstStyle/>
          <a:p>
            <a:endParaRPr lang="de-DE" dirty="0"/>
          </a:p>
        </p:txBody>
      </p:sp>
      <p:sp>
        <p:nvSpPr>
          <p:cNvPr id="14" name="Rectangle 2"/>
          <p:cNvSpPr>
            <a:spLocks noGrp="1" noChangeArrowheads="1"/>
          </p:cNvSpPr>
          <p:nvPr>
            <p:ph type="title"/>
          </p:nvPr>
        </p:nvSpPr>
        <p:spPr>
          <a:xfrm>
            <a:off x="481340" y="404664"/>
            <a:ext cx="7345362" cy="431800"/>
          </a:xfrm>
        </p:spPr>
        <p:txBody>
          <a:bodyPr/>
          <a:lstStyle/>
          <a:p>
            <a:pPr algn="l"/>
            <a:r>
              <a:rPr lang="de-DE" sz="2400" dirty="0">
                <a:solidFill>
                  <a:schemeClr val="accent3"/>
                </a:solidFill>
                <a:latin typeface="Arial" panose="020B0604020202020204" pitchFamily="34" charset="0"/>
                <a:cs typeface="Arial" panose="020B0604020202020204" pitchFamily="34" charset="0"/>
              </a:rPr>
              <a:t>Präventionsmaßnahmen zum Schutz vor sexualisierter Gewalt in den Sportvereinen </a:t>
            </a:r>
            <a:r>
              <a:rPr lang="de-DE" sz="2400" dirty="0" smtClean="0">
                <a:solidFill>
                  <a:schemeClr val="accent3"/>
                </a:solidFill>
                <a:latin typeface="Arial" panose="020B0604020202020204" pitchFamily="34" charset="0"/>
                <a:cs typeface="Arial" panose="020B0604020202020204" pitchFamily="34" charset="0"/>
              </a:rPr>
              <a:t/>
            </a:r>
            <a:br>
              <a:rPr lang="de-DE" sz="2400" dirty="0" smtClean="0">
                <a:solidFill>
                  <a:schemeClr val="accent3"/>
                </a:solidFill>
                <a:latin typeface="Arial" panose="020B0604020202020204" pitchFamily="34" charset="0"/>
                <a:cs typeface="Arial" panose="020B0604020202020204" pitchFamily="34" charset="0"/>
              </a:rPr>
            </a:br>
            <a:r>
              <a:rPr lang="de-DE" sz="1200" dirty="0" smtClean="0">
                <a:solidFill>
                  <a:schemeClr val="accent3"/>
                </a:solidFill>
                <a:latin typeface="Arial" panose="020B0604020202020204" pitchFamily="34" charset="0"/>
                <a:cs typeface="Arial" panose="020B0604020202020204" pitchFamily="34" charset="0"/>
              </a:rPr>
              <a:t>(</a:t>
            </a:r>
            <a:r>
              <a:rPr lang="de-DE" sz="1200" dirty="0">
                <a:solidFill>
                  <a:schemeClr val="accent3"/>
                </a:solidFill>
                <a:latin typeface="Arial" panose="020B0604020202020204" pitchFamily="34" charset="0"/>
                <a:cs typeface="Arial" panose="020B0604020202020204" pitchFamily="34" charset="0"/>
              </a:rPr>
              <a:t>Anteil an Vereinen in </a:t>
            </a:r>
            <a:r>
              <a:rPr lang="de-DE" sz="1200" dirty="0" smtClean="0">
                <a:solidFill>
                  <a:schemeClr val="accent3"/>
                </a:solidFill>
                <a:latin typeface="Arial" panose="020B0604020202020204" pitchFamily="34" charset="0"/>
                <a:cs typeface="Arial" panose="020B0604020202020204" pitchFamily="34" charset="0"/>
              </a:rPr>
              <a:t>%)</a:t>
            </a:r>
            <a:endParaRPr lang="de-DE" sz="1200" dirty="0">
              <a:solidFill>
                <a:schemeClr val="accent3"/>
              </a:solidFill>
              <a:latin typeface="Arial" panose="020B0604020202020204" pitchFamily="34" charset="0"/>
              <a:cs typeface="Arial" panose="020B0604020202020204" pitchFamily="34" charset="0"/>
            </a:endParaRPr>
          </a:p>
        </p:txBody>
      </p:sp>
      <p:pic>
        <p:nvPicPr>
          <p:cNvPr id="13"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5946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a:graphicFrameLocks/>
          </p:cNvGraphicFramePr>
          <p:nvPr>
            <p:extLst>
              <p:ext uri="{D42A27DB-BD31-4B8C-83A1-F6EECF244321}">
                <p14:modId xmlns:p14="http://schemas.microsoft.com/office/powerpoint/2010/main" val="1345665612"/>
              </p:ext>
            </p:extLst>
          </p:nvPr>
        </p:nvGraphicFramePr>
        <p:xfrm>
          <a:off x="755576" y="980728"/>
          <a:ext cx="8064896"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a:xfrm>
            <a:off x="481340" y="404664"/>
            <a:ext cx="7345362" cy="431800"/>
          </a:xfrm>
          <a:prstGeom prst="rect">
            <a:avLst/>
          </a:prstGeo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2000" b="1" i="1" kern="1200" baseline="0">
                <a:solidFill>
                  <a:schemeClr val="tx1"/>
                </a:solidFill>
                <a:effectLst/>
                <a:latin typeface="+mn-lt"/>
                <a:ea typeface="+mj-ea"/>
                <a:cs typeface="+mj-cs"/>
              </a:defRPr>
            </a:lvl1pPr>
          </a:lstStyle>
          <a:p>
            <a:pPr algn="l"/>
            <a:r>
              <a:rPr lang="de-DE" sz="2400" dirty="0" smtClean="0">
                <a:solidFill>
                  <a:schemeClr val="accent3"/>
                </a:solidFill>
                <a:latin typeface="Arial" panose="020B0604020202020204" pitchFamily="34" charset="0"/>
                <a:cs typeface="Arial" panose="020B0604020202020204" pitchFamily="34" charset="0"/>
              </a:rPr>
              <a:t>Präventionsmaßnahmen zum Schutz vor sexualisierter Gewalt in den Sportvereinen </a:t>
            </a:r>
          </a:p>
          <a:p>
            <a:pPr algn="l"/>
            <a:r>
              <a:rPr lang="de-DE" sz="1200" dirty="0" smtClean="0">
                <a:solidFill>
                  <a:schemeClr val="accent3"/>
                </a:solidFill>
                <a:latin typeface="Arial" panose="020B0604020202020204" pitchFamily="34" charset="0"/>
                <a:cs typeface="Arial" panose="020B0604020202020204" pitchFamily="34" charset="0"/>
              </a:rPr>
              <a:t>(Anteil an Vereinen in %) </a:t>
            </a:r>
            <a:endParaRPr lang="de-DE" sz="1200" dirty="0">
              <a:solidFill>
                <a:schemeClr val="accent3"/>
              </a:solidFill>
              <a:latin typeface="Arial" panose="020B0604020202020204" pitchFamily="34" charset="0"/>
              <a:cs typeface="Arial" panose="020B0604020202020204" pitchFamily="34" charset="0"/>
            </a:endParaRPr>
          </a:p>
        </p:txBody>
      </p:sp>
      <p:pic>
        <p:nvPicPr>
          <p:cNvPr id="4"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0609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val="706077781"/>
              </p:ext>
            </p:extLst>
          </p:nvPr>
        </p:nvGraphicFramePr>
        <p:xfrm>
          <a:off x="539552" y="1484784"/>
          <a:ext cx="7920880" cy="4320482"/>
        </p:xfrm>
        <a:graphic>
          <a:graphicData uri="http://schemas.openxmlformats.org/drawingml/2006/table">
            <a:tbl>
              <a:tblPr>
                <a:tableStyleId>{5C22544A-7EE6-4342-B048-85BDC9FD1C3A}</a:tableStyleId>
              </a:tblPr>
              <a:tblGrid>
                <a:gridCol w="5884082">
                  <a:extLst>
                    <a:ext uri="{9D8B030D-6E8A-4147-A177-3AD203B41FA5}">
                      <a16:colId xmlns:a16="http://schemas.microsoft.com/office/drawing/2014/main" val="20000"/>
                    </a:ext>
                  </a:extLst>
                </a:gridCol>
                <a:gridCol w="2036798">
                  <a:extLst>
                    <a:ext uri="{9D8B030D-6E8A-4147-A177-3AD203B41FA5}">
                      <a16:colId xmlns:a16="http://schemas.microsoft.com/office/drawing/2014/main" val="20001"/>
                    </a:ext>
                  </a:extLst>
                </a:gridCol>
              </a:tblGrid>
              <a:tr h="355843">
                <a:tc gridSpan="2">
                  <a:txBody>
                    <a:bodyPr/>
                    <a:lstStyle/>
                    <a:p>
                      <a:pPr algn="l" fontAlgn="b"/>
                      <a:endParaRPr lang="de-DE" sz="1600" b="1" i="1" u="none" strike="noStrike" dirty="0">
                        <a:solidFill>
                          <a:srgbClr val="000000"/>
                        </a:solidFill>
                        <a:effectLst/>
                        <a:latin typeface="ITCOfficinaSans LT Book"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de-DE"/>
                    </a:p>
                  </a:txBody>
                  <a:tcPr/>
                </a:tc>
                <a:extLst>
                  <a:ext uri="{0D108BD9-81ED-4DB2-BD59-A6C34878D82A}">
                    <a16:rowId xmlns:a16="http://schemas.microsoft.com/office/drawing/2014/main" val="10000"/>
                  </a:ext>
                </a:extLst>
              </a:tr>
              <a:tr h="691347">
                <a:tc>
                  <a:txBody>
                    <a:bodyPr/>
                    <a:lstStyle/>
                    <a:p>
                      <a:pPr algn="l" fontAlgn="b"/>
                      <a:r>
                        <a:rPr lang="de-DE" sz="1800" b="1" kern="1200" dirty="0" smtClean="0">
                          <a:solidFill>
                            <a:schemeClr val="dk1"/>
                          </a:solidFill>
                          <a:latin typeface="+mn-lt"/>
                          <a:ea typeface="+mn-ea"/>
                          <a:cs typeface="+mn-cs"/>
                        </a:rPr>
                        <a:t>Unterstützungsbedarfe</a:t>
                      </a:r>
                      <a:endParaRPr lang="de-DE" sz="1800" b="1"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de-DE" sz="1800" b="1" kern="1200" dirty="0" smtClean="0">
                          <a:solidFill>
                            <a:schemeClr val="dk1"/>
                          </a:solidFill>
                          <a:latin typeface="+mn-lt"/>
                          <a:ea typeface="+mn-ea"/>
                          <a:cs typeface="+mn-cs"/>
                        </a:rPr>
                        <a:t>Anteil der Vereine</a:t>
                      </a:r>
                      <a:endParaRPr lang="de-DE" sz="1800" b="1"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16389">
                <a:tc>
                  <a:txBody>
                    <a:bodyPr/>
                    <a:lstStyle/>
                    <a:p>
                      <a:pPr algn="l" fontAlgn="b"/>
                      <a:r>
                        <a:rPr lang="de-DE" sz="1800" kern="1200" dirty="0" smtClean="0">
                          <a:solidFill>
                            <a:schemeClr val="dk1"/>
                          </a:solidFill>
                          <a:latin typeface="+mn-lt"/>
                          <a:ea typeface="+mn-ea"/>
                          <a:cs typeface="+mn-cs"/>
                        </a:rPr>
                        <a:t>Informationsmaterialien (z.B. Broschüren/ Leitfäden)</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de-DE" sz="1800" kern="1200" dirty="0" smtClean="0">
                          <a:solidFill>
                            <a:schemeClr val="dk1"/>
                          </a:solidFill>
                          <a:latin typeface="+mn-lt"/>
                          <a:ea typeface="+mn-ea"/>
                          <a:cs typeface="+mn-cs"/>
                        </a:rPr>
                        <a:t>38%</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16389">
                <a:tc>
                  <a:txBody>
                    <a:bodyPr/>
                    <a:lstStyle/>
                    <a:p>
                      <a:pPr algn="l" fontAlgn="b"/>
                      <a:r>
                        <a:rPr lang="de-DE" sz="1800" kern="1200" dirty="0">
                          <a:solidFill>
                            <a:schemeClr val="dk1"/>
                          </a:solidFill>
                          <a:latin typeface="+mn-lt"/>
                          <a:ea typeface="+mn-ea"/>
                          <a:cs typeface="+mn-cs"/>
                        </a:rPr>
                        <a:t>Beratung zum Umgang mit Verdachts-/Vorfällen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de-DE" sz="1800" kern="1200" dirty="0" smtClean="0">
                          <a:solidFill>
                            <a:schemeClr val="dk1"/>
                          </a:solidFill>
                          <a:latin typeface="+mn-lt"/>
                          <a:ea typeface="+mn-ea"/>
                          <a:cs typeface="+mn-cs"/>
                        </a:rPr>
                        <a:t>30%</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16389">
                <a:tc>
                  <a:txBody>
                    <a:bodyPr/>
                    <a:lstStyle/>
                    <a:p>
                      <a:pPr algn="l" fontAlgn="b"/>
                      <a:r>
                        <a:rPr lang="de-DE" sz="1800" kern="1200" dirty="0" smtClean="0">
                          <a:solidFill>
                            <a:schemeClr val="dk1"/>
                          </a:solidFill>
                          <a:latin typeface="+mn-lt"/>
                          <a:ea typeface="+mn-ea"/>
                          <a:cs typeface="+mn-cs"/>
                        </a:rPr>
                        <a:t>Schulung / Fort- und Weiterbildung </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de-DE" sz="1800" kern="1200" dirty="0" smtClean="0">
                          <a:solidFill>
                            <a:schemeClr val="dk1"/>
                          </a:solidFill>
                          <a:latin typeface="+mn-lt"/>
                          <a:ea typeface="+mn-ea"/>
                          <a:cs typeface="+mn-cs"/>
                        </a:rPr>
                        <a:t>29%</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16389">
                <a:tc>
                  <a:txBody>
                    <a:bodyPr/>
                    <a:lstStyle/>
                    <a:p>
                      <a:pPr algn="l" fontAlgn="b"/>
                      <a:r>
                        <a:rPr lang="de-DE" sz="1800" kern="1200" dirty="0" smtClean="0">
                          <a:solidFill>
                            <a:schemeClr val="dk1"/>
                          </a:solidFill>
                          <a:latin typeface="+mn-lt"/>
                          <a:ea typeface="+mn-ea"/>
                          <a:cs typeface="+mn-cs"/>
                        </a:rPr>
                        <a:t>Erstellung eines Schutzkonzeptes</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de-DE" sz="1800" kern="1200" dirty="0" smtClean="0">
                          <a:solidFill>
                            <a:schemeClr val="dk1"/>
                          </a:solidFill>
                          <a:latin typeface="+mn-lt"/>
                          <a:ea typeface="+mn-ea"/>
                          <a:cs typeface="+mn-cs"/>
                        </a:rPr>
                        <a:t>21%</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516389">
                <a:tc>
                  <a:txBody>
                    <a:bodyPr/>
                    <a:lstStyle/>
                    <a:p>
                      <a:pPr algn="l" fontAlgn="b"/>
                      <a:r>
                        <a:rPr lang="de-DE" sz="1800" kern="1200" dirty="0" smtClean="0">
                          <a:solidFill>
                            <a:schemeClr val="dk1"/>
                          </a:solidFill>
                          <a:latin typeface="+mn-lt"/>
                          <a:ea typeface="+mn-ea"/>
                          <a:cs typeface="+mn-cs"/>
                        </a:rPr>
                        <a:t>Vermittlung von Kontakten / Aufbau von Netzwerken</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de-DE" sz="1800" kern="1200" dirty="0" smtClean="0">
                          <a:solidFill>
                            <a:schemeClr val="dk1"/>
                          </a:solidFill>
                          <a:latin typeface="+mn-lt"/>
                          <a:ea typeface="+mn-ea"/>
                          <a:cs typeface="+mn-cs"/>
                        </a:rPr>
                        <a:t>20%</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691347">
                <a:tc>
                  <a:txBody>
                    <a:bodyPr/>
                    <a:lstStyle/>
                    <a:p>
                      <a:pPr algn="l" fontAlgn="b"/>
                      <a:r>
                        <a:rPr lang="de-DE" sz="1800" kern="1200" dirty="0" smtClean="0">
                          <a:solidFill>
                            <a:schemeClr val="dk1"/>
                          </a:solidFill>
                          <a:latin typeface="+mn-lt"/>
                          <a:ea typeface="+mn-ea"/>
                          <a:cs typeface="+mn-cs"/>
                        </a:rPr>
                        <a:t>Vereinbarung mit dem Jugendamt oder der Kommune </a:t>
                      </a:r>
                      <a:br>
                        <a:rPr lang="de-DE" sz="1800" kern="1200" dirty="0" smtClean="0">
                          <a:solidFill>
                            <a:schemeClr val="dk1"/>
                          </a:solidFill>
                          <a:latin typeface="+mn-lt"/>
                          <a:ea typeface="+mn-ea"/>
                          <a:cs typeface="+mn-cs"/>
                        </a:rPr>
                      </a:br>
                      <a:r>
                        <a:rPr lang="de-DE" sz="1800" kern="1200" dirty="0" smtClean="0">
                          <a:solidFill>
                            <a:schemeClr val="dk1"/>
                          </a:solidFill>
                          <a:latin typeface="+mn-lt"/>
                          <a:ea typeface="+mn-ea"/>
                          <a:cs typeface="+mn-cs"/>
                        </a:rPr>
                        <a:t>(z.B. nach §72a, SGB VIII)</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de-DE" sz="1800" kern="1200" dirty="0" smtClean="0">
                          <a:solidFill>
                            <a:schemeClr val="dk1"/>
                          </a:solidFill>
                          <a:latin typeface="+mn-lt"/>
                          <a:ea typeface="+mn-ea"/>
                          <a:cs typeface="+mn-cs"/>
                        </a:rPr>
                        <a:t>19%</a:t>
                      </a:r>
                      <a:endParaRPr lang="de-DE" sz="1800" kern="1200" dirty="0">
                        <a:solidFill>
                          <a:schemeClr val="dk1"/>
                        </a:solidFill>
                        <a:latin typeface="+mn-lt"/>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
        <p:nvSpPr>
          <p:cNvPr id="3" name="Rectangle 2"/>
          <p:cNvSpPr>
            <a:spLocks noGrp="1" noChangeArrowheads="1"/>
          </p:cNvSpPr>
          <p:nvPr>
            <p:ph type="title"/>
          </p:nvPr>
        </p:nvSpPr>
        <p:spPr>
          <a:xfrm>
            <a:off x="467544" y="548680"/>
            <a:ext cx="7345362" cy="431800"/>
          </a:xfrm>
        </p:spPr>
        <p:txBody>
          <a:bodyPr/>
          <a:lstStyle/>
          <a:p>
            <a:pPr algn="l" fontAlgn="b"/>
            <a:r>
              <a:rPr lang="de-DE" sz="2400" dirty="0">
                <a:solidFill>
                  <a:schemeClr val="accent3"/>
                </a:solidFill>
                <a:latin typeface="Arial" panose="020B0604020202020204" pitchFamily="34" charset="0"/>
                <a:cs typeface="Arial" panose="020B0604020202020204" pitchFamily="34" charset="0"/>
              </a:rPr>
              <a:t>Unterstützungsbedarfe bei der Umsetzung der Prävention sexualisierter Gewalt</a:t>
            </a:r>
            <a:r>
              <a:rPr lang="de-DE" sz="2400" i="0" dirty="0">
                <a:solidFill>
                  <a:schemeClr val="accent3"/>
                </a:solidFill>
              </a:rPr>
              <a:t> </a:t>
            </a:r>
            <a:r>
              <a:rPr lang="de-DE" sz="1200" i="0" dirty="0">
                <a:solidFill>
                  <a:schemeClr val="accent3"/>
                </a:solidFill>
              </a:rPr>
              <a:t>(Mehrfachnennungen möglich) </a:t>
            </a:r>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862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a:graphicFrameLocks/>
          </p:cNvGraphicFramePr>
          <p:nvPr>
            <p:extLst>
              <p:ext uri="{D42A27DB-BD31-4B8C-83A1-F6EECF244321}">
                <p14:modId xmlns:p14="http://schemas.microsoft.com/office/powerpoint/2010/main" val="1915700818"/>
              </p:ext>
            </p:extLst>
          </p:nvPr>
        </p:nvGraphicFramePr>
        <p:xfrm>
          <a:off x="467544" y="1196752"/>
          <a:ext cx="8568952"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a:spLocks noGrp="1" noChangeArrowheads="1"/>
          </p:cNvSpPr>
          <p:nvPr>
            <p:ph type="title"/>
          </p:nvPr>
        </p:nvSpPr>
        <p:spPr>
          <a:xfrm>
            <a:off x="467544" y="404664"/>
            <a:ext cx="7345362" cy="216024"/>
          </a:xfrm>
        </p:spPr>
        <p:txBody>
          <a:bodyPr/>
          <a:lstStyle/>
          <a:p>
            <a:pPr algn="l">
              <a:defRPr sz="1800" b="1" i="0" u="none" strike="noStrike" kern="1200" baseline="0">
                <a:solidFill>
                  <a:prstClr val="black"/>
                </a:solidFill>
                <a:latin typeface="+mn-lt"/>
                <a:ea typeface="+mn-ea"/>
                <a:cs typeface="+mn-cs"/>
              </a:defRPr>
            </a:pPr>
            <a:r>
              <a:rPr lang="de-DE" sz="2400" dirty="0">
                <a:solidFill>
                  <a:schemeClr val="accent3"/>
                </a:solidFill>
                <a:latin typeface="Arial" panose="020B0604020202020204" pitchFamily="34" charset="0"/>
                <a:cs typeface="Arial" panose="020B0604020202020204" pitchFamily="34" charset="0"/>
              </a:rPr>
              <a:t>Erhaltene Unterstützung </a:t>
            </a:r>
            <a:r>
              <a:rPr lang="de-DE" sz="2400" dirty="0" smtClean="0">
                <a:solidFill>
                  <a:schemeClr val="accent3"/>
                </a:solidFill>
                <a:latin typeface="Arial" panose="020B0604020202020204" pitchFamily="34" charset="0"/>
                <a:cs typeface="Arial" panose="020B0604020202020204" pitchFamily="34" charset="0"/>
              </a:rPr>
              <a:t>durch </a:t>
            </a:r>
            <a:r>
              <a:rPr lang="de-DE" sz="2400" dirty="0">
                <a:solidFill>
                  <a:schemeClr val="accent3"/>
                </a:solidFill>
                <a:latin typeface="Arial" panose="020B0604020202020204" pitchFamily="34" charset="0"/>
                <a:cs typeface="Arial" panose="020B0604020202020204" pitchFamily="34" charset="0"/>
              </a:rPr>
              <a:t>verschiedene </a:t>
            </a:r>
            <a:r>
              <a:rPr lang="de-DE" sz="2400" dirty="0" smtClean="0">
                <a:solidFill>
                  <a:schemeClr val="accent3"/>
                </a:solidFill>
                <a:latin typeface="Arial" panose="020B0604020202020204" pitchFamily="34" charset="0"/>
                <a:cs typeface="Arial" panose="020B0604020202020204" pitchFamily="34" charset="0"/>
              </a:rPr>
              <a:t>Organisationen </a:t>
            </a:r>
            <a:r>
              <a:rPr lang="de-DE" sz="1200" b="0" i="0" dirty="0" smtClean="0">
                <a:solidFill>
                  <a:schemeClr val="bg1">
                    <a:lumMod val="50000"/>
                  </a:schemeClr>
                </a:solidFill>
                <a:latin typeface="+mj-lt"/>
              </a:rPr>
              <a:t>(</a:t>
            </a:r>
            <a:r>
              <a:rPr lang="de-DE" sz="1200" b="0" i="0" dirty="0">
                <a:solidFill>
                  <a:schemeClr val="bg1">
                    <a:lumMod val="50000"/>
                  </a:schemeClr>
                </a:solidFill>
                <a:latin typeface="+mj-lt"/>
              </a:rPr>
              <a:t>Anteil an Vereinen in %) (N = 13.058</a:t>
            </a:r>
            <a:r>
              <a:rPr lang="de-DE" sz="1200" b="0" i="0" dirty="0" smtClean="0">
                <a:solidFill>
                  <a:schemeClr val="bg1">
                    <a:lumMod val="50000"/>
                  </a:schemeClr>
                </a:solidFill>
                <a:latin typeface="+mj-lt"/>
              </a:rPr>
              <a:t>)</a:t>
            </a:r>
            <a:endParaRPr lang="de-DE" sz="1200" dirty="0">
              <a:solidFill>
                <a:schemeClr val="bg1">
                  <a:lumMod val="50000"/>
                </a:schemeClr>
              </a:solidFill>
              <a:latin typeface="+mj-lt"/>
              <a:cs typeface="Arial" panose="020B0604020202020204" pitchFamily="34" charset="0"/>
            </a:endParaRPr>
          </a:p>
        </p:txBody>
      </p:sp>
      <p:pic>
        <p:nvPicPr>
          <p:cNvPr id="4"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228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67544" y="1307901"/>
            <a:ext cx="8424936" cy="4209331"/>
          </a:xfrm>
        </p:spPr>
        <p:txBody>
          <a:bodyPr/>
          <a:lstStyle/>
          <a:p>
            <a:pPr algn="l"/>
            <a:r>
              <a:rPr lang="de-DE" sz="2000" dirty="0" smtClean="0"/>
              <a:t>» </a:t>
            </a:r>
            <a:r>
              <a:rPr lang="de-DE" sz="2000" b="1" dirty="0" smtClean="0"/>
              <a:t>Die Hälfte </a:t>
            </a:r>
            <a:r>
              <a:rPr lang="de-DE" sz="2000" dirty="0" smtClean="0"/>
              <a:t>der befragten Vereine schätzt die Prävention sexualisierter Gewalt als ein </a:t>
            </a:r>
            <a:r>
              <a:rPr lang="de-DE" sz="2000" b="1" dirty="0" smtClean="0"/>
              <a:t>relevantes Thema</a:t>
            </a:r>
            <a:r>
              <a:rPr lang="de-DE" sz="2000" dirty="0" smtClean="0"/>
              <a:t> für Sportvereine ein.  </a:t>
            </a:r>
          </a:p>
          <a:p>
            <a:pPr algn="l"/>
            <a:endParaRPr lang="de-DE" sz="2000" dirty="0" smtClean="0"/>
          </a:p>
          <a:p>
            <a:pPr algn="l"/>
            <a:r>
              <a:rPr lang="de-DE" sz="2000" dirty="0" smtClean="0"/>
              <a:t>» Gut </a:t>
            </a:r>
            <a:r>
              <a:rPr lang="de-DE" sz="2000" b="1" dirty="0" smtClean="0"/>
              <a:t>ein Drittel der Vereine </a:t>
            </a:r>
            <a:r>
              <a:rPr lang="de-DE" sz="2000" dirty="0" smtClean="0"/>
              <a:t>gibt an, sich aktiv </a:t>
            </a:r>
            <a:r>
              <a:rPr lang="de-DE" sz="2000" b="1" dirty="0" smtClean="0"/>
              <a:t>gegen sexualisierte Gewalt</a:t>
            </a:r>
            <a:r>
              <a:rPr lang="de-DE" sz="2000" dirty="0" smtClean="0"/>
              <a:t> im Sport einzusetzen. </a:t>
            </a:r>
          </a:p>
          <a:p>
            <a:pPr algn="l"/>
            <a:endParaRPr lang="de-DE" sz="2000" dirty="0" smtClean="0"/>
          </a:p>
          <a:p>
            <a:pPr algn="l"/>
            <a:r>
              <a:rPr lang="de-DE" sz="2000" dirty="0" smtClean="0"/>
              <a:t>» </a:t>
            </a:r>
            <a:r>
              <a:rPr lang="de-DE" sz="2000" b="1" dirty="0" smtClean="0"/>
              <a:t>Jeder neunte Verein </a:t>
            </a:r>
            <a:r>
              <a:rPr lang="de-DE" sz="2000" dirty="0" smtClean="0"/>
              <a:t>hat eine/-n </a:t>
            </a:r>
            <a:r>
              <a:rPr lang="de-DE" sz="2000" b="1" dirty="0" smtClean="0"/>
              <a:t>Ansprechpartner/-in </a:t>
            </a:r>
            <a:r>
              <a:rPr lang="de-DE" sz="2000" dirty="0" smtClean="0"/>
              <a:t>für die Prävention sexualisierter Gewalt oder für den Kinderschutz. </a:t>
            </a:r>
          </a:p>
          <a:p>
            <a:pPr algn="l"/>
            <a:endParaRPr lang="de-DE" sz="2000" dirty="0" smtClean="0"/>
          </a:p>
          <a:p>
            <a:pPr algn="l"/>
            <a:r>
              <a:rPr lang="de-DE" sz="2000" dirty="0" smtClean="0"/>
              <a:t>» Durchschnittlich haben die Vereine zwei definierte Maßnahmen zur Prävention sexualisierter Gewalt implementiert, gleichzeitig ist </a:t>
            </a:r>
            <a:r>
              <a:rPr lang="de-DE" sz="2000" b="1" dirty="0" smtClean="0"/>
              <a:t>in mehr als einem Drittel </a:t>
            </a:r>
            <a:r>
              <a:rPr lang="de-DE" sz="2000" dirty="0" smtClean="0"/>
              <a:t>der Vereine </a:t>
            </a:r>
            <a:r>
              <a:rPr lang="de-DE" sz="2000" b="1" dirty="0" smtClean="0"/>
              <a:t>keine spezifische Maßnahme </a:t>
            </a:r>
            <a:r>
              <a:rPr lang="de-DE" sz="2000" dirty="0" smtClean="0"/>
              <a:t>vorhanden. </a:t>
            </a:r>
          </a:p>
          <a:p>
            <a:pPr algn="l"/>
            <a:endParaRPr lang="de-DE" sz="2000" dirty="0" smtClean="0"/>
          </a:p>
          <a:p>
            <a:pPr algn="l"/>
            <a:endParaRPr lang="de-DE" sz="2000" dirty="0" smtClean="0"/>
          </a:p>
          <a:p>
            <a:pPr algn="l"/>
            <a:endParaRPr lang="de-DE" sz="2000" dirty="0" smtClean="0"/>
          </a:p>
        </p:txBody>
      </p:sp>
      <p:sp>
        <p:nvSpPr>
          <p:cNvPr id="6" name="Titel 3"/>
          <p:cNvSpPr>
            <a:spLocks noGrp="1"/>
          </p:cNvSpPr>
          <p:nvPr>
            <p:ph type="title"/>
          </p:nvPr>
        </p:nvSpPr>
        <p:spPr>
          <a:xfrm>
            <a:off x="467544" y="620688"/>
            <a:ext cx="8229600" cy="504056"/>
          </a:xfrm>
        </p:spPr>
        <p:txBody>
          <a:bodyPr/>
          <a:lstStyle/>
          <a:p>
            <a:pPr algn="l"/>
            <a:r>
              <a:rPr lang="de-DE" sz="2400" dirty="0" smtClean="0">
                <a:solidFill>
                  <a:schemeClr val="accent3"/>
                </a:solidFill>
                <a:latin typeface="Arial" panose="020B0604020202020204" pitchFamily="34" charset="0"/>
                <a:cs typeface="Arial" panose="020B0604020202020204" pitchFamily="34" charset="0"/>
              </a:rPr>
              <a:t>Zusammenfassung (1)</a:t>
            </a:r>
            <a:endParaRPr lang="de-DE" sz="2400" dirty="0">
              <a:solidFill>
                <a:schemeClr val="accent3"/>
              </a:solidFill>
              <a:latin typeface="Arial" panose="020B0604020202020204" pitchFamily="34" charset="0"/>
              <a:cs typeface="Arial" panose="020B0604020202020204" pitchFamily="34" charset="0"/>
            </a:endParaRPr>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67544" y="1412776"/>
            <a:ext cx="8424936" cy="4824536"/>
          </a:xfrm>
        </p:spPr>
        <p:txBody>
          <a:bodyPr/>
          <a:lstStyle/>
          <a:p>
            <a:pPr algn="l"/>
            <a:r>
              <a:rPr lang="de-DE" sz="2000" dirty="0" smtClean="0"/>
              <a:t>» </a:t>
            </a:r>
            <a:r>
              <a:rPr lang="de-DE" sz="2000" b="1" dirty="0" smtClean="0"/>
              <a:t>Je größer der Verein </a:t>
            </a:r>
            <a:r>
              <a:rPr lang="de-DE" sz="2000" dirty="0" smtClean="0"/>
              <a:t>ist, desto wahrscheinlicher ist es, dass die Prävention sexualisierter Gewalt als ein relevantes Thema angesehen wird und Maßnahmen zur Prävention implementiert werden. </a:t>
            </a:r>
          </a:p>
          <a:p>
            <a:pPr algn="l"/>
            <a:endParaRPr lang="de-DE" sz="2000" dirty="0" smtClean="0"/>
          </a:p>
          <a:p>
            <a:pPr algn="l"/>
            <a:r>
              <a:rPr lang="de-DE" sz="2000" dirty="0" smtClean="0"/>
              <a:t>» Vereine </a:t>
            </a:r>
            <a:r>
              <a:rPr lang="de-DE" sz="2000" b="1" dirty="0" smtClean="0"/>
              <a:t>mit bezahltem Führungspersonal </a:t>
            </a:r>
            <a:r>
              <a:rPr lang="de-DE" sz="2000" dirty="0" smtClean="0"/>
              <a:t>stufen die Prävention sexualisierter Gewalt häufiger als relevant ein und setzen sich häufiger aktiv dafür ein als Vereine ohne bezahltes Führungspersonal. </a:t>
            </a:r>
          </a:p>
          <a:p>
            <a:pPr algn="l"/>
            <a:endParaRPr lang="de-DE" sz="2000" dirty="0" smtClean="0"/>
          </a:p>
          <a:p>
            <a:pPr algn="l"/>
            <a:r>
              <a:rPr lang="de-DE" sz="2000" dirty="0" smtClean="0"/>
              <a:t>» Vereine mit </a:t>
            </a:r>
            <a:r>
              <a:rPr lang="de-DE" sz="2000" b="1" dirty="0" smtClean="0"/>
              <a:t>Frauen im Vorstand </a:t>
            </a:r>
            <a:r>
              <a:rPr lang="de-DE" sz="2000" dirty="0" smtClean="0"/>
              <a:t>stufen die Prävention sexualisierter Gewalt eher als relevant ein und haben mehr Maßnahmen implementiert als Vereine ohne Frauen im Vorstand. </a:t>
            </a:r>
          </a:p>
          <a:p>
            <a:pPr algn="l"/>
            <a:endParaRPr lang="de-DE" sz="2000" dirty="0" smtClean="0"/>
          </a:p>
        </p:txBody>
      </p:sp>
      <p:sp>
        <p:nvSpPr>
          <p:cNvPr id="4" name="Titel 3"/>
          <p:cNvSpPr>
            <a:spLocks noGrp="1"/>
          </p:cNvSpPr>
          <p:nvPr>
            <p:ph type="title"/>
          </p:nvPr>
        </p:nvSpPr>
        <p:spPr>
          <a:xfrm>
            <a:off x="467544" y="620688"/>
            <a:ext cx="8229600" cy="504056"/>
          </a:xfrm>
        </p:spPr>
        <p:txBody>
          <a:bodyPr/>
          <a:lstStyle/>
          <a:p>
            <a:pPr algn="l"/>
            <a:r>
              <a:rPr lang="de-DE" sz="2400" dirty="0" smtClean="0">
                <a:solidFill>
                  <a:schemeClr val="accent3"/>
                </a:solidFill>
                <a:latin typeface="Arial" panose="020B0604020202020204" pitchFamily="34" charset="0"/>
                <a:cs typeface="Arial" panose="020B0604020202020204" pitchFamily="34" charset="0"/>
              </a:rPr>
              <a:t>Zusammenfassung (2)</a:t>
            </a:r>
            <a:endParaRPr lang="de-DE" sz="2400" dirty="0">
              <a:solidFill>
                <a:schemeClr val="accent3"/>
              </a:solidFill>
              <a:latin typeface="Arial" panose="020B0604020202020204" pitchFamily="34" charset="0"/>
              <a:cs typeface="Arial" panose="020B0604020202020204" pitchFamily="34" charset="0"/>
            </a:endParaRPr>
          </a:p>
        </p:txBody>
      </p:sp>
      <p:pic>
        <p:nvPicPr>
          <p:cNvPr id="5"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67544" y="1052736"/>
            <a:ext cx="8424936" cy="4824536"/>
          </a:xfrm>
        </p:spPr>
        <p:txBody>
          <a:bodyPr/>
          <a:lstStyle/>
          <a:p>
            <a:pPr algn="l"/>
            <a:endParaRPr lang="de-DE" sz="2000" dirty="0" smtClean="0"/>
          </a:p>
          <a:p>
            <a:pPr algn="l"/>
            <a:r>
              <a:rPr lang="de-DE" sz="2000" b="1" dirty="0" smtClean="0"/>
              <a:t>Verdachts- oder Vorfälle sexualisierter Gewalt</a:t>
            </a:r>
          </a:p>
          <a:p>
            <a:pPr algn="l"/>
            <a:r>
              <a:rPr lang="de-DE" sz="2000" dirty="0" smtClean="0"/>
              <a:t>» Rund 2% der Sportvereine in Deutschland berichten von konkreten Verdachts-/Vorfällen im Bereich der sexualisierten Gewalt in den Jahren 2011 bis 2015.</a:t>
            </a:r>
          </a:p>
          <a:p>
            <a:pPr algn="l"/>
            <a:endParaRPr lang="de-DE" sz="2000" dirty="0" smtClean="0"/>
          </a:p>
          <a:p>
            <a:pPr algn="l"/>
            <a:r>
              <a:rPr lang="de-DE" sz="2000" dirty="0" smtClean="0"/>
              <a:t>Würden diese Daten aus der Befragung auf die Grundgesamtheit von </a:t>
            </a:r>
            <a:r>
              <a:rPr lang="de-DE" sz="2000" b="1" dirty="0" smtClean="0"/>
              <a:t>90.240 Sportvereinen </a:t>
            </a:r>
            <a:r>
              <a:rPr lang="de-DE" sz="2000" dirty="0" smtClean="0"/>
              <a:t>in Deutschland hochgerechnet, so wäre davon auszugehen, dass sich </a:t>
            </a:r>
            <a:r>
              <a:rPr lang="de-DE" sz="2000" b="1" dirty="0" smtClean="0"/>
              <a:t>ca. 1.530 Sportvereine </a:t>
            </a:r>
            <a:r>
              <a:rPr lang="de-DE" sz="2000" dirty="0" smtClean="0"/>
              <a:t>in Deutschland in den letzten fünf Jahren mit Vorfällen oder Verdachtsäußerungen von sexualisierter Gewalt befasst haben und dabei </a:t>
            </a:r>
            <a:r>
              <a:rPr lang="de-DE" sz="2000" b="1" dirty="0" smtClean="0"/>
              <a:t>insgesamt ca. 1.990 Fälle </a:t>
            </a:r>
            <a:r>
              <a:rPr lang="de-DE" sz="2000" dirty="0" smtClean="0"/>
              <a:t>aufgetreten sind. Eine solche Hochrechnung der Befunde kann dabei nur eine </a:t>
            </a:r>
            <a:r>
              <a:rPr lang="de-DE" sz="2000" b="1" dirty="0" smtClean="0"/>
              <a:t>Schätzung</a:t>
            </a:r>
            <a:r>
              <a:rPr lang="de-DE" sz="2000" dirty="0" smtClean="0"/>
              <a:t> sein.</a:t>
            </a:r>
            <a:endParaRPr lang="de-DE" sz="2000" dirty="0"/>
          </a:p>
        </p:txBody>
      </p:sp>
      <p:sp>
        <p:nvSpPr>
          <p:cNvPr id="6" name="Titel 3"/>
          <p:cNvSpPr txBox="1">
            <a:spLocks/>
          </p:cNvSpPr>
          <p:nvPr/>
        </p:nvSpPr>
        <p:spPr>
          <a:xfrm>
            <a:off x="467544" y="620688"/>
            <a:ext cx="8229600" cy="50405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400" b="1" i="1" dirty="0" smtClean="0">
                <a:solidFill>
                  <a:schemeClr val="accent3"/>
                </a:solidFill>
                <a:latin typeface="Arial" panose="020B0604020202020204" pitchFamily="34" charset="0"/>
                <a:ea typeface="+mj-ea"/>
                <a:cs typeface="Arial" panose="020B0604020202020204" pitchFamily="34" charset="0"/>
              </a:rPr>
              <a:t>Zusammenfassung (3)</a:t>
            </a:r>
            <a:endParaRPr lang="de-DE" sz="2400" b="1" i="1" dirty="0">
              <a:solidFill>
                <a:schemeClr val="accent3"/>
              </a:solidFill>
              <a:latin typeface="Arial" panose="020B0604020202020204" pitchFamily="34" charset="0"/>
              <a:ea typeface="+mj-ea"/>
              <a:cs typeface="Arial" panose="020B0604020202020204" pitchFamily="34" charset="0"/>
            </a:endParaRPr>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67544" y="1628800"/>
            <a:ext cx="8820472" cy="3777283"/>
          </a:xfrm>
        </p:spPr>
        <p:txBody>
          <a:bodyPr/>
          <a:lstStyle/>
          <a:p>
            <a:pPr algn="l">
              <a:spcAft>
                <a:spcPts val="1800"/>
              </a:spcAft>
            </a:pPr>
            <a:r>
              <a:rPr lang="de-DE" b="1" dirty="0" smtClean="0">
                <a:latin typeface="Arial" pitchFamily="34" charset="0"/>
                <a:cs typeface="Arial" pitchFamily="34" charset="0"/>
              </a:rPr>
              <a:t>Sexualisierte Gewalt – auch im Sport !</a:t>
            </a:r>
          </a:p>
          <a:p>
            <a:pPr marL="285750" indent="-285750" algn="l">
              <a:spcAft>
                <a:spcPts val="1800"/>
              </a:spcAft>
              <a:buFont typeface="Arial" panose="020B0604020202020204" pitchFamily="34" charset="0"/>
              <a:buChar char="•"/>
            </a:pPr>
            <a:r>
              <a:rPr lang="de-DE" dirty="0" smtClean="0">
                <a:latin typeface="Arial" pitchFamily="34" charset="0"/>
                <a:cs typeface="Arial" pitchFamily="34" charset="0"/>
              </a:rPr>
              <a:t>Deutsche Sportjugend und Landessportbünde als wichtige Impulsgeber für die Einführung von Schutzmaßnahmen</a:t>
            </a:r>
            <a:endParaRPr lang="de-DE" sz="1200" dirty="0" smtClean="0">
              <a:latin typeface="Arial" pitchFamily="34" charset="0"/>
              <a:cs typeface="Arial" pitchFamily="34" charset="0"/>
            </a:endParaRPr>
          </a:p>
          <a:p>
            <a:pPr marL="285750" indent="-285750" algn="l">
              <a:spcAft>
                <a:spcPts val="1800"/>
              </a:spcAft>
              <a:buFont typeface="Arial" panose="020B0604020202020204" pitchFamily="34" charset="0"/>
              <a:buChar char="•"/>
            </a:pPr>
            <a:r>
              <a:rPr lang="de-DE" dirty="0" smtClean="0">
                <a:latin typeface="Arial" pitchFamily="34" charset="0"/>
                <a:cs typeface="Arial" pitchFamily="34" charset="0"/>
              </a:rPr>
              <a:t>Ressourceneinsatz und Aktivitätsgrad sind bei LSBs am stärksten ausgeprägt, </a:t>
            </a:r>
            <a:r>
              <a:rPr lang="de-DE" dirty="0">
                <a:latin typeface="Arial" pitchFamily="34" charset="0"/>
                <a:cs typeface="Arial" pitchFamily="34" charset="0"/>
              </a:rPr>
              <a:t/>
            </a:r>
            <a:br>
              <a:rPr lang="de-DE" dirty="0">
                <a:latin typeface="Arial" pitchFamily="34" charset="0"/>
                <a:cs typeface="Arial" pitchFamily="34" charset="0"/>
              </a:rPr>
            </a:br>
            <a:r>
              <a:rPr lang="de-DE" dirty="0" smtClean="0">
                <a:latin typeface="Arial" pitchFamily="34" charset="0"/>
                <a:cs typeface="Arial" pitchFamily="34" charset="0"/>
              </a:rPr>
              <a:t>bei Spitzenverbänden, </a:t>
            </a:r>
            <a:r>
              <a:rPr lang="de-DE" dirty="0" err="1" smtClean="0">
                <a:latin typeface="Arial" pitchFamily="34" charset="0"/>
                <a:cs typeface="Arial" pitchFamily="34" charset="0"/>
              </a:rPr>
              <a:t>VmbAs</a:t>
            </a:r>
            <a:r>
              <a:rPr lang="de-DE" dirty="0" smtClean="0">
                <a:latin typeface="Arial" pitchFamily="34" charset="0"/>
                <a:cs typeface="Arial" pitchFamily="34" charset="0"/>
              </a:rPr>
              <a:t> und Vereinen niedriger.</a:t>
            </a:r>
          </a:p>
          <a:p>
            <a:pPr marL="0" indent="0" algn="l">
              <a:spcAft>
                <a:spcPts val="1800"/>
              </a:spcAft>
            </a:pPr>
            <a:endParaRPr lang="de-DE" dirty="0" smtClean="0">
              <a:solidFill>
                <a:srgbClr val="C00000"/>
              </a:solidFill>
              <a:latin typeface="Arial" pitchFamily="34" charset="0"/>
              <a:cs typeface="Arial" pitchFamily="34" charset="0"/>
            </a:endParaRPr>
          </a:p>
          <a:p>
            <a:pPr marL="285750" indent="-285750" algn="l">
              <a:spcAft>
                <a:spcPts val="1800"/>
              </a:spcAft>
              <a:buFont typeface="Wingdings" pitchFamily="2" charset="2"/>
              <a:buChar char="ð"/>
            </a:pPr>
            <a:r>
              <a:rPr lang="de-DE" b="1" dirty="0" smtClean="0">
                <a:solidFill>
                  <a:srgbClr val="C00000"/>
                </a:solidFill>
                <a:latin typeface="Arial" pitchFamily="34" charset="0"/>
                <a:cs typeface="Arial" pitchFamily="34" charset="0"/>
                <a:sym typeface="Wingdings"/>
              </a:rPr>
              <a:t>Inwiefern sollte und kann die Prävention sexualisierter Gewalt zukünftig insbesondere bei Spitzenverbänden, </a:t>
            </a:r>
            <a:r>
              <a:rPr lang="de-DE" b="1" dirty="0" err="1" smtClean="0">
                <a:solidFill>
                  <a:srgbClr val="C00000"/>
                </a:solidFill>
                <a:latin typeface="Arial" pitchFamily="34" charset="0"/>
                <a:cs typeface="Arial" pitchFamily="34" charset="0"/>
                <a:sym typeface="Wingdings"/>
              </a:rPr>
              <a:t>VmbAs</a:t>
            </a:r>
            <a:r>
              <a:rPr lang="de-DE" b="1" dirty="0" smtClean="0">
                <a:solidFill>
                  <a:srgbClr val="C00000"/>
                </a:solidFill>
                <a:latin typeface="Arial" pitchFamily="34" charset="0"/>
                <a:cs typeface="Arial" pitchFamily="34" charset="0"/>
                <a:sym typeface="Wingdings"/>
              </a:rPr>
              <a:t> und Vereinen ausgebaut werden?</a:t>
            </a:r>
            <a:endParaRPr lang="de-DE" b="1" dirty="0">
              <a:solidFill>
                <a:srgbClr val="C00000"/>
              </a:solidFill>
              <a:latin typeface="Arial" pitchFamily="34" charset="0"/>
              <a:cs typeface="Arial" pitchFamily="34" charset="0"/>
              <a:sym typeface="Wingdings"/>
            </a:endParaRPr>
          </a:p>
        </p:txBody>
      </p:sp>
      <p:sp>
        <p:nvSpPr>
          <p:cNvPr id="5" name="Titel 3"/>
          <p:cNvSpPr>
            <a:spLocks noGrp="1"/>
          </p:cNvSpPr>
          <p:nvPr>
            <p:ph type="title"/>
          </p:nvPr>
        </p:nvSpPr>
        <p:spPr>
          <a:xfrm>
            <a:off x="395536" y="764704"/>
            <a:ext cx="8229600" cy="504056"/>
          </a:xfrm>
        </p:spPr>
        <p:txBody>
          <a:bodyPr/>
          <a:lstStyle/>
          <a:p>
            <a:pPr algn="l"/>
            <a:r>
              <a:rPr lang="de-DE" sz="2400" dirty="0" smtClean="0">
                <a:solidFill>
                  <a:schemeClr val="bg1">
                    <a:lumMod val="50000"/>
                  </a:schemeClr>
                </a:solidFill>
                <a:latin typeface="Arial" panose="020B0604020202020204" pitchFamily="34" charset="0"/>
                <a:cs typeface="Arial" panose="020B0604020202020204" pitchFamily="34" charset="0"/>
              </a:rPr>
              <a:t>Fazit und Ausblick (1)</a:t>
            </a:r>
            <a:endParaRPr lang="de-DE" sz="24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48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467544" y="1412776"/>
            <a:ext cx="8820472" cy="3777283"/>
          </a:xfrm>
        </p:spPr>
        <p:txBody>
          <a:bodyPr/>
          <a:lstStyle/>
          <a:p>
            <a:pPr algn="l">
              <a:spcAft>
                <a:spcPts val="1800"/>
              </a:spcAft>
            </a:pPr>
            <a:r>
              <a:rPr lang="de-DE" b="1" dirty="0" smtClean="0">
                <a:latin typeface="Arial" pitchFamily="34" charset="0"/>
                <a:cs typeface="Arial" pitchFamily="34" charset="0"/>
              </a:rPr>
              <a:t>Umsetzungsstand der Prävention in den Vereinen relativ niedrig.</a:t>
            </a:r>
          </a:p>
          <a:p>
            <a:pPr marL="285750" indent="-285750" algn="l">
              <a:spcAft>
                <a:spcPts val="1800"/>
              </a:spcAft>
              <a:buFont typeface="Arial" panose="020B0604020202020204" pitchFamily="34" charset="0"/>
              <a:buChar char="•"/>
            </a:pPr>
            <a:r>
              <a:rPr lang="de-DE" dirty="0">
                <a:latin typeface="Arial" pitchFamily="34" charset="0"/>
                <a:cs typeface="Arial" pitchFamily="34" charset="0"/>
              </a:rPr>
              <a:t>D</a:t>
            </a:r>
            <a:r>
              <a:rPr lang="de-DE" dirty="0" smtClean="0">
                <a:latin typeface="Arial" pitchFamily="34" charset="0"/>
                <a:cs typeface="Arial" pitchFamily="34" charset="0"/>
              </a:rPr>
              <a:t>er Verein ist der Ort, an dem sexualisierte Gewalt am häufigsten vorkommt.</a:t>
            </a:r>
          </a:p>
          <a:p>
            <a:pPr marL="285750" indent="-285750" algn="l">
              <a:spcAft>
                <a:spcPts val="1800"/>
              </a:spcAft>
              <a:buFont typeface="Arial" panose="020B0604020202020204" pitchFamily="34" charset="0"/>
              <a:buChar char="•"/>
            </a:pPr>
            <a:r>
              <a:rPr lang="de-DE" dirty="0" smtClean="0">
                <a:latin typeface="Arial" pitchFamily="34" charset="0"/>
                <a:cs typeface="Arial" pitchFamily="34" charset="0"/>
              </a:rPr>
              <a:t>Vereinskultur der Achtsamkeit mindert das Risiko für Athlet/-innen, sexualisierte Gewalt zu erfahren</a:t>
            </a:r>
          </a:p>
          <a:p>
            <a:pPr marL="0" indent="0" algn="l">
              <a:spcAft>
                <a:spcPts val="1800"/>
              </a:spcAft>
            </a:pPr>
            <a:endParaRPr lang="de-DE" sz="1200" dirty="0" smtClean="0">
              <a:latin typeface="Arial" pitchFamily="34" charset="0"/>
              <a:cs typeface="Arial" pitchFamily="34" charset="0"/>
            </a:endParaRPr>
          </a:p>
          <a:p>
            <a:pPr marL="285750" indent="-285750" algn="l">
              <a:spcAft>
                <a:spcPts val="1800"/>
              </a:spcAft>
              <a:buFont typeface="Wingdings" pitchFamily="2" charset="2"/>
              <a:buChar char="ð"/>
            </a:pPr>
            <a:r>
              <a:rPr lang="de-DE" b="1" dirty="0" smtClean="0">
                <a:solidFill>
                  <a:srgbClr val="C00000"/>
                </a:solidFill>
                <a:latin typeface="Arial" pitchFamily="34" charset="0"/>
                <a:cs typeface="Arial" pitchFamily="34" charset="0"/>
                <a:sym typeface="Wingdings"/>
              </a:rPr>
              <a:t>Wie können die übergeordneten Sportverbände </a:t>
            </a:r>
            <a:r>
              <a:rPr lang="de-DE" b="1" dirty="0">
                <a:solidFill>
                  <a:srgbClr val="C00000"/>
                </a:solidFill>
                <a:latin typeface="Arial" pitchFamily="34" charset="0"/>
                <a:cs typeface="Arial" pitchFamily="34" charset="0"/>
                <a:sym typeface="Wingdings"/>
              </a:rPr>
              <a:t>die </a:t>
            </a:r>
            <a:r>
              <a:rPr lang="de-DE" b="1" dirty="0" smtClean="0">
                <a:solidFill>
                  <a:srgbClr val="C00000"/>
                </a:solidFill>
                <a:latin typeface="Arial" pitchFamily="34" charset="0"/>
                <a:cs typeface="Arial" pitchFamily="34" charset="0"/>
                <a:sym typeface="Wingdings"/>
              </a:rPr>
              <a:t>Vereine an der Basis zukünftig noch besser für Maßnahmen des Kinderschutzes aktivieren?</a:t>
            </a:r>
          </a:p>
          <a:p>
            <a:pPr marL="285750" indent="-285750" algn="l">
              <a:spcAft>
                <a:spcPts val="1800"/>
              </a:spcAft>
              <a:buFont typeface="Wingdings" pitchFamily="2" charset="2"/>
              <a:buChar char="ð"/>
            </a:pPr>
            <a:r>
              <a:rPr lang="de-DE" b="1" dirty="0" smtClean="0">
                <a:solidFill>
                  <a:srgbClr val="C00000"/>
                </a:solidFill>
                <a:latin typeface="Arial" pitchFamily="34" charset="0"/>
                <a:cs typeface="Arial" pitchFamily="34" charset="0"/>
                <a:sym typeface="Wingdings"/>
              </a:rPr>
              <a:t>Wie können Vereine bei der Entwicklung einer Kultur der Achtsamkeit unterstützt werden?</a:t>
            </a:r>
            <a:endParaRPr lang="de-DE" b="1" dirty="0">
              <a:solidFill>
                <a:srgbClr val="C00000"/>
              </a:solidFill>
              <a:latin typeface="Arial" pitchFamily="34" charset="0"/>
              <a:cs typeface="Arial" pitchFamily="34" charset="0"/>
              <a:sym typeface="Wingdings"/>
            </a:endParaRPr>
          </a:p>
        </p:txBody>
      </p:sp>
      <p:sp>
        <p:nvSpPr>
          <p:cNvPr id="5" name="Titel 3"/>
          <p:cNvSpPr>
            <a:spLocks noGrp="1"/>
          </p:cNvSpPr>
          <p:nvPr>
            <p:ph type="title"/>
          </p:nvPr>
        </p:nvSpPr>
        <p:spPr>
          <a:xfrm>
            <a:off x="395536" y="764704"/>
            <a:ext cx="8229600" cy="504056"/>
          </a:xfrm>
        </p:spPr>
        <p:txBody>
          <a:bodyPr/>
          <a:lstStyle/>
          <a:p>
            <a:pPr algn="l"/>
            <a:r>
              <a:rPr lang="de-DE" sz="2400" dirty="0">
                <a:solidFill>
                  <a:schemeClr val="bg1">
                    <a:lumMod val="50000"/>
                  </a:schemeClr>
                </a:solidFill>
                <a:latin typeface="Arial" panose="020B0604020202020204" pitchFamily="34" charset="0"/>
                <a:cs typeface="Arial" panose="020B0604020202020204" pitchFamily="34" charset="0"/>
              </a:rPr>
              <a:t>Fazit und Ausblick (2)</a:t>
            </a:r>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1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539552" y="1412776"/>
            <a:ext cx="8424936" cy="4608512"/>
          </a:xfrm>
        </p:spPr>
        <p:txBody>
          <a:bodyPr/>
          <a:lstStyle/>
          <a:p>
            <a:pPr algn="l"/>
            <a:r>
              <a:rPr lang="de-DE" b="1" dirty="0">
                <a:latin typeface="Arial" pitchFamily="34" charset="0"/>
                <a:cs typeface="Arial" pitchFamily="34" charset="0"/>
              </a:rPr>
              <a:t>Kinder und Jugendliche an der Gestaltung von Prävention </a:t>
            </a:r>
            <a:r>
              <a:rPr lang="de-DE" b="1" dirty="0" smtClean="0">
                <a:latin typeface="Arial" pitchFamily="34" charset="0"/>
                <a:cs typeface="Arial" pitchFamily="34" charset="0"/>
              </a:rPr>
              <a:t>beteiligen</a:t>
            </a:r>
          </a:p>
          <a:p>
            <a:pPr algn="l"/>
            <a:endParaRPr lang="de-DE" b="1" dirty="0">
              <a:latin typeface="Arial" pitchFamily="34" charset="0"/>
              <a:cs typeface="Arial" pitchFamily="34" charset="0"/>
            </a:endParaRPr>
          </a:p>
          <a:p>
            <a:pPr marL="285750" indent="-285750" algn="l">
              <a:buFont typeface="Arial" panose="020B0604020202020204" pitchFamily="34" charset="0"/>
              <a:buChar char="•"/>
            </a:pPr>
            <a:r>
              <a:rPr lang="de-DE" dirty="0" smtClean="0">
                <a:latin typeface="Arial" pitchFamily="34" charset="0"/>
                <a:cs typeface="Arial" pitchFamily="34" charset="0"/>
              </a:rPr>
              <a:t>Zielgruppe </a:t>
            </a:r>
            <a:r>
              <a:rPr lang="de-DE" dirty="0">
                <a:latin typeface="Arial" pitchFamily="34" charset="0"/>
                <a:cs typeface="Arial" pitchFamily="34" charset="0"/>
              </a:rPr>
              <a:t>der </a:t>
            </a:r>
            <a:r>
              <a:rPr lang="de-DE" dirty="0" smtClean="0">
                <a:latin typeface="Arial" pitchFamily="34" charset="0"/>
                <a:cs typeface="Arial" pitchFamily="34" charset="0"/>
              </a:rPr>
              <a:t>Präventionsaktivitäten auffällig </a:t>
            </a:r>
            <a:r>
              <a:rPr lang="de-DE" dirty="0">
                <a:latin typeface="Arial" pitchFamily="34" charset="0"/>
                <a:cs typeface="Arial" pitchFamily="34" charset="0"/>
              </a:rPr>
              <a:t>selten an der </a:t>
            </a:r>
            <a:r>
              <a:rPr lang="de-DE" dirty="0" smtClean="0">
                <a:latin typeface="Arial" pitchFamily="34" charset="0"/>
                <a:cs typeface="Arial" pitchFamily="34" charset="0"/>
              </a:rPr>
              <a:t>Gestaltung </a:t>
            </a:r>
            <a:r>
              <a:rPr lang="de-DE" dirty="0">
                <a:latin typeface="Arial" pitchFamily="34" charset="0"/>
                <a:cs typeface="Arial" pitchFamily="34" charset="0"/>
              </a:rPr>
              <a:t>von </a:t>
            </a:r>
            <a:r>
              <a:rPr lang="de-DE" dirty="0" smtClean="0">
                <a:latin typeface="Arial" pitchFamily="34" charset="0"/>
                <a:cs typeface="Arial" pitchFamily="34" charset="0"/>
              </a:rPr>
              <a:t>Präventionsmaßnahmen beteiligt.</a:t>
            </a:r>
          </a:p>
          <a:p>
            <a:pPr marL="285750" indent="-285750" algn="l">
              <a:buFont typeface="Arial" panose="020B0604020202020204" pitchFamily="34" charset="0"/>
              <a:buChar char="•"/>
            </a:pPr>
            <a:endParaRPr lang="de-DE" dirty="0" smtClean="0">
              <a:latin typeface="Arial" pitchFamily="34" charset="0"/>
              <a:cs typeface="Arial" pitchFamily="34" charset="0"/>
            </a:endParaRPr>
          </a:p>
          <a:p>
            <a:pPr marL="285750" indent="-285750" algn="l">
              <a:buFont typeface="Arial" panose="020B0604020202020204" pitchFamily="34" charset="0"/>
              <a:buChar char="•"/>
            </a:pPr>
            <a:r>
              <a:rPr lang="de-DE" dirty="0" smtClean="0">
                <a:latin typeface="Arial" pitchFamily="34" charset="0"/>
                <a:cs typeface="Arial" pitchFamily="34" charset="0"/>
              </a:rPr>
              <a:t>Ansätze </a:t>
            </a:r>
            <a:r>
              <a:rPr lang="de-DE" dirty="0">
                <a:latin typeface="Arial" pitchFamily="34" charset="0"/>
                <a:cs typeface="Arial" pitchFamily="34" charset="0"/>
              </a:rPr>
              <a:t>der sogenannten „peer-</a:t>
            </a:r>
            <a:r>
              <a:rPr lang="de-DE" dirty="0" err="1">
                <a:latin typeface="Arial" pitchFamily="34" charset="0"/>
                <a:cs typeface="Arial" pitchFamily="34" charset="0"/>
              </a:rPr>
              <a:t>to</a:t>
            </a:r>
            <a:r>
              <a:rPr lang="de-DE" dirty="0">
                <a:latin typeface="Arial" pitchFamily="34" charset="0"/>
                <a:cs typeface="Arial" pitchFamily="34" charset="0"/>
              </a:rPr>
              <a:t>-peer-</a:t>
            </a:r>
            <a:r>
              <a:rPr lang="de-DE" dirty="0" err="1">
                <a:latin typeface="Arial" pitchFamily="34" charset="0"/>
                <a:cs typeface="Arial" pitchFamily="34" charset="0"/>
              </a:rPr>
              <a:t>education</a:t>
            </a:r>
            <a:r>
              <a:rPr lang="de-DE" dirty="0">
                <a:latin typeface="Arial" pitchFamily="34" charset="0"/>
                <a:cs typeface="Arial" pitchFamily="34" charset="0"/>
              </a:rPr>
              <a:t>“ </a:t>
            </a:r>
            <a:r>
              <a:rPr lang="de-DE" dirty="0" smtClean="0">
                <a:latin typeface="Arial" pitchFamily="34" charset="0"/>
                <a:cs typeface="Arial" pitchFamily="34" charset="0"/>
              </a:rPr>
              <a:t>könnten hilfreich </a:t>
            </a:r>
            <a:r>
              <a:rPr lang="de-DE" dirty="0">
                <a:latin typeface="Arial" pitchFamily="34" charset="0"/>
                <a:cs typeface="Arial" pitchFamily="34" charset="0"/>
              </a:rPr>
              <a:t>sein, </a:t>
            </a:r>
            <a:r>
              <a:rPr lang="de-DE" dirty="0" smtClean="0">
                <a:latin typeface="Arial" pitchFamily="34" charset="0"/>
                <a:cs typeface="Arial" pitchFamily="34" charset="0"/>
              </a:rPr>
              <a:t>um </a:t>
            </a:r>
            <a:r>
              <a:rPr lang="de-DE" dirty="0">
                <a:latin typeface="Arial" pitchFamily="34" charset="0"/>
                <a:cs typeface="Arial" pitchFamily="34" charset="0"/>
              </a:rPr>
              <a:t>die Präventionsarbeit an den Lebenswelten und </a:t>
            </a:r>
            <a:r>
              <a:rPr lang="de-DE" dirty="0" smtClean="0">
                <a:latin typeface="Arial" pitchFamily="34" charset="0"/>
                <a:cs typeface="Arial" pitchFamily="34" charset="0"/>
              </a:rPr>
              <a:t>Kommunikations-gewohnheiten </a:t>
            </a:r>
            <a:r>
              <a:rPr lang="de-DE" dirty="0">
                <a:latin typeface="Arial" pitchFamily="34" charset="0"/>
                <a:cs typeface="Arial" pitchFamily="34" charset="0"/>
              </a:rPr>
              <a:t>der jungen Menschen zu orientieren. </a:t>
            </a:r>
          </a:p>
          <a:p>
            <a:pPr marL="285750" indent="-285750" algn="l">
              <a:buFont typeface="Arial" panose="020B0604020202020204" pitchFamily="34" charset="0"/>
              <a:buChar char="•"/>
            </a:pPr>
            <a:endParaRPr lang="de-DE" dirty="0" smtClean="0">
              <a:latin typeface="Arial" pitchFamily="34" charset="0"/>
              <a:cs typeface="Arial" pitchFamily="34" charset="0"/>
            </a:endParaRPr>
          </a:p>
          <a:p>
            <a:pPr marL="285750" indent="-285750" algn="l">
              <a:buFont typeface="Arial" panose="020B0604020202020204" pitchFamily="34" charset="0"/>
              <a:buChar char="•"/>
            </a:pPr>
            <a:r>
              <a:rPr lang="de-DE" dirty="0" smtClean="0">
                <a:latin typeface="Arial" pitchFamily="34" charset="0"/>
                <a:cs typeface="Arial" pitchFamily="34" charset="0"/>
              </a:rPr>
              <a:t>Das schließt </a:t>
            </a:r>
            <a:r>
              <a:rPr lang="de-DE" dirty="0">
                <a:latin typeface="Arial" pitchFamily="34" charset="0"/>
                <a:cs typeface="Arial" pitchFamily="34" charset="0"/>
              </a:rPr>
              <a:t>jedoch nicht die klare Verantwortungsübernahme durch die erwachsenen </a:t>
            </a:r>
            <a:r>
              <a:rPr lang="de-DE" dirty="0" smtClean="0">
                <a:latin typeface="Arial" pitchFamily="34" charset="0"/>
                <a:cs typeface="Arial" pitchFamily="34" charset="0"/>
              </a:rPr>
              <a:t>Bezugspersonen </a:t>
            </a:r>
            <a:r>
              <a:rPr lang="de-DE" dirty="0">
                <a:latin typeface="Arial" pitchFamily="34" charset="0"/>
                <a:cs typeface="Arial" pitchFamily="34" charset="0"/>
              </a:rPr>
              <a:t>in den Sportorganisationen aus.</a:t>
            </a:r>
          </a:p>
          <a:p>
            <a:pPr marL="0" indent="0" algn="l">
              <a:spcAft>
                <a:spcPts val="1800"/>
              </a:spcAft>
            </a:pPr>
            <a:endParaRPr lang="de-DE" sz="400" dirty="0" smtClean="0">
              <a:latin typeface="Arial" pitchFamily="34" charset="0"/>
              <a:cs typeface="Arial" pitchFamily="34" charset="0"/>
            </a:endParaRPr>
          </a:p>
          <a:p>
            <a:pPr marL="285750" indent="-285750" algn="l">
              <a:spcAft>
                <a:spcPts val="1800"/>
              </a:spcAft>
              <a:buFont typeface="Wingdings" pitchFamily="2" charset="2"/>
              <a:buChar char="ð"/>
            </a:pPr>
            <a:r>
              <a:rPr lang="de-DE" b="1" dirty="0" smtClean="0">
                <a:solidFill>
                  <a:srgbClr val="C00000"/>
                </a:solidFill>
                <a:latin typeface="Arial" pitchFamily="34" charset="0"/>
                <a:cs typeface="Arial" pitchFamily="34" charset="0"/>
                <a:sym typeface="Wingdings"/>
              </a:rPr>
              <a:t>Wie können Kinder und Jugendliche stärker an der Präventionsarbeit beteiligt werden?</a:t>
            </a:r>
          </a:p>
        </p:txBody>
      </p:sp>
      <p:sp>
        <p:nvSpPr>
          <p:cNvPr id="5" name="Titel 3"/>
          <p:cNvSpPr>
            <a:spLocks noGrp="1"/>
          </p:cNvSpPr>
          <p:nvPr>
            <p:ph type="title"/>
          </p:nvPr>
        </p:nvSpPr>
        <p:spPr>
          <a:xfrm>
            <a:off x="395536" y="764704"/>
            <a:ext cx="8229600" cy="504056"/>
          </a:xfrm>
        </p:spPr>
        <p:txBody>
          <a:bodyPr/>
          <a:lstStyle/>
          <a:p>
            <a:pPr algn="l"/>
            <a:r>
              <a:rPr lang="de-DE" sz="2400" dirty="0">
                <a:solidFill>
                  <a:schemeClr val="bg1">
                    <a:lumMod val="50000"/>
                  </a:schemeClr>
                </a:solidFill>
                <a:latin typeface="Arial" panose="020B0604020202020204" pitchFamily="34" charset="0"/>
                <a:cs typeface="Arial" panose="020B0604020202020204" pitchFamily="34" charset="0"/>
              </a:rPr>
              <a:t>Fazit und Ausblick (3)</a:t>
            </a:r>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26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395536" y="2060848"/>
            <a:ext cx="8280920" cy="3777283"/>
          </a:xfrm>
        </p:spPr>
        <p:txBody>
          <a:bodyPr/>
          <a:lstStyle/>
          <a:p>
            <a:pPr algn="l">
              <a:spcAft>
                <a:spcPts val="1800"/>
              </a:spcAft>
              <a:buFont typeface="+mj-lt"/>
              <a:buAutoNum type="alphaLcPeriod"/>
            </a:pPr>
            <a:r>
              <a:rPr lang="de-DE" dirty="0" smtClean="0">
                <a:cs typeface="Arial" pitchFamily="34" charset="0"/>
              </a:rPr>
              <a:t> Erhebung von Ausmaß und Formen sexualisierter Gewalt im Sport</a:t>
            </a:r>
            <a:endParaRPr lang="de-DE" sz="1400" dirty="0" smtClean="0">
              <a:cs typeface="Arial" pitchFamily="34" charset="0"/>
            </a:endParaRPr>
          </a:p>
          <a:p>
            <a:pPr algn="l">
              <a:spcAft>
                <a:spcPts val="1800"/>
              </a:spcAft>
              <a:buFont typeface="+mj-lt"/>
              <a:buAutoNum type="alphaLcPeriod"/>
            </a:pPr>
            <a:r>
              <a:rPr lang="de-DE" dirty="0" smtClean="0">
                <a:cs typeface="Arial" pitchFamily="34" charset="0"/>
              </a:rPr>
              <a:t> Analyse der Bedingungen und Ursachen ihrer Entstehung</a:t>
            </a:r>
            <a:endParaRPr lang="de-DE" sz="1400" dirty="0" smtClean="0">
              <a:cs typeface="Arial" pitchFamily="34" charset="0"/>
            </a:endParaRPr>
          </a:p>
          <a:p>
            <a:pPr marL="263525" indent="-263525" algn="l">
              <a:spcAft>
                <a:spcPts val="1800"/>
              </a:spcAft>
              <a:buFont typeface="+mj-lt"/>
              <a:buAutoNum type="alphaLcPeriod"/>
            </a:pPr>
            <a:r>
              <a:rPr lang="de-DE" dirty="0" smtClean="0">
                <a:cs typeface="Arial" pitchFamily="34" charset="0"/>
              </a:rPr>
              <a:t>Bestandsaufnahme der Maßnahmen zum Kinderschutz im Sport sowie Analyse der förderlichen und hemmenden Bedingungen für die Umsetzung</a:t>
            </a:r>
            <a:endParaRPr lang="de-DE" sz="1400" dirty="0" smtClean="0">
              <a:cs typeface="Arial" pitchFamily="34" charset="0"/>
            </a:endParaRPr>
          </a:p>
          <a:p>
            <a:pPr marL="263525" indent="-263525" algn="l">
              <a:spcAft>
                <a:spcPts val="1800"/>
              </a:spcAft>
              <a:buFont typeface="+mj-lt"/>
              <a:buAutoNum type="alphaLcPeriod"/>
            </a:pPr>
            <a:r>
              <a:rPr lang="de-DE" dirty="0" smtClean="0">
                <a:cs typeface="Arial" pitchFamily="34" charset="0"/>
              </a:rPr>
              <a:t>Weiterentwicklung und Ausbau der Maßnahmen zur Prävention sexualisierter Gewalt im Sport</a:t>
            </a:r>
            <a:endParaRPr lang="de-DE" dirty="0">
              <a:cs typeface="Arial" pitchFamily="34" charset="0"/>
            </a:endParaRPr>
          </a:p>
        </p:txBody>
      </p:sp>
      <p:sp>
        <p:nvSpPr>
          <p:cNvPr id="4" name="Titel 3"/>
          <p:cNvSpPr>
            <a:spLocks noGrp="1"/>
          </p:cNvSpPr>
          <p:nvPr>
            <p:ph type="title"/>
          </p:nvPr>
        </p:nvSpPr>
        <p:spPr>
          <a:xfrm>
            <a:off x="395536" y="692696"/>
            <a:ext cx="8229600" cy="504056"/>
          </a:xfrm>
        </p:spPr>
        <p:txBody>
          <a:bodyPr/>
          <a:lstStyle/>
          <a:p>
            <a:pPr algn="l"/>
            <a:r>
              <a:rPr lang="de-DE" sz="2800" dirty="0" smtClean="0">
                <a:solidFill>
                  <a:schemeClr val="accent4"/>
                </a:solidFill>
              </a:rPr>
              <a:t>Forschungsziele von </a:t>
            </a:r>
            <a:r>
              <a:rPr lang="de-DE" sz="2800" dirty="0">
                <a:solidFill>
                  <a:schemeClr val="accent4"/>
                </a:solidFill>
              </a:rPr>
              <a:t>»Safe Sport«</a:t>
            </a:r>
            <a:br>
              <a:rPr lang="de-DE" sz="2800" dirty="0">
                <a:solidFill>
                  <a:schemeClr val="accent4"/>
                </a:solidFill>
              </a:rPr>
            </a:br>
            <a:endParaRPr lang="de-DE" sz="2800" dirty="0">
              <a:solidFill>
                <a:schemeClr val="accent4"/>
              </a:solidFill>
            </a:endParaRPr>
          </a:p>
        </p:txBody>
      </p:sp>
      <p:sp>
        <p:nvSpPr>
          <p:cNvPr id="5" name="Foliennummernplatzhalter 4"/>
          <p:cNvSpPr>
            <a:spLocks noGrp="1"/>
          </p:cNvSpPr>
          <p:nvPr>
            <p:ph type="sldNum" sz="quarter" idx="10"/>
          </p:nvPr>
        </p:nvSpPr>
        <p:spPr>
          <a:xfrm>
            <a:off x="8521700" y="6554788"/>
            <a:ext cx="622300" cy="303212"/>
          </a:xfrm>
        </p:spPr>
        <p:txBody>
          <a:bodyPr/>
          <a:lstStyle/>
          <a:p>
            <a:pPr algn="r">
              <a:defRPr/>
            </a:pPr>
            <a:fld id="{289D5F27-E290-4C8B-B208-4DE27F1FD337}" type="slidenum">
              <a:rPr lang="de-DE" sz="1200" smtClean="0">
                <a:solidFill>
                  <a:schemeClr val="bg1"/>
                </a:solidFill>
              </a:rPr>
              <a:pPr algn="r">
                <a:defRPr/>
              </a:pPr>
              <a:t>5</a:t>
            </a:fld>
            <a:endParaRPr lang="de-DE" sz="1200" dirty="0">
              <a:solidFill>
                <a:schemeClr val="bg1"/>
              </a:solidFill>
            </a:endParaRPr>
          </a:p>
        </p:txBody>
      </p:sp>
      <p:pic>
        <p:nvPicPr>
          <p:cNvPr id="6"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878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539552" y="1268760"/>
            <a:ext cx="8496944" cy="4608512"/>
          </a:xfrm>
        </p:spPr>
        <p:txBody>
          <a:bodyPr/>
          <a:lstStyle/>
          <a:p>
            <a:pPr algn="l"/>
            <a:r>
              <a:rPr lang="de-DE" b="1" dirty="0">
                <a:latin typeface="Arial" pitchFamily="34" charset="0"/>
                <a:cs typeface="Arial" pitchFamily="34" charset="0"/>
              </a:rPr>
              <a:t>Prävention  von  sexualisierter  Gewalt  –  eine  Frage  des Geschlechterverhältnisses?</a:t>
            </a:r>
          </a:p>
          <a:p>
            <a:pPr algn="l"/>
            <a:endParaRPr lang="de-DE" b="1" dirty="0">
              <a:latin typeface="Arial" pitchFamily="34" charset="0"/>
              <a:cs typeface="Arial" pitchFamily="34" charset="0"/>
            </a:endParaRPr>
          </a:p>
          <a:p>
            <a:pPr marL="285750" indent="-285750" algn="l">
              <a:buFont typeface="Arial" panose="020B0604020202020204" pitchFamily="34" charset="0"/>
              <a:buChar char="•"/>
            </a:pPr>
            <a:r>
              <a:rPr lang="de-DE" dirty="0" smtClean="0">
                <a:latin typeface="Arial" pitchFamily="34" charset="0"/>
                <a:cs typeface="Arial" pitchFamily="34" charset="0"/>
              </a:rPr>
              <a:t>Athletinnen sind </a:t>
            </a:r>
            <a:r>
              <a:rPr lang="de-DE" dirty="0">
                <a:latin typeface="Arial" pitchFamily="34" charset="0"/>
                <a:cs typeface="Arial" pitchFamily="34" charset="0"/>
              </a:rPr>
              <a:t>signifikant häufiger von sexualisierter Gewalt im Sport </a:t>
            </a:r>
            <a:r>
              <a:rPr lang="de-DE" dirty="0" smtClean="0">
                <a:latin typeface="Arial" pitchFamily="34" charset="0"/>
                <a:cs typeface="Arial" pitchFamily="34" charset="0"/>
              </a:rPr>
              <a:t>betroffen</a:t>
            </a:r>
          </a:p>
          <a:p>
            <a:pPr marL="285750" indent="-285750" algn="l">
              <a:buFont typeface="Arial" panose="020B0604020202020204" pitchFamily="34" charset="0"/>
              <a:buChar char="•"/>
            </a:pPr>
            <a:r>
              <a:rPr lang="de-DE" dirty="0" smtClean="0">
                <a:latin typeface="Arial" pitchFamily="34" charset="0"/>
                <a:cs typeface="Arial" pitchFamily="34" charset="0"/>
              </a:rPr>
              <a:t>die </a:t>
            </a:r>
            <a:r>
              <a:rPr lang="de-DE" dirty="0">
                <a:latin typeface="Arial" pitchFamily="34" charset="0"/>
                <a:cs typeface="Arial" pitchFamily="34" charset="0"/>
              </a:rPr>
              <a:t>sexualisierte Gewalt im Kontext des Sports </a:t>
            </a:r>
            <a:r>
              <a:rPr lang="de-DE" dirty="0" smtClean="0">
                <a:latin typeface="Arial" pitchFamily="34" charset="0"/>
                <a:cs typeface="Arial" pitchFamily="34" charset="0"/>
              </a:rPr>
              <a:t>geht überwiegend </a:t>
            </a:r>
            <a:r>
              <a:rPr lang="de-DE" dirty="0">
                <a:latin typeface="Arial" pitchFamily="34" charset="0"/>
                <a:cs typeface="Arial" pitchFamily="34" charset="0"/>
              </a:rPr>
              <a:t>von Jungen und Männern </a:t>
            </a:r>
            <a:r>
              <a:rPr lang="de-DE" dirty="0" smtClean="0">
                <a:latin typeface="Arial" pitchFamily="34" charset="0"/>
                <a:cs typeface="Arial" pitchFamily="34" charset="0"/>
              </a:rPr>
              <a:t>aus.</a:t>
            </a:r>
          </a:p>
          <a:p>
            <a:pPr marL="285750" indent="-285750" algn="l">
              <a:buFont typeface="Arial" panose="020B0604020202020204" pitchFamily="34" charset="0"/>
              <a:buChar char="•"/>
            </a:pPr>
            <a:r>
              <a:rPr lang="de-DE" dirty="0">
                <a:latin typeface="Arial" pitchFamily="34" charset="0"/>
                <a:cs typeface="Arial" pitchFamily="34" charset="0"/>
              </a:rPr>
              <a:t>Vereine mit Frauen im Vorstand stufen das Thema als relevanter ein und engagieren sich eher dafür als Vereine ohne Frauen im Vorstand. Dies kann als ein Hinweis dafür gewertet werden, dass die </a:t>
            </a:r>
            <a:r>
              <a:rPr lang="de-DE" dirty="0" smtClean="0">
                <a:latin typeface="Arial" pitchFamily="34" charset="0"/>
                <a:cs typeface="Arial" pitchFamily="34" charset="0"/>
              </a:rPr>
              <a:t>Prävention </a:t>
            </a:r>
            <a:r>
              <a:rPr lang="de-DE" dirty="0">
                <a:latin typeface="Arial" pitchFamily="34" charset="0"/>
                <a:cs typeface="Arial" pitchFamily="34" charset="0"/>
              </a:rPr>
              <a:t>sexualisierter Gewalt an der Basis des Sports noch </a:t>
            </a:r>
            <a:r>
              <a:rPr lang="de-DE" dirty="0" smtClean="0">
                <a:latin typeface="Arial" pitchFamily="34" charset="0"/>
                <a:cs typeface="Arial" pitchFamily="34" charset="0"/>
              </a:rPr>
              <a:t>ein </a:t>
            </a:r>
            <a:r>
              <a:rPr lang="de-DE" dirty="0">
                <a:latin typeface="Arial" pitchFamily="34" charset="0"/>
                <a:cs typeface="Arial" pitchFamily="34" charset="0"/>
              </a:rPr>
              <a:t>sogenanntes „Frauenthema“ ist. </a:t>
            </a:r>
            <a:endParaRPr lang="de-DE" dirty="0" smtClean="0">
              <a:latin typeface="Arial" pitchFamily="34" charset="0"/>
              <a:cs typeface="Arial" pitchFamily="34" charset="0"/>
            </a:endParaRPr>
          </a:p>
          <a:p>
            <a:pPr marL="285750" indent="-285750" algn="l">
              <a:buFont typeface="Arial" panose="020B0604020202020204" pitchFamily="34" charset="0"/>
              <a:buChar char="•"/>
            </a:pPr>
            <a:endParaRPr lang="de-DE" dirty="0">
              <a:latin typeface="Arial" pitchFamily="34" charset="0"/>
              <a:cs typeface="Arial" pitchFamily="34" charset="0"/>
            </a:endParaRPr>
          </a:p>
          <a:p>
            <a:pPr marL="285750" indent="-285750" algn="l">
              <a:spcAft>
                <a:spcPts val="1800"/>
              </a:spcAft>
              <a:buFont typeface="Wingdings" pitchFamily="2" charset="2"/>
              <a:buChar char="ð"/>
            </a:pPr>
            <a:r>
              <a:rPr lang="de-DE" b="1" dirty="0" smtClean="0">
                <a:solidFill>
                  <a:srgbClr val="C00000"/>
                </a:solidFill>
                <a:latin typeface="Arial" pitchFamily="34" charset="0"/>
                <a:cs typeface="Arial" pitchFamily="34" charset="0"/>
                <a:sym typeface="Wingdings"/>
              </a:rPr>
              <a:t>Wie könnte das Thema aus dem Abseits „Frauenthema“ geholt und auf die Standard-Agenda gesetzt werden?</a:t>
            </a:r>
          </a:p>
        </p:txBody>
      </p:sp>
      <p:sp>
        <p:nvSpPr>
          <p:cNvPr id="5" name="Titel 3"/>
          <p:cNvSpPr>
            <a:spLocks noGrp="1"/>
          </p:cNvSpPr>
          <p:nvPr>
            <p:ph type="title"/>
          </p:nvPr>
        </p:nvSpPr>
        <p:spPr>
          <a:xfrm>
            <a:off x="395536" y="764704"/>
            <a:ext cx="8229600" cy="504056"/>
          </a:xfrm>
        </p:spPr>
        <p:txBody>
          <a:bodyPr/>
          <a:lstStyle/>
          <a:p>
            <a:pPr algn="l"/>
            <a:r>
              <a:rPr lang="de-DE" sz="2400" dirty="0">
                <a:solidFill>
                  <a:schemeClr val="bg1">
                    <a:lumMod val="50000"/>
                  </a:schemeClr>
                </a:solidFill>
                <a:latin typeface="Arial" panose="020B0604020202020204" pitchFamily="34" charset="0"/>
                <a:cs typeface="Arial" panose="020B0604020202020204" pitchFamily="34" charset="0"/>
              </a:rPr>
              <a:t>Fazit und Ausblick (4)</a:t>
            </a:r>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46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85978">
            <a:off x="1017598" y="1244343"/>
            <a:ext cx="755284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a:xfrm>
            <a:off x="323528" y="476672"/>
            <a:ext cx="8229600" cy="504056"/>
          </a:xfrm>
        </p:spPr>
        <p:txBody>
          <a:bodyPr/>
          <a:lstStyle/>
          <a:p>
            <a:pPr algn="l"/>
            <a:r>
              <a:rPr lang="de-DE" sz="1800" dirty="0" smtClean="0">
                <a:latin typeface="Arial" panose="020B0604020202020204" pitchFamily="34" charset="0"/>
                <a:cs typeface="Arial" panose="020B0604020202020204" pitchFamily="34" charset="0"/>
              </a:rPr>
              <a:t>Klicken Sie auf die Broschüre, um zu dem Bericht mit ersten Ergebnissen des Projektes »Safe Sport« zu gelangen.</a:t>
            </a:r>
            <a:endParaRPr lang="de-DE" sz="1800" dirty="0">
              <a:latin typeface="Arial" panose="020B0604020202020204" pitchFamily="34" charset="0"/>
              <a:cs typeface="Arial" panose="020B0604020202020204" pitchFamily="34" charset="0"/>
            </a:endParaRPr>
          </a:p>
        </p:txBody>
      </p:sp>
      <p:sp>
        <p:nvSpPr>
          <p:cNvPr id="5" name="Rechteck 4"/>
          <p:cNvSpPr/>
          <p:nvPr/>
        </p:nvSpPr>
        <p:spPr>
          <a:xfrm rot="21294321">
            <a:off x="578984" y="1453101"/>
            <a:ext cx="2724316" cy="4368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rot="21294321">
            <a:off x="6297379" y="940756"/>
            <a:ext cx="2537643" cy="4368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4166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7544" y="2780928"/>
            <a:ext cx="8229600" cy="504056"/>
          </a:xfrm>
        </p:spPr>
        <p:txBody>
          <a:bodyPr/>
          <a:lstStyle/>
          <a:p>
            <a:r>
              <a:rPr lang="de-DE" sz="3000" dirty="0" smtClean="0">
                <a:solidFill>
                  <a:schemeClr val="bg1">
                    <a:lumMod val="50000"/>
                  </a:schemeClr>
                </a:solidFill>
                <a:latin typeface="Arial" panose="020B0604020202020204" pitchFamily="34" charset="0"/>
                <a:cs typeface="Arial" panose="020B0604020202020204" pitchFamily="34" charset="0"/>
              </a:rPr>
              <a:t>Vielen Dank für Ihre Aufmerksamkeit</a:t>
            </a:r>
            <a:endParaRPr lang="de-DE" sz="30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16" descr="bmbf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385192" y="1451917"/>
            <a:ext cx="8291264" cy="4785395"/>
          </a:xfrm>
        </p:spPr>
        <p:txBody>
          <a:bodyPr/>
          <a:lstStyle/>
          <a:p>
            <a:pPr algn="l"/>
            <a:r>
              <a:rPr lang="de-DE" sz="1400" dirty="0" smtClean="0"/>
              <a:t>Allroggen</a:t>
            </a:r>
            <a:r>
              <a:rPr lang="de-DE" sz="1400" dirty="0"/>
              <a:t>, M., </a:t>
            </a:r>
            <a:r>
              <a:rPr lang="de-DE" sz="1400" dirty="0" err="1"/>
              <a:t>Rassenhofer</a:t>
            </a:r>
            <a:r>
              <a:rPr lang="de-DE" sz="1400" dirty="0"/>
              <a:t>, M., Witt, A., </a:t>
            </a:r>
            <a:r>
              <a:rPr lang="de-DE" sz="1400" dirty="0" err="1"/>
              <a:t>Plener</a:t>
            </a:r>
            <a:r>
              <a:rPr lang="de-DE" sz="1400" dirty="0"/>
              <a:t>, P.L., Brähler, E. &amp; </a:t>
            </a:r>
            <a:r>
              <a:rPr lang="de-DE" sz="1400" dirty="0" err="1"/>
              <a:t>Fegert</a:t>
            </a:r>
            <a:r>
              <a:rPr lang="de-DE" sz="1400" dirty="0"/>
              <a:t>, J.M. (2016). Prävalenz sexueller Gewalt – </a:t>
            </a:r>
            <a:r>
              <a:rPr lang="de-DE" sz="1400" dirty="0" smtClean="0"/>
              <a:t>Ergebnisse </a:t>
            </a:r>
            <a:r>
              <a:rPr lang="de-DE" sz="1400" dirty="0"/>
              <a:t>einer bevölkerungsrepräsentativen Stichprobe. </a:t>
            </a:r>
            <a:r>
              <a:rPr lang="de-DE" sz="1400" i="1" dirty="0"/>
              <a:t>Deutsches Ärzteblatt, 113</a:t>
            </a:r>
            <a:r>
              <a:rPr lang="de-DE" sz="1400" dirty="0"/>
              <a:t>(7</a:t>
            </a:r>
            <a:r>
              <a:rPr lang="de-DE" sz="1400" dirty="0" smtClean="0"/>
              <a:t>),</a:t>
            </a:r>
            <a:r>
              <a:rPr lang="en-US" sz="1400" dirty="0" smtClean="0"/>
              <a:t>107-113</a:t>
            </a:r>
            <a:r>
              <a:rPr lang="en-US" sz="1400" dirty="0"/>
              <a:t>.</a:t>
            </a:r>
            <a:endParaRPr lang="de-DE" sz="1400" dirty="0"/>
          </a:p>
          <a:p>
            <a:pPr algn="l"/>
            <a:r>
              <a:rPr lang="en-US" sz="1400" dirty="0"/>
              <a:t> </a:t>
            </a:r>
            <a:endParaRPr lang="de-DE" sz="1400" dirty="0"/>
          </a:p>
          <a:p>
            <a:pPr algn="l"/>
            <a:r>
              <a:rPr lang="en-US" sz="1400" dirty="0"/>
              <a:t>Brackenridge, C. (2001). </a:t>
            </a:r>
            <a:r>
              <a:rPr lang="en-US" sz="1400" i="1" dirty="0"/>
              <a:t>Spoilsports. </a:t>
            </a:r>
            <a:r>
              <a:rPr lang="en-US" sz="1400" i="1" dirty="0" smtClean="0"/>
              <a:t>Understanding </a:t>
            </a:r>
            <a:r>
              <a:rPr lang="en-US" sz="1400" i="1" dirty="0"/>
              <a:t>and preventing sexual exploitation in sport. </a:t>
            </a:r>
            <a:r>
              <a:rPr lang="en-US" sz="1400" dirty="0"/>
              <a:t>London/New York: Routledge.</a:t>
            </a:r>
            <a:endParaRPr lang="de-DE" sz="1400" dirty="0"/>
          </a:p>
          <a:p>
            <a:pPr algn="l"/>
            <a:r>
              <a:rPr lang="en-US" sz="1400" dirty="0"/>
              <a:t> </a:t>
            </a:r>
            <a:endParaRPr lang="de-DE" sz="1400" dirty="0"/>
          </a:p>
          <a:p>
            <a:pPr algn="l"/>
            <a:r>
              <a:rPr lang="en-US" sz="1400" dirty="0"/>
              <a:t>Brackenridge, C., </a:t>
            </a:r>
            <a:r>
              <a:rPr lang="en-US" sz="1400" dirty="0" err="1"/>
              <a:t>Pawlaczek</a:t>
            </a:r>
            <a:r>
              <a:rPr lang="en-US" sz="1400" dirty="0"/>
              <a:t>, Z., Bringer, J.D., Cockburn, C., Nutt, G., </a:t>
            </a:r>
            <a:r>
              <a:rPr lang="en-US" sz="1400" dirty="0" err="1"/>
              <a:t>Pitchford</a:t>
            </a:r>
            <a:r>
              <a:rPr lang="en-US" sz="1400" dirty="0"/>
              <a:t>, A. &amp; </a:t>
            </a:r>
            <a:r>
              <a:rPr lang="en-US" sz="1400" dirty="0" smtClean="0"/>
              <a:t>Russel</a:t>
            </a:r>
            <a:r>
              <a:rPr lang="en-US" sz="1400" dirty="0"/>
              <a:t>, K. (2005). Measuring the impact of child protection through Activation States. </a:t>
            </a:r>
            <a:r>
              <a:rPr lang="en-US" sz="1400" i="1" dirty="0"/>
              <a:t>Sport, Education and Society, 10</a:t>
            </a:r>
            <a:r>
              <a:rPr lang="en-US" sz="1400" dirty="0"/>
              <a:t>(2), 239-256.</a:t>
            </a:r>
            <a:endParaRPr lang="de-DE" sz="1400" dirty="0"/>
          </a:p>
          <a:p>
            <a:pPr algn="l"/>
            <a:r>
              <a:rPr lang="en-US" sz="1400" dirty="0"/>
              <a:t> </a:t>
            </a:r>
            <a:endParaRPr lang="de-DE" sz="1400" dirty="0"/>
          </a:p>
          <a:p>
            <a:pPr algn="l"/>
            <a:r>
              <a:rPr lang="de-DE" sz="1400" dirty="0"/>
              <a:t>Breuer, C. &amp; Feiler, F. (2015). </a:t>
            </a:r>
            <a:r>
              <a:rPr lang="de-DE" sz="1400" dirty="0" smtClean="0"/>
              <a:t>Sportvereine in </a:t>
            </a:r>
            <a:r>
              <a:rPr lang="de-DE" sz="1400" dirty="0"/>
              <a:t>Deutschland – ein Überblick. In C. </a:t>
            </a:r>
            <a:r>
              <a:rPr lang="de-DE" sz="1400" dirty="0" smtClean="0"/>
              <a:t>Breuer (Hrsg</a:t>
            </a:r>
            <a:r>
              <a:rPr lang="de-DE" sz="1400" dirty="0"/>
              <a:t>.), </a:t>
            </a:r>
            <a:r>
              <a:rPr lang="de-DE" sz="1400" dirty="0" smtClean="0"/>
              <a:t>S</a:t>
            </a:r>
            <a:r>
              <a:rPr lang="de-DE" sz="1400" i="1" dirty="0" smtClean="0"/>
              <a:t>portentwicklungsbericht 2013/14 – </a:t>
            </a:r>
            <a:r>
              <a:rPr lang="de-DE" sz="1400" i="1" dirty="0"/>
              <a:t>Analyse zur Situation der Sportvereine in Deutschland </a:t>
            </a:r>
            <a:r>
              <a:rPr lang="de-DE" sz="1400" dirty="0"/>
              <a:t>(S. 15-50). </a:t>
            </a:r>
            <a:r>
              <a:rPr lang="en-US" sz="1400" dirty="0"/>
              <a:t>Köln: </a:t>
            </a:r>
            <a:r>
              <a:rPr lang="en-US" sz="1400" dirty="0" err="1"/>
              <a:t>Sportverlag</a:t>
            </a:r>
            <a:r>
              <a:rPr lang="en-US" sz="1400" dirty="0"/>
              <a:t> </a:t>
            </a:r>
            <a:r>
              <a:rPr lang="en-US" sz="1400" dirty="0" err="1"/>
              <a:t>Strauß</a:t>
            </a:r>
            <a:r>
              <a:rPr lang="en-US" sz="1400" dirty="0"/>
              <a:t>.</a:t>
            </a:r>
            <a:endParaRPr lang="de-DE" sz="1400" dirty="0"/>
          </a:p>
          <a:p>
            <a:pPr algn="l"/>
            <a:r>
              <a:rPr lang="en-US" sz="1400" dirty="0"/>
              <a:t> </a:t>
            </a:r>
            <a:endParaRPr lang="de-DE" sz="1400" dirty="0"/>
          </a:p>
          <a:p>
            <a:pPr algn="l"/>
            <a:r>
              <a:rPr lang="en-US" sz="1400" dirty="0"/>
              <a:t>Craven, B., Brown, S. &amp; Gilchrist, E. (2006). Sexual grooming of children: Review of </a:t>
            </a:r>
            <a:r>
              <a:rPr lang="en-US" sz="1400" dirty="0" smtClean="0"/>
              <a:t>literature </a:t>
            </a:r>
            <a:r>
              <a:rPr lang="en-US" sz="1400" dirty="0"/>
              <a:t>and theoretical considerations. </a:t>
            </a:r>
            <a:r>
              <a:rPr lang="de-DE" sz="1400" i="1" dirty="0"/>
              <a:t>Journal </a:t>
            </a:r>
            <a:r>
              <a:rPr lang="de-DE" sz="1400" i="1" dirty="0" err="1"/>
              <a:t>of</a:t>
            </a:r>
            <a:r>
              <a:rPr lang="de-DE" sz="1400" i="1" dirty="0"/>
              <a:t> Sexual Aggression, 12</a:t>
            </a:r>
            <a:r>
              <a:rPr lang="de-DE" sz="1400" dirty="0"/>
              <a:t>(3), 287-299.</a:t>
            </a:r>
          </a:p>
          <a:p>
            <a:pPr algn="l"/>
            <a:endParaRPr lang="de-DE" sz="1400" dirty="0"/>
          </a:p>
          <a:p>
            <a:pPr algn="l"/>
            <a:endParaRPr lang="de-DE" sz="1400" dirty="0"/>
          </a:p>
        </p:txBody>
      </p:sp>
      <p:sp>
        <p:nvSpPr>
          <p:cNvPr id="7" name="Titel 3"/>
          <p:cNvSpPr txBox="1">
            <a:spLocks/>
          </p:cNvSpPr>
          <p:nvPr/>
        </p:nvSpPr>
        <p:spPr>
          <a:xfrm>
            <a:off x="323528" y="548680"/>
            <a:ext cx="8229600" cy="50405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400" b="1" i="1" dirty="0" smtClean="0">
                <a:solidFill>
                  <a:schemeClr val="bg1">
                    <a:lumMod val="50000"/>
                  </a:schemeClr>
                </a:solidFill>
                <a:latin typeface="Arial" panose="020B0604020202020204" pitchFamily="34" charset="0"/>
                <a:ea typeface="+mj-ea"/>
                <a:cs typeface="Arial" panose="020B0604020202020204" pitchFamily="34" charset="0"/>
              </a:rPr>
              <a:t>Literatur</a:t>
            </a:r>
            <a:r>
              <a:rPr kumimoji="0" lang="de-DE" sz="2400" b="1" i="1"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j-ea"/>
                <a:cs typeface="Arial" panose="020B0604020202020204" pitchFamily="34" charset="0"/>
              </a:rPr>
              <a:t> </a:t>
            </a:r>
            <a:endParaRPr kumimoji="0" lang="de-DE" sz="240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j-ea"/>
              <a:cs typeface="Arial" panose="020B0604020202020204" pitchFamily="34" charset="0"/>
            </a:endParaRPr>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385192" y="1196752"/>
            <a:ext cx="8291264" cy="4785395"/>
          </a:xfrm>
        </p:spPr>
        <p:txBody>
          <a:bodyPr/>
          <a:lstStyle/>
          <a:p>
            <a:pPr algn="l"/>
            <a:r>
              <a:rPr lang="de-DE" sz="1400" dirty="0" smtClean="0"/>
              <a:t>Deutscher </a:t>
            </a:r>
            <a:r>
              <a:rPr lang="de-DE" sz="1400" dirty="0"/>
              <a:t>Olympischer Sportbund [DOSB] (2010). </a:t>
            </a:r>
            <a:r>
              <a:rPr lang="de-DE" sz="1400" i="1" dirty="0"/>
              <a:t>Schutz vor sexualisierter Gewalt im Sport – „Vorbeugen und Aufklären, </a:t>
            </a:r>
            <a:r>
              <a:rPr lang="de-DE" sz="1400" i="1" dirty="0" smtClean="0"/>
              <a:t>Hinsehen </a:t>
            </a:r>
            <a:r>
              <a:rPr lang="de-DE" sz="1400" i="1" dirty="0"/>
              <a:t>und Handeln!“ </a:t>
            </a:r>
            <a:r>
              <a:rPr lang="de-DE" sz="1400" dirty="0"/>
              <a:t>Zugriff am 28. </a:t>
            </a:r>
            <a:r>
              <a:rPr lang="de-DE" sz="1400" dirty="0" smtClean="0"/>
              <a:t>August 2016 </a:t>
            </a:r>
            <a:r>
              <a:rPr lang="de-DE" sz="1400" dirty="0"/>
              <a:t>unter h</a:t>
            </a:r>
            <a:r>
              <a:rPr lang="de-DE" sz="1400" dirty="0">
                <a:hlinkClick r:id="rId3"/>
              </a:rPr>
              <a:t>ttps://</a:t>
            </a:r>
            <a:r>
              <a:rPr lang="de-DE" sz="1400" dirty="0" smtClean="0">
                <a:hlinkClick r:id="rId3"/>
              </a:rPr>
              <a:t>www</a:t>
            </a:r>
            <a:r>
              <a:rPr lang="de-DE" sz="1400" dirty="0" smtClean="0"/>
              <a:t>.dsj.d</a:t>
            </a:r>
            <a:r>
              <a:rPr lang="de-DE" sz="1400" dirty="0" smtClean="0">
                <a:hlinkClick r:id="rId3"/>
              </a:rPr>
              <a:t>e/fileadmin/</a:t>
            </a:r>
            <a:r>
              <a:rPr lang="de-DE" sz="1400" dirty="0" smtClean="0"/>
              <a:t>user_upload/Handlungsfelder/Praevention_Intervention/sexualisierte_Gewalt</a:t>
            </a:r>
            <a:r>
              <a:rPr lang="de-DE" sz="1400" dirty="0"/>
              <a:t>/ </a:t>
            </a:r>
            <a:r>
              <a:rPr lang="de-DE" sz="1400" dirty="0" err="1"/>
              <a:t>Erklaerung_DOSB_Praevention_und_Schutz</a:t>
            </a:r>
            <a:r>
              <a:rPr lang="de-DE" sz="1400" dirty="0"/>
              <a:t>_ vor_sexualisierter_Gewalt.pdf.</a:t>
            </a:r>
          </a:p>
          <a:p>
            <a:pPr algn="l"/>
            <a:r>
              <a:rPr lang="de-DE" sz="1400" dirty="0"/>
              <a:t> </a:t>
            </a:r>
          </a:p>
          <a:p>
            <a:pPr algn="l"/>
            <a:r>
              <a:rPr lang="de-DE" sz="1400" dirty="0"/>
              <a:t>Deutscher Olympischer Sportbund [DOSB] (2015). </a:t>
            </a:r>
            <a:r>
              <a:rPr lang="de-DE" sz="1400" i="1" dirty="0"/>
              <a:t>Bestandserhebung 2015</a:t>
            </a:r>
            <a:r>
              <a:rPr lang="de-DE" sz="1400" dirty="0"/>
              <a:t>. Frankfurt: Deutscher Olympischer Sportbund.</a:t>
            </a:r>
          </a:p>
          <a:p>
            <a:pPr algn="l"/>
            <a:r>
              <a:rPr lang="de-DE" sz="1400" dirty="0"/>
              <a:t> </a:t>
            </a:r>
          </a:p>
          <a:p>
            <a:pPr algn="l"/>
            <a:r>
              <a:rPr lang="de-DE" sz="1400" dirty="0"/>
              <a:t>Deutsches Jugendinstitut (2011). </a:t>
            </a:r>
            <a:r>
              <a:rPr lang="de-DE" sz="1400" i="1" dirty="0"/>
              <a:t>Sexuelle Gewalt gegen Mädchen und Jungen in </a:t>
            </a:r>
            <a:r>
              <a:rPr lang="de-DE" sz="1400" i="1" dirty="0" smtClean="0"/>
              <a:t>Institutionen</a:t>
            </a:r>
            <a:r>
              <a:rPr lang="de-DE" sz="1400" i="1" dirty="0"/>
              <a:t>. Abschlussbericht des DJI-Projekts im Auftrag der Unabhängigen Beauftragten zur Aufarbeitung des sexuellen Kindesmissbrauchs, Dr. Christine Bergmann. </a:t>
            </a:r>
            <a:r>
              <a:rPr lang="de-DE" sz="1400" dirty="0"/>
              <a:t>München: Deutsches Jugendinstitut</a:t>
            </a:r>
            <a:r>
              <a:rPr lang="de-DE" sz="1400" dirty="0" smtClean="0"/>
              <a:t>.</a:t>
            </a:r>
            <a:endParaRPr lang="de-DE" sz="1400" dirty="0"/>
          </a:p>
          <a:p>
            <a:pPr algn="l"/>
            <a:r>
              <a:rPr lang="de-DE" sz="1400" dirty="0"/>
              <a:t> </a:t>
            </a:r>
          </a:p>
          <a:p>
            <a:pPr algn="l"/>
            <a:r>
              <a:rPr lang="de-DE" sz="1400" dirty="0"/>
              <a:t>Dong, M., Anda, R., </a:t>
            </a:r>
            <a:r>
              <a:rPr lang="de-DE" sz="1400" dirty="0" err="1"/>
              <a:t>Felitti</a:t>
            </a:r>
            <a:r>
              <a:rPr lang="de-DE" sz="1400" dirty="0"/>
              <a:t>, V., </a:t>
            </a:r>
            <a:r>
              <a:rPr lang="de-DE" sz="1400" dirty="0" err="1"/>
              <a:t>Dube</a:t>
            </a:r>
            <a:r>
              <a:rPr lang="de-DE" sz="1400" dirty="0"/>
              <a:t>, S., Williamson, D., Thompson, T., </a:t>
            </a:r>
            <a:r>
              <a:rPr lang="de-DE" sz="1400" dirty="0" err="1"/>
              <a:t>Loo</a:t>
            </a:r>
            <a:r>
              <a:rPr lang="de-DE" sz="1400" dirty="0"/>
              <a:t>, C. &amp; Giles, W. (2004). </a:t>
            </a:r>
            <a:r>
              <a:rPr lang="en-US" sz="1400" dirty="0"/>
              <a:t>The interrelatedness of multiple forms of childhood abuse, neglect, and household dysfunction. </a:t>
            </a:r>
            <a:r>
              <a:rPr lang="en-US" sz="1400" i="1" dirty="0"/>
              <a:t>Child Abuse &amp; Neglect</a:t>
            </a:r>
            <a:r>
              <a:rPr lang="en-US" sz="1400" dirty="0"/>
              <a:t>, 28, 771-784.</a:t>
            </a:r>
            <a:endParaRPr lang="de-DE" sz="1400" dirty="0"/>
          </a:p>
          <a:p>
            <a:pPr algn="l"/>
            <a:r>
              <a:rPr lang="en-US" sz="1400" dirty="0"/>
              <a:t> </a:t>
            </a:r>
            <a:endParaRPr lang="de-DE" sz="1400" dirty="0"/>
          </a:p>
          <a:p>
            <a:pPr algn="l"/>
            <a:r>
              <a:rPr lang="en-US" sz="1400" dirty="0"/>
              <a:t>Fasting, K. &amp; Brackenridge, C. (2009). Coaches, sexual harassment and education. </a:t>
            </a:r>
            <a:r>
              <a:rPr lang="de-DE" sz="1400" i="1" dirty="0"/>
              <a:t>Sport, Education </a:t>
            </a:r>
            <a:r>
              <a:rPr lang="de-DE" sz="1400" i="1" dirty="0" err="1"/>
              <a:t>and</a:t>
            </a:r>
            <a:r>
              <a:rPr lang="de-DE" sz="1400" i="1" dirty="0"/>
              <a:t> Society, 14</a:t>
            </a:r>
            <a:r>
              <a:rPr lang="de-DE" sz="1400" dirty="0"/>
              <a:t>(1), 21-35.</a:t>
            </a:r>
          </a:p>
          <a:p>
            <a:pPr algn="l"/>
            <a:r>
              <a:rPr lang="de-DE" sz="1400" dirty="0"/>
              <a:t> </a:t>
            </a:r>
          </a:p>
        </p:txBody>
      </p:sp>
      <p:sp>
        <p:nvSpPr>
          <p:cNvPr id="4" name="Titel 3"/>
          <p:cNvSpPr txBox="1">
            <a:spLocks/>
          </p:cNvSpPr>
          <p:nvPr/>
        </p:nvSpPr>
        <p:spPr>
          <a:xfrm>
            <a:off x="323528" y="548680"/>
            <a:ext cx="8229600" cy="50405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400" b="1" i="1" dirty="0" smtClean="0">
                <a:solidFill>
                  <a:schemeClr val="bg1">
                    <a:lumMod val="50000"/>
                  </a:schemeClr>
                </a:solidFill>
                <a:latin typeface="Arial" panose="020B0604020202020204" pitchFamily="34" charset="0"/>
                <a:ea typeface="+mj-ea"/>
                <a:cs typeface="Arial" panose="020B0604020202020204" pitchFamily="34" charset="0"/>
              </a:rPr>
              <a:t>Literatur</a:t>
            </a:r>
            <a:r>
              <a:rPr kumimoji="0" lang="de-DE" sz="2400" b="1" i="1"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j-ea"/>
                <a:cs typeface="Arial" panose="020B0604020202020204" pitchFamily="34" charset="0"/>
              </a:rPr>
              <a:t> </a:t>
            </a:r>
            <a:endParaRPr kumimoji="0" lang="de-DE" sz="240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j-ea"/>
              <a:cs typeface="Arial" panose="020B0604020202020204" pitchFamily="34" charset="0"/>
            </a:endParaRPr>
          </a:p>
        </p:txBody>
      </p:sp>
      <p:pic>
        <p:nvPicPr>
          <p:cNvPr id="5"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8589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385192" y="1196752"/>
            <a:ext cx="8291264" cy="4785395"/>
          </a:xfrm>
        </p:spPr>
        <p:txBody>
          <a:bodyPr/>
          <a:lstStyle/>
          <a:p>
            <a:pPr algn="l"/>
            <a:r>
              <a:rPr lang="de-DE" sz="1400" dirty="0" err="1" smtClean="0"/>
              <a:t>Jud</a:t>
            </a:r>
            <a:r>
              <a:rPr lang="de-DE" sz="1400" dirty="0"/>
              <a:t>, A. (2015). Sexueller </a:t>
            </a:r>
            <a:r>
              <a:rPr lang="de-DE" sz="1400" dirty="0" smtClean="0"/>
              <a:t>Kindesmissbrauch- </a:t>
            </a:r>
            <a:r>
              <a:rPr lang="de-DE" sz="1400" dirty="0"/>
              <a:t>Begriffe, Definitionen und Häufigkeiten. In J.M. </a:t>
            </a:r>
            <a:r>
              <a:rPr lang="de-DE" sz="1400" dirty="0" err="1"/>
              <a:t>Fegert</a:t>
            </a:r>
            <a:r>
              <a:rPr lang="de-DE" sz="1400" dirty="0"/>
              <a:t> u.a. (Hrsg.), </a:t>
            </a:r>
            <a:r>
              <a:rPr lang="de-DE" sz="1400" i="1" dirty="0"/>
              <a:t>Sexueller Missbrauch von Kindern und Jugendlichen. Ein Handbuch zur Prävention und Intervention für Fachkräfte im medizinischen, psychotherapeutischen und pädagogischen Bereich </a:t>
            </a:r>
            <a:r>
              <a:rPr lang="de-DE" sz="1400" dirty="0"/>
              <a:t>(S. 41–49). Berlin/ Heidelberg: Springer.</a:t>
            </a:r>
          </a:p>
          <a:p>
            <a:pPr algn="l"/>
            <a:r>
              <a:rPr lang="de-DE" sz="1400" dirty="0"/>
              <a:t> </a:t>
            </a:r>
          </a:p>
          <a:p>
            <a:pPr algn="l"/>
            <a:r>
              <a:rPr lang="de-DE" sz="1400" dirty="0"/>
              <a:t>Klein, M. &amp; Palzkill, B. (1998). G</a:t>
            </a:r>
            <a:r>
              <a:rPr lang="de-DE" sz="1400" i="1" dirty="0"/>
              <a:t>ewalt gegen Mädchen und Frauen im Sport</a:t>
            </a:r>
            <a:r>
              <a:rPr lang="de-DE" sz="1400" dirty="0"/>
              <a:t>. Düsseldorf: Ministerium für Frauen, Jugend, Familie und Gesundheit des Landes Nordrhein-Westfalen.</a:t>
            </a:r>
          </a:p>
          <a:p>
            <a:pPr algn="l"/>
            <a:r>
              <a:rPr lang="de-DE" sz="1400" dirty="0"/>
              <a:t> </a:t>
            </a:r>
          </a:p>
          <a:p>
            <a:pPr algn="l"/>
            <a:r>
              <a:rPr lang="de-DE" sz="1400" dirty="0" err="1"/>
              <a:t>Krahé</a:t>
            </a:r>
            <a:r>
              <a:rPr lang="de-DE" sz="1400" dirty="0"/>
              <a:t>, B., </a:t>
            </a:r>
            <a:r>
              <a:rPr lang="de-DE" sz="1400" dirty="0" err="1"/>
              <a:t>Tomaszewska</a:t>
            </a:r>
            <a:r>
              <a:rPr lang="de-DE" sz="1400" dirty="0"/>
              <a:t>, P., </a:t>
            </a:r>
            <a:r>
              <a:rPr lang="de-DE" sz="1400" dirty="0" err="1"/>
              <a:t>Kuyper</a:t>
            </a:r>
            <a:r>
              <a:rPr lang="de-DE" sz="1400" dirty="0"/>
              <a:t>, L. &amp; </a:t>
            </a:r>
            <a:r>
              <a:rPr lang="de-DE" sz="1400" dirty="0" err="1" smtClean="0"/>
              <a:t>Vanwesenbeek</a:t>
            </a:r>
            <a:r>
              <a:rPr lang="de-DE" sz="1400" dirty="0"/>
              <a:t>, I. (2014). </a:t>
            </a:r>
            <a:r>
              <a:rPr lang="en-US" sz="1400" dirty="0"/>
              <a:t>Prevalence of sexual aggression among young people in Europe: A review of the evidence from 27 EU countries. </a:t>
            </a:r>
            <a:r>
              <a:rPr lang="en-US" sz="1400" i="1" dirty="0"/>
              <a:t>Aggression and Violent Behavior, 19, </a:t>
            </a:r>
            <a:r>
              <a:rPr lang="en-US" sz="1400" dirty="0"/>
              <a:t>545-558.</a:t>
            </a:r>
            <a:endParaRPr lang="de-DE" sz="1400" dirty="0"/>
          </a:p>
          <a:p>
            <a:pPr algn="l"/>
            <a:r>
              <a:rPr lang="en-US" sz="1400" dirty="0"/>
              <a:t> </a:t>
            </a:r>
            <a:endParaRPr lang="de-DE" sz="1400" dirty="0"/>
          </a:p>
          <a:p>
            <a:pPr algn="l"/>
            <a:r>
              <a:rPr lang="en-US" sz="1400" dirty="0" err="1"/>
              <a:t>Paolucci</a:t>
            </a:r>
            <a:r>
              <a:rPr lang="en-US" sz="1400" dirty="0"/>
              <a:t>, E. O., </a:t>
            </a:r>
            <a:r>
              <a:rPr lang="en-US" sz="1400" dirty="0" err="1"/>
              <a:t>Genuis</a:t>
            </a:r>
            <a:r>
              <a:rPr lang="en-US" sz="1400" dirty="0"/>
              <a:t>, M. L., &amp; </a:t>
            </a:r>
            <a:r>
              <a:rPr lang="en-US" sz="1400" dirty="0" err="1"/>
              <a:t>Violato</a:t>
            </a:r>
            <a:r>
              <a:rPr lang="en-US" sz="1400" dirty="0"/>
              <a:t>, C. (2001). A meta-analysis of the published research on the effects of child sexual abuse. </a:t>
            </a:r>
            <a:r>
              <a:rPr lang="de-DE" sz="1400" i="1" dirty="0"/>
              <a:t>The Journal </a:t>
            </a:r>
            <a:r>
              <a:rPr lang="de-DE" sz="1400" i="1" dirty="0" err="1"/>
              <a:t>of</a:t>
            </a:r>
            <a:r>
              <a:rPr lang="de-DE" sz="1400" i="1" dirty="0"/>
              <a:t> </a:t>
            </a:r>
            <a:r>
              <a:rPr lang="de-DE" sz="1400" i="1" dirty="0" smtClean="0"/>
              <a:t> </a:t>
            </a:r>
            <a:r>
              <a:rPr lang="de-DE" sz="1400" i="1" dirty="0" err="1" smtClean="0"/>
              <a:t>Psychology</a:t>
            </a:r>
            <a:r>
              <a:rPr lang="de-DE" sz="1400" i="1" dirty="0"/>
              <a:t>, 135</a:t>
            </a:r>
            <a:r>
              <a:rPr lang="de-DE" sz="1400" dirty="0"/>
              <a:t>(1), 17-36.</a:t>
            </a:r>
          </a:p>
          <a:p>
            <a:pPr algn="l"/>
            <a:r>
              <a:rPr lang="de-DE" sz="1400" dirty="0"/>
              <a:t> </a:t>
            </a:r>
          </a:p>
          <a:p>
            <a:pPr algn="l"/>
            <a:r>
              <a:rPr lang="de-DE" sz="1400" dirty="0" err="1"/>
              <a:t>Poelchau</a:t>
            </a:r>
            <a:r>
              <a:rPr lang="de-DE" sz="1400" dirty="0"/>
              <a:t>, H.-W., </a:t>
            </a:r>
            <a:r>
              <a:rPr lang="de-DE" sz="1400" dirty="0" err="1"/>
              <a:t>Briken</a:t>
            </a:r>
            <a:r>
              <a:rPr lang="de-DE" sz="1400" dirty="0"/>
              <a:t>, P., Wazlawik, M., Bauer, U., </a:t>
            </a:r>
            <a:r>
              <a:rPr lang="de-DE" sz="1400" dirty="0" err="1"/>
              <a:t>Fegert</a:t>
            </a:r>
            <a:r>
              <a:rPr lang="de-DE" sz="1400" dirty="0"/>
              <a:t>, J. M. &amp; </a:t>
            </a:r>
            <a:r>
              <a:rPr lang="de-DE" sz="1400" dirty="0" err="1"/>
              <a:t>Kavemann</a:t>
            </a:r>
            <a:r>
              <a:rPr lang="de-DE" sz="1400" dirty="0"/>
              <a:t>, B. (2015). </a:t>
            </a:r>
            <a:r>
              <a:rPr lang="de-DE" sz="1400" i="1" dirty="0"/>
              <a:t>Bonner Ethik-Erklärung – </a:t>
            </a:r>
            <a:r>
              <a:rPr lang="de-DE" sz="1400" i="1" dirty="0" smtClean="0"/>
              <a:t>Empfehlungen </a:t>
            </a:r>
            <a:r>
              <a:rPr lang="de-DE" sz="1400" i="1" dirty="0"/>
              <a:t>für die Forschung zu sexueller Gewalt in pädagogischen Kontexten. Entwickelt im Rahmen der BMBF-Forschungslinie „</a:t>
            </a:r>
            <a:r>
              <a:rPr lang="de-DE" sz="1400" i="1" dirty="0" smtClean="0"/>
              <a:t>Sexuelle </a:t>
            </a:r>
            <a:r>
              <a:rPr lang="de-DE" sz="1400" i="1" dirty="0"/>
              <a:t>Gewalt gegen Kinder und Jugendliche in pädagogischen Kontexten“. </a:t>
            </a:r>
            <a:r>
              <a:rPr lang="de-DE" sz="1400" dirty="0"/>
              <a:t>Zugriff am 08. September 2016 unter h</a:t>
            </a:r>
            <a:r>
              <a:rPr lang="de-DE" sz="1400" dirty="0">
                <a:hlinkClick r:id="rId3"/>
              </a:rPr>
              <a:t>ttps://www</a:t>
            </a:r>
            <a:r>
              <a:rPr lang="de-DE" sz="1400" dirty="0"/>
              <a:t>.bmbf.d</a:t>
            </a:r>
            <a:r>
              <a:rPr lang="de-DE" sz="1400" dirty="0">
                <a:hlinkClick r:id="rId3"/>
              </a:rPr>
              <a:t>e/ </a:t>
            </a:r>
            <a:r>
              <a:rPr lang="de-DE" sz="1400" dirty="0" err="1"/>
              <a:t>files</a:t>
            </a:r>
            <a:r>
              <a:rPr lang="de-DE" sz="1400" dirty="0"/>
              <a:t>/Ethikerklaerung%281%29.pdf.</a:t>
            </a:r>
          </a:p>
          <a:p>
            <a:pPr algn="l"/>
            <a:r>
              <a:rPr lang="de-DE" sz="1400" dirty="0"/>
              <a:t> </a:t>
            </a:r>
          </a:p>
        </p:txBody>
      </p:sp>
      <p:sp>
        <p:nvSpPr>
          <p:cNvPr id="4" name="Titel 3"/>
          <p:cNvSpPr txBox="1">
            <a:spLocks/>
          </p:cNvSpPr>
          <p:nvPr/>
        </p:nvSpPr>
        <p:spPr>
          <a:xfrm>
            <a:off x="323528" y="548680"/>
            <a:ext cx="8229600" cy="50405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400" b="1" i="1" dirty="0" smtClean="0">
                <a:solidFill>
                  <a:schemeClr val="bg1">
                    <a:lumMod val="50000"/>
                  </a:schemeClr>
                </a:solidFill>
                <a:latin typeface="Arial" panose="020B0604020202020204" pitchFamily="34" charset="0"/>
                <a:ea typeface="+mj-ea"/>
                <a:cs typeface="Arial" panose="020B0604020202020204" pitchFamily="34" charset="0"/>
              </a:rPr>
              <a:t>Literatur</a:t>
            </a:r>
            <a:r>
              <a:rPr kumimoji="0" lang="de-DE" sz="2400" b="1" i="1"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j-ea"/>
                <a:cs typeface="Arial" panose="020B0604020202020204" pitchFamily="34" charset="0"/>
              </a:rPr>
              <a:t> </a:t>
            </a:r>
            <a:endParaRPr kumimoji="0" lang="de-DE" sz="240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j-ea"/>
              <a:cs typeface="Arial" panose="020B0604020202020204" pitchFamily="34" charset="0"/>
            </a:endParaRPr>
          </a:p>
        </p:txBody>
      </p:sp>
      <p:pic>
        <p:nvPicPr>
          <p:cNvPr id="5"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7623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385192" y="1196752"/>
            <a:ext cx="8291264" cy="4785395"/>
          </a:xfrm>
        </p:spPr>
        <p:txBody>
          <a:bodyPr/>
          <a:lstStyle/>
          <a:p>
            <a:pPr algn="l"/>
            <a:r>
              <a:rPr lang="en-US" sz="1400" dirty="0" smtClean="0"/>
              <a:t>Putnam</a:t>
            </a:r>
            <a:r>
              <a:rPr lang="en-US" sz="1400" dirty="0"/>
              <a:t>, F. D. (2003). Ten-year research update review: Child sexual abuse. </a:t>
            </a:r>
            <a:r>
              <a:rPr lang="en-US" sz="1400" i="1" dirty="0"/>
              <a:t>Journal of the American Academy of Child and Adolescent Psychiatry, 42</a:t>
            </a:r>
            <a:r>
              <a:rPr lang="en-US" sz="1400" dirty="0"/>
              <a:t>(3), 269-278.</a:t>
            </a:r>
            <a:endParaRPr lang="de-DE" sz="1400" dirty="0"/>
          </a:p>
          <a:p>
            <a:pPr algn="l"/>
            <a:endParaRPr lang="de-DE" sz="1400" dirty="0"/>
          </a:p>
          <a:p>
            <a:pPr algn="l"/>
            <a:r>
              <a:rPr lang="de-DE" sz="1400" dirty="0"/>
              <a:t>Rulofs, B. (2015). Sexualisierte Gewalt. In Schmidt, W. u.a. (Hrsg.), </a:t>
            </a:r>
            <a:r>
              <a:rPr lang="de-DE" sz="1400" i="1" dirty="0"/>
              <a:t>Dritter Deutscher Kinder– und Jugendsportbericht </a:t>
            </a:r>
            <a:r>
              <a:rPr lang="de-DE" sz="1400" dirty="0"/>
              <a:t>(S. 370-392). Schorndorf: Hofmann.</a:t>
            </a:r>
          </a:p>
          <a:p>
            <a:pPr algn="l"/>
            <a:r>
              <a:rPr lang="de-DE" sz="1400" dirty="0"/>
              <a:t> </a:t>
            </a:r>
          </a:p>
          <a:p>
            <a:pPr algn="l"/>
            <a:r>
              <a:rPr lang="de-DE" sz="1400" dirty="0"/>
              <a:t>Rulofs, B., Axmann, G. &amp; Wagner, I. (2016). Zur Steuerung von Kinderschutzmaßnahmen im organisierten Sport – am Beispiel des NRW-Qualitätsbündnisses zur Prävention sexualisierter Gewalt. </a:t>
            </a:r>
            <a:r>
              <a:rPr lang="de-DE" sz="1400" i="1" dirty="0"/>
              <a:t>Leipziger Sportwissen- </a:t>
            </a:r>
            <a:r>
              <a:rPr lang="de-DE" sz="1400" i="1" dirty="0" err="1"/>
              <a:t>schaftliche</a:t>
            </a:r>
            <a:r>
              <a:rPr lang="de-DE" sz="1400" i="1" dirty="0"/>
              <a:t> Beiträge</a:t>
            </a:r>
            <a:r>
              <a:rPr lang="de-DE" sz="1400" dirty="0"/>
              <a:t>, </a:t>
            </a:r>
            <a:r>
              <a:rPr lang="de-DE" sz="1400" i="1" dirty="0"/>
              <a:t>LVII</a:t>
            </a:r>
            <a:r>
              <a:rPr lang="de-DE" sz="1400" dirty="0"/>
              <a:t>(1), 69-94.</a:t>
            </a:r>
          </a:p>
          <a:p>
            <a:pPr algn="l"/>
            <a:r>
              <a:rPr lang="de-DE" sz="1400" dirty="0"/>
              <a:t> </a:t>
            </a:r>
          </a:p>
          <a:p>
            <a:pPr algn="l"/>
            <a:r>
              <a:rPr lang="de-DE" sz="1400" dirty="0"/>
              <a:t>Thiel, A. (1997). </a:t>
            </a:r>
            <a:r>
              <a:rPr lang="de-DE" sz="1400" i="1" dirty="0"/>
              <a:t>Steuerung im organisierten Sport – Ansätze und Perspektiven. </a:t>
            </a:r>
            <a:r>
              <a:rPr lang="de-DE" sz="1400" dirty="0"/>
              <a:t>Stuttgart: Nagelschmid.</a:t>
            </a:r>
          </a:p>
          <a:p>
            <a:pPr algn="l"/>
            <a:r>
              <a:rPr lang="de-DE" sz="1400" dirty="0"/>
              <a:t> </a:t>
            </a:r>
          </a:p>
          <a:p>
            <a:pPr algn="l"/>
            <a:r>
              <a:rPr lang="de-DE" sz="1400" dirty="0"/>
              <a:t>Thiel, A. &amp; Meier, H. (2004). Überleben durch Abwehr – Zur Lernfähigkeit des Sportvereins. </a:t>
            </a:r>
            <a:r>
              <a:rPr lang="de-DE" sz="1400" i="1" dirty="0"/>
              <a:t>Sport und Gesellschaft, 1</a:t>
            </a:r>
            <a:r>
              <a:rPr lang="de-DE" sz="1400" dirty="0"/>
              <a:t>(2), 103-124.</a:t>
            </a:r>
          </a:p>
          <a:p>
            <a:pPr algn="l"/>
            <a:r>
              <a:rPr lang="de-DE" sz="1400" dirty="0"/>
              <a:t> </a:t>
            </a:r>
          </a:p>
          <a:p>
            <a:pPr algn="l"/>
            <a:r>
              <a:rPr lang="de-DE" sz="1400" dirty="0" err="1"/>
              <a:t>Vertommen</a:t>
            </a:r>
            <a:r>
              <a:rPr lang="de-DE" sz="1400" dirty="0"/>
              <a:t>, T., Schipper-van </a:t>
            </a:r>
            <a:r>
              <a:rPr lang="de-DE" sz="1400" dirty="0" err="1"/>
              <a:t>Veldhoven</a:t>
            </a:r>
            <a:r>
              <a:rPr lang="de-DE" sz="1400" dirty="0"/>
              <a:t>, N., Wouters, K., Kampen, J., Brackenridge, C., </a:t>
            </a:r>
            <a:r>
              <a:rPr lang="de-DE" sz="1400" dirty="0" err="1"/>
              <a:t>Rindh</a:t>
            </a:r>
            <a:r>
              <a:rPr lang="de-DE" sz="1400" dirty="0"/>
              <a:t>, D., Neels, K. &amp; van den </a:t>
            </a:r>
            <a:r>
              <a:rPr lang="de-DE" sz="1400" dirty="0" err="1"/>
              <a:t>Eede</a:t>
            </a:r>
            <a:r>
              <a:rPr lang="de-DE" sz="1400" dirty="0"/>
              <a:t> F. (2016). </a:t>
            </a:r>
            <a:r>
              <a:rPr lang="en-US" sz="1400" dirty="0"/>
              <a:t>Interpersonal violence against </a:t>
            </a:r>
            <a:r>
              <a:rPr lang="en-US" sz="1400" dirty="0" smtClean="0"/>
              <a:t>children </a:t>
            </a:r>
            <a:r>
              <a:rPr lang="en-US" sz="1400" dirty="0"/>
              <a:t>in sport in the Netherlands and Belgium. </a:t>
            </a:r>
            <a:r>
              <a:rPr lang="de-DE" sz="1400" i="1" dirty="0"/>
              <a:t>Child </a:t>
            </a:r>
            <a:r>
              <a:rPr lang="de-DE" sz="1400" i="1" dirty="0" err="1"/>
              <a:t>Abuse</a:t>
            </a:r>
            <a:r>
              <a:rPr lang="de-DE" sz="1400" i="1" dirty="0"/>
              <a:t> &amp; </a:t>
            </a:r>
            <a:r>
              <a:rPr lang="de-DE" sz="1400" i="1" dirty="0" err="1"/>
              <a:t>Neglect</a:t>
            </a:r>
            <a:r>
              <a:rPr lang="de-DE" sz="1400" i="1" dirty="0"/>
              <a:t>, 51, </a:t>
            </a:r>
            <a:r>
              <a:rPr lang="de-DE" sz="1400" dirty="0"/>
              <a:t>223-236</a:t>
            </a:r>
            <a:r>
              <a:rPr lang="de-DE" sz="1400" dirty="0" smtClean="0"/>
              <a:t>.</a:t>
            </a:r>
            <a:endParaRPr lang="de-DE" sz="1400" dirty="0"/>
          </a:p>
        </p:txBody>
      </p:sp>
      <p:sp>
        <p:nvSpPr>
          <p:cNvPr id="4" name="Titel 3"/>
          <p:cNvSpPr txBox="1">
            <a:spLocks/>
          </p:cNvSpPr>
          <p:nvPr/>
        </p:nvSpPr>
        <p:spPr>
          <a:xfrm>
            <a:off x="323528" y="548680"/>
            <a:ext cx="8229600" cy="50405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400" b="1" i="1" dirty="0" smtClean="0">
                <a:solidFill>
                  <a:schemeClr val="bg1">
                    <a:lumMod val="50000"/>
                  </a:schemeClr>
                </a:solidFill>
                <a:latin typeface="Arial" panose="020B0604020202020204" pitchFamily="34" charset="0"/>
                <a:ea typeface="+mj-ea"/>
                <a:cs typeface="Arial" panose="020B0604020202020204" pitchFamily="34" charset="0"/>
              </a:rPr>
              <a:t>Literatur</a:t>
            </a:r>
            <a:r>
              <a:rPr kumimoji="0" lang="de-DE" sz="2400" b="1" i="1"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j-ea"/>
                <a:cs typeface="Arial" panose="020B0604020202020204" pitchFamily="34" charset="0"/>
              </a:rPr>
              <a:t> </a:t>
            </a:r>
            <a:endParaRPr kumimoji="0" lang="de-DE" sz="240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j-ea"/>
              <a:cs typeface="Arial" panose="020B0604020202020204" pitchFamily="34" charset="0"/>
            </a:endParaRPr>
          </a:p>
        </p:txBody>
      </p:sp>
      <p:pic>
        <p:nvPicPr>
          <p:cNvPr id="5"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7188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385192" y="1196752"/>
            <a:ext cx="8291264" cy="4785395"/>
          </a:xfrm>
        </p:spPr>
        <p:txBody>
          <a:bodyPr/>
          <a:lstStyle/>
          <a:p>
            <a:pPr algn="l"/>
            <a:r>
              <a:rPr lang="de-DE" sz="1400" dirty="0" smtClean="0"/>
              <a:t>Wolff</a:t>
            </a:r>
            <a:r>
              <a:rPr lang="de-DE" sz="1400" dirty="0"/>
              <a:t>, M. (2015). Sexueller Missbrauch in Institutionen – bisherige </a:t>
            </a:r>
            <a:r>
              <a:rPr lang="de-DE" sz="1400" dirty="0" smtClean="0"/>
              <a:t>Problematisierungen </a:t>
            </a:r>
            <a:r>
              <a:rPr lang="de-DE" sz="1400" dirty="0"/>
              <a:t>des Themas und die Entwicklung am Runden Tisch </a:t>
            </a:r>
            <a:r>
              <a:rPr lang="de-DE" sz="1400" i="1" dirty="0"/>
              <a:t>„Sexueller Kindesmissbrauch“. In J. M. </a:t>
            </a:r>
            <a:r>
              <a:rPr lang="de-DE" sz="1400" i="1" dirty="0" err="1"/>
              <a:t>Fegert</a:t>
            </a:r>
            <a:r>
              <a:rPr lang="de-DE" sz="1400" i="1" dirty="0"/>
              <a:t> u.a.(Hrsg.), Sexueller Missbrauch von Kindern und Jugendlichen – ein Handbuch zur Prävention und Intervention für Fachkräfte im medizinischen, psychotherapeutischen und pädagogischen Bereich </a:t>
            </a:r>
            <a:r>
              <a:rPr lang="de-DE" sz="1400" dirty="0"/>
              <a:t>(S. 293-298). Berlin/ Heidelberg: Springer</a:t>
            </a:r>
            <a:r>
              <a:rPr lang="de-DE" sz="1400" dirty="0" smtClean="0"/>
              <a:t>.</a:t>
            </a:r>
          </a:p>
          <a:p>
            <a:pPr algn="l"/>
            <a:endParaRPr lang="de-DE" sz="1400" dirty="0"/>
          </a:p>
          <a:p>
            <a:pPr algn="l"/>
            <a:endParaRPr lang="de-DE" sz="1400" dirty="0" smtClean="0"/>
          </a:p>
          <a:p>
            <a:pPr algn="l"/>
            <a:r>
              <a:rPr lang="de-DE" sz="1400" b="1" dirty="0" smtClean="0"/>
              <a:t>Link zur Broschüre:</a:t>
            </a:r>
          </a:p>
          <a:p>
            <a:pPr algn="l"/>
            <a:r>
              <a:rPr lang="de-DE" sz="1400" dirty="0"/>
              <a:t>https://www.dshs-koeln.de/fileadmin/redaktion/Institute/Soziologie_und_Genderforschung/Genderforschung/Aktuelles/SafeSport_Broschuere2016.pdf</a:t>
            </a:r>
          </a:p>
        </p:txBody>
      </p:sp>
      <p:sp>
        <p:nvSpPr>
          <p:cNvPr id="4" name="Titel 3"/>
          <p:cNvSpPr txBox="1">
            <a:spLocks/>
          </p:cNvSpPr>
          <p:nvPr/>
        </p:nvSpPr>
        <p:spPr>
          <a:xfrm>
            <a:off x="323528" y="548680"/>
            <a:ext cx="8229600" cy="504056"/>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2400" b="1" i="1" dirty="0" smtClean="0">
                <a:solidFill>
                  <a:schemeClr val="bg1">
                    <a:lumMod val="50000"/>
                  </a:schemeClr>
                </a:solidFill>
                <a:latin typeface="Arial" panose="020B0604020202020204" pitchFamily="34" charset="0"/>
                <a:ea typeface="+mj-ea"/>
                <a:cs typeface="Arial" panose="020B0604020202020204" pitchFamily="34" charset="0"/>
              </a:rPr>
              <a:t>Literatur</a:t>
            </a:r>
            <a:r>
              <a:rPr kumimoji="0" lang="de-DE" sz="2400" b="1" i="1"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j-ea"/>
                <a:cs typeface="Arial" panose="020B0604020202020204" pitchFamily="34" charset="0"/>
              </a:rPr>
              <a:t> </a:t>
            </a:r>
            <a:endParaRPr kumimoji="0" lang="de-DE" sz="2400" b="1" i="1" u="none" strike="noStrike" kern="1200" cap="none" spc="0" normalizeH="0" baseline="0" noProof="0" dirty="0">
              <a:ln>
                <a:noFill/>
              </a:ln>
              <a:solidFill>
                <a:schemeClr val="bg1">
                  <a:lumMod val="50000"/>
                </a:schemeClr>
              </a:solidFill>
              <a:effectLst/>
              <a:uLnTx/>
              <a:uFillTx/>
              <a:latin typeface="Arial" panose="020B0604020202020204" pitchFamily="34" charset="0"/>
              <a:ea typeface="+mj-ea"/>
              <a:cs typeface="Arial" panose="020B0604020202020204" pitchFamily="34" charset="0"/>
            </a:endParaRPr>
          </a:p>
        </p:txBody>
      </p:sp>
      <p:pic>
        <p:nvPicPr>
          <p:cNvPr id="5"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69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95536" y="2132856"/>
            <a:ext cx="8229600" cy="504056"/>
          </a:xfrm>
        </p:spPr>
        <p:txBody>
          <a:bodyPr/>
          <a:lstStyle/>
          <a:p>
            <a:pPr algn="l"/>
            <a:r>
              <a:rPr lang="de-DE" sz="3600" dirty="0" smtClean="0">
                <a:solidFill>
                  <a:schemeClr val="accent4"/>
                </a:solidFill>
              </a:rPr>
              <a:t>Erfahrungen sexualisierter Gewalt </a:t>
            </a:r>
            <a:br>
              <a:rPr lang="de-DE" sz="3600" dirty="0" smtClean="0">
                <a:solidFill>
                  <a:schemeClr val="accent4"/>
                </a:solidFill>
              </a:rPr>
            </a:br>
            <a:r>
              <a:rPr lang="de-DE" sz="3600" dirty="0" smtClean="0">
                <a:solidFill>
                  <a:schemeClr val="accent4"/>
                </a:solidFill>
              </a:rPr>
              <a:t>von Kaderathlet/-innen</a:t>
            </a:r>
            <a:br>
              <a:rPr lang="de-DE" sz="3600" dirty="0" smtClean="0">
                <a:solidFill>
                  <a:schemeClr val="accent4"/>
                </a:solidFill>
              </a:rPr>
            </a:br>
            <a:r>
              <a:rPr lang="de-DE" sz="3200" b="0" dirty="0" smtClean="0">
                <a:solidFill>
                  <a:schemeClr val="accent4"/>
                </a:solidFill>
              </a:rPr>
              <a:t>(Universitätsklinikum Ulm)</a:t>
            </a:r>
            <a:r>
              <a:rPr lang="de-DE" sz="3600" dirty="0">
                <a:solidFill>
                  <a:schemeClr val="accent4"/>
                </a:solidFill>
              </a:rPr>
              <a:t/>
            </a:r>
            <a:br>
              <a:rPr lang="de-DE" sz="3600" dirty="0">
                <a:solidFill>
                  <a:schemeClr val="accent4"/>
                </a:solidFill>
              </a:rPr>
            </a:br>
            <a:endParaRPr lang="de-DE" sz="3600" dirty="0">
              <a:solidFill>
                <a:schemeClr val="accent4"/>
              </a:solidFill>
            </a:endParaRPr>
          </a:p>
        </p:txBody>
      </p:sp>
      <p:sp>
        <p:nvSpPr>
          <p:cNvPr id="5" name="Foliennummernplatzhalter 4"/>
          <p:cNvSpPr>
            <a:spLocks noGrp="1"/>
          </p:cNvSpPr>
          <p:nvPr>
            <p:ph type="sldNum" sz="quarter" idx="10"/>
          </p:nvPr>
        </p:nvSpPr>
        <p:spPr>
          <a:xfrm>
            <a:off x="8521700" y="6554788"/>
            <a:ext cx="622300" cy="303212"/>
          </a:xfrm>
        </p:spPr>
        <p:txBody>
          <a:bodyPr/>
          <a:lstStyle/>
          <a:p>
            <a:pPr algn="r">
              <a:defRPr/>
            </a:pPr>
            <a:fld id="{289D5F27-E290-4C8B-B208-4DE27F1FD337}" type="slidenum">
              <a:rPr lang="de-DE" sz="1200" smtClean="0">
                <a:solidFill>
                  <a:schemeClr val="bg1"/>
                </a:solidFill>
              </a:rPr>
              <a:pPr algn="r">
                <a:defRPr/>
              </a:pPr>
              <a:t>6</a:t>
            </a:fld>
            <a:endParaRPr lang="de-DE" sz="1200" dirty="0">
              <a:solidFill>
                <a:schemeClr val="bg1"/>
              </a:solidFill>
            </a:endParaRPr>
          </a:p>
        </p:txBody>
      </p:sp>
      <p:pic>
        <p:nvPicPr>
          <p:cNvPr id="6"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396552" y="4221088"/>
            <a:ext cx="9144000" cy="707886"/>
          </a:xfrm>
          <a:prstGeom prst="rect">
            <a:avLst/>
          </a:prstGeom>
          <a:noFill/>
        </p:spPr>
        <p:txBody>
          <a:bodyPr wrap="square" rtlCol="0">
            <a:spAutoFit/>
          </a:bodyPr>
          <a:lstStyle/>
          <a:p>
            <a:r>
              <a:rPr lang="de-DE" sz="4000" b="1" i="1" dirty="0" smtClean="0">
                <a:solidFill>
                  <a:schemeClr val="tx1">
                    <a:lumMod val="65000"/>
                    <a:lumOff val="35000"/>
                  </a:schemeClr>
                </a:solidFill>
              </a:rPr>
              <a:t>Teilprojekt 3 – Athlet/-</a:t>
            </a:r>
            <a:r>
              <a:rPr lang="de-DE" sz="4000" b="1" i="1" dirty="0" err="1" smtClean="0">
                <a:solidFill>
                  <a:schemeClr val="tx1">
                    <a:lumMod val="65000"/>
                    <a:lumOff val="35000"/>
                  </a:schemeClr>
                </a:solidFill>
              </a:rPr>
              <a:t>innenbefragung</a:t>
            </a:r>
            <a:endParaRPr lang="de-DE" sz="4000" b="1" i="1" dirty="0">
              <a:solidFill>
                <a:schemeClr val="tx1">
                  <a:lumMod val="65000"/>
                  <a:lumOff val="35000"/>
                </a:schemeClr>
              </a:solidFill>
            </a:endParaRPr>
          </a:p>
        </p:txBody>
      </p:sp>
    </p:spTree>
    <p:extLst>
      <p:ext uri="{BB962C8B-B14F-4D97-AF65-F5344CB8AC3E}">
        <p14:creationId xmlns:p14="http://schemas.microsoft.com/office/powerpoint/2010/main" val="199391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611560" y="1269107"/>
            <a:ext cx="7489825" cy="5112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Aft>
                <a:spcPts val="300"/>
              </a:spcAft>
              <a:tabLst>
                <a:tab pos="266700" algn="r"/>
                <a:tab pos="361950" algn="l"/>
                <a:tab pos="1347788" algn="l"/>
                <a:tab pos="7081838" algn="r"/>
              </a:tabLst>
            </a:pPr>
            <a:r>
              <a:rPr lang="de-DE" sz="2000" b="1" dirty="0" smtClean="0">
                <a:solidFill>
                  <a:srgbClr val="000000"/>
                </a:solidFill>
                <a:latin typeface="+mn-lt"/>
              </a:rPr>
              <a:t>Geschlecht:</a:t>
            </a:r>
            <a:r>
              <a:rPr lang="de-DE" sz="2000" dirty="0" smtClean="0">
                <a:solidFill>
                  <a:srgbClr val="000000"/>
                </a:solidFill>
                <a:latin typeface="+mn-lt"/>
              </a:rPr>
              <a:t>  	  54% weiblich, 46% männlich	</a:t>
            </a:r>
          </a:p>
          <a:p>
            <a:pPr eaLnBrk="0" fontAlgn="base" hangingPunct="0">
              <a:spcAft>
                <a:spcPts val="300"/>
              </a:spcAft>
              <a:tabLst>
                <a:tab pos="1347788" algn="l"/>
                <a:tab pos="7081838" algn="r"/>
              </a:tabLst>
            </a:pPr>
            <a:endParaRPr lang="de-DE" altLang="de-DE" sz="2000" b="1" dirty="0" smtClean="0">
              <a:solidFill>
                <a:srgbClr val="000000"/>
              </a:solidFill>
              <a:latin typeface="+mn-lt"/>
            </a:endParaRPr>
          </a:p>
          <a:p>
            <a:pPr eaLnBrk="0" fontAlgn="base" hangingPunct="0">
              <a:spcAft>
                <a:spcPts val="300"/>
              </a:spcAft>
              <a:tabLst>
                <a:tab pos="1347788" algn="l"/>
                <a:tab pos="7081838" algn="r"/>
              </a:tabLst>
            </a:pPr>
            <a:r>
              <a:rPr lang="de-DE" altLang="de-DE" sz="2000" b="1" dirty="0" smtClean="0">
                <a:solidFill>
                  <a:srgbClr val="000000"/>
                </a:solidFill>
                <a:latin typeface="+mn-lt"/>
              </a:rPr>
              <a:t>Alter:	  </a:t>
            </a:r>
            <a:r>
              <a:rPr lang="de-DE" altLang="de-DE" sz="2000" dirty="0" smtClean="0">
                <a:solidFill>
                  <a:srgbClr val="000000"/>
                </a:solidFill>
                <a:latin typeface="+mn-lt"/>
              </a:rPr>
              <a:t>21,5 Jahre (Durchschnitt)	</a:t>
            </a:r>
          </a:p>
          <a:p>
            <a:pPr eaLnBrk="0" fontAlgn="base" hangingPunct="0">
              <a:spcAft>
                <a:spcPts val="300"/>
              </a:spcAft>
              <a:tabLst>
                <a:tab pos="266700" algn="r"/>
                <a:tab pos="361950" algn="l"/>
                <a:tab pos="1257300" algn="l"/>
              </a:tabLst>
            </a:pPr>
            <a:endParaRPr lang="de-DE" altLang="de-DE" sz="2000" b="1" dirty="0" smtClean="0">
              <a:solidFill>
                <a:srgbClr val="000000"/>
              </a:solidFill>
              <a:latin typeface="+mn-lt"/>
            </a:endParaRPr>
          </a:p>
          <a:p>
            <a:pPr eaLnBrk="0" fontAlgn="base" hangingPunct="0">
              <a:spcAft>
                <a:spcPts val="300"/>
              </a:spcAft>
              <a:tabLst>
                <a:tab pos="266700" algn="r"/>
                <a:tab pos="361950" algn="l"/>
                <a:tab pos="1257300" algn="l"/>
              </a:tabLst>
            </a:pPr>
            <a:r>
              <a:rPr lang="de-DE" altLang="de-DE" sz="2000" b="1" dirty="0" smtClean="0">
                <a:solidFill>
                  <a:srgbClr val="000000"/>
                </a:solidFill>
                <a:latin typeface="+mn-lt"/>
              </a:rPr>
              <a:t>Dauer in aktueller Sportart:</a:t>
            </a:r>
            <a:r>
              <a:rPr lang="de-DE" altLang="de-DE" sz="2000" dirty="0" smtClean="0">
                <a:solidFill>
                  <a:srgbClr val="000000"/>
                </a:solidFill>
                <a:latin typeface="+mn-lt"/>
              </a:rPr>
              <a:t>	12,0 Jahre (Durchschnitt)</a:t>
            </a:r>
            <a:endParaRPr lang="de-DE" altLang="de-DE" sz="2000" dirty="0">
              <a:solidFill>
                <a:srgbClr val="000000"/>
              </a:solidFill>
              <a:latin typeface="+mn-lt"/>
            </a:endParaRPr>
          </a:p>
          <a:p>
            <a:pPr eaLnBrk="0" fontAlgn="base" hangingPunct="0">
              <a:spcAft>
                <a:spcPts val="300"/>
              </a:spcAft>
              <a:tabLst>
                <a:tab pos="266700" algn="r"/>
                <a:tab pos="361950" algn="l"/>
                <a:tab pos="1257300" algn="l"/>
              </a:tabLst>
            </a:pPr>
            <a:endParaRPr lang="de-DE" altLang="de-DE" sz="2000" dirty="0" smtClean="0">
              <a:solidFill>
                <a:srgbClr val="000000"/>
              </a:solidFill>
              <a:latin typeface="+mn-lt"/>
            </a:endParaRP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sz="2000" dirty="0" smtClean="0">
                <a:solidFill>
                  <a:srgbClr val="000000"/>
                </a:solidFill>
                <a:latin typeface="+mn-lt"/>
              </a:rPr>
              <a:t>128 </a:t>
            </a:r>
            <a:r>
              <a:rPr lang="de-DE" altLang="de-DE" sz="2000" dirty="0">
                <a:solidFill>
                  <a:srgbClr val="000000"/>
                </a:solidFill>
                <a:latin typeface="+mn-lt"/>
              </a:rPr>
              <a:t>Sportarten, 57 Sportverbände </a:t>
            </a:r>
            <a:r>
              <a:rPr lang="de-DE" altLang="de-DE" sz="2000" dirty="0" smtClean="0">
                <a:solidFill>
                  <a:srgbClr val="000000"/>
                </a:solidFill>
                <a:latin typeface="+mn-lt"/>
              </a:rPr>
              <a:t>vertreten</a:t>
            </a: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sz="2000" dirty="0" smtClean="0">
                <a:solidFill>
                  <a:srgbClr val="000000"/>
                </a:solidFill>
                <a:latin typeface="+mn-lt"/>
              </a:rPr>
              <a:t>14</a:t>
            </a:r>
            <a:r>
              <a:rPr lang="de-DE" altLang="de-DE" sz="2000" dirty="0">
                <a:solidFill>
                  <a:srgbClr val="000000"/>
                </a:solidFill>
                <a:latin typeface="+mn-lt"/>
              </a:rPr>
              <a:t>% mit </a:t>
            </a:r>
            <a:r>
              <a:rPr lang="de-DE" altLang="de-DE" sz="2000" dirty="0" smtClean="0">
                <a:solidFill>
                  <a:srgbClr val="000000"/>
                </a:solidFill>
                <a:latin typeface="+mn-lt"/>
              </a:rPr>
              <a:t>Migrationshintergrund</a:t>
            </a: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sz="2000" dirty="0" smtClean="0">
                <a:solidFill>
                  <a:srgbClr val="000000"/>
                </a:solidFill>
                <a:latin typeface="+mn-lt"/>
              </a:rPr>
              <a:t>7</a:t>
            </a:r>
            <a:r>
              <a:rPr lang="de-DE" altLang="de-DE" sz="2000" dirty="0">
                <a:solidFill>
                  <a:srgbClr val="000000"/>
                </a:solidFill>
                <a:latin typeface="+mn-lt"/>
              </a:rPr>
              <a:t>% mit körperlicher </a:t>
            </a:r>
            <a:r>
              <a:rPr lang="de-DE" altLang="de-DE" sz="2000" dirty="0" smtClean="0">
                <a:solidFill>
                  <a:srgbClr val="000000"/>
                </a:solidFill>
                <a:latin typeface="+mn-lt"/>
              </a:rPr>
              <a:t>Behinderung</a:t>
            </a:r>
          </a:p>
          <a:p>
            <a:pPr marL="285750" indent="-285750" eaLnBrk="0" fontAlgn="base" hangingPunct="0">
              <a:spcAft>
                <a:spcPts val="300"/>
              </a:spcAft>
              <a:buFont typeface="Arial" panose="020B0604020202020204" pitchFamily="34" charset="0"/>
              <a:buChar char="•"/>
              <a:tabLst>
                <a:tab pos="266700" algn="r"/>
                <a:tab pos="361950" algn="l"/>
                <a:tab pos="1257300" algn="l"/>
              </a:tabLst>
            </a:pPr>
            <a:r>
              <a:rPr lang="de-DE" altLang="de-DE" sz="2000" dirty="0" smtClean="0">
                <a:solidFill>
                  <a:srgbClr val="000000"/>
                </a:solidFill>
                <a:latin typeface="+mn-lt"/>
              </a:rPr>
              <a:t>4</a:t>
            </a:r>
            <a:r>
              <a:rPr lang="de-DE" altLang="de-DE" sz="2000" dirty="0">
                <a:solidFill>
                  <a:srgbClr val="000000"/>
                </a:solidFill>
                <a:latin typeface="+mn-lt"/>
              </a:rPr>
              <a:t>% nicht </a:t>
            </a:r>
            <a:r>
              <a:rPr lang="de-DE" altLang="de-DE" sz="2000" dirty="0" smtClean="0">
                <a:solidFill>
                  <a:srgbClr val="000000"/>
                </a:solidFill>
                <a:latin typeface="+mn-lt"/>
              </a:rPr>
              <a:t>heterosexuell</a:t>
            </a:r>
            <a:endParaRPr lang="de-DE" altLang="de-DE" sz="2000" dirty="0">
              <a:solidFill>
                <a:srgbClr val="000000"/>
              </a:solidFill>
              <a:latin typeface="+mn-lt"/>
            </a:endParaRPr>
          </a:p>
          <a:p>
            <a:pPr eaLnBrk="0" fontAlgn="base" hangingPunct="0">
              <a:spcAft>
                <a:spcPts val="300"/>
              </a:spcAft>
              <a:tabLst>
                <a:tab pos="266700" algn="r"/>
                <a:tab pos="361950" algn="l"/>
                <a:tab pos="1257300" algn="l"/>
              </a:tabLst>
            </a:pPr>
            <a:endParaRPr lang="de-DE" altLang="de-DE" sz="2000" b="1" dirty="0" smtClean="0">
              <a:solidFill>
                <a:srgbClr val="113B69"/>
              </a:solidFill>
              <a:latin typeface="+mn-lt"/>
            </a:endParaRPr>
          </a:p>
          <a:p>
            <a:pPr eaLnBrk="0" fontAlgn="base" hangingPunct="0">
              <a:spcAft>
                <a:spcPts val="300"/>
              </a:spcAft>
              <a:tabLst>
                <a:tab pos="266700" algn="r"/>
                <a:tab pos="361950" algn="l"/>
                <a:tab pos="1257300" algn="l"/>
              </a:tabLst>
            </a:pPr>
            <a:r>
              <a:rPr lang="de-DE" altLang="de-DE" sz="2000" dirty="0" smtClean="0">
                <a:solidFill>
                  <a:srgbClr val="000000"/>
                </a:solidFill>
                <a:latin typeface="+mn-lt"/>
              </a:rPr>
              <a:t>			</a:t>
            </a:r>
            <a:endParaRPr lang="de-DE" altLang="de-DE" sz="2000" dirty="0">
              <a:solidFill>
                <a:srgbClr val="000000"/>
              </a:solidFill>
              <a:latin typeface="+mn-lt"/>
            </a:endParaRPr>
          </a:p>
          <a:p>
            <a:pPr eaLnBrk="0" fontAlgn="base" hangingPunct="0">
              <a:spcAft>
                <a:spcPts val="300"/>
              </a:spcAft>
            </a:pPr>
            <a:endParaRPr lang="de-DE" altLang="de-DE" sz="2000" dirty="0">
              <a:solidFill>
                <a:srgbClr val="000000"/>
              </a:solidFill>
              <a:latin typeface="+mn-lt"/>
            </a:endParaRPr>
          </a:p>
        </p:txBody>
      </p:sp>
      <p:sp>
        <p:nvSpPr>
          <p:cNvPr id="29699" name="Rectangle 2"/>
          <p:cNvSpPr>
            <a:spLocks noGrp="1" noChangeArrowheads="1"/>
          </p:cNvSpPr>
          <p:nvPr>
            <p:ph type="title"/>
          </p:nvPr>
        </p:nvSpPr>
        <p:spPr>
          <a:xfrm>
            <a:off x="539552" y="548928"/>
            <a:ext cx="6697662" cy="431800"/>
          </a:xfrm>
        </p:spPr>
        <p:txBody>
          <a:bodyPr/>
          <a:lstStyle/>
          <a:p>
            <a:pPr algn="l"/>
            <a:r>
              <a:rPr lang="de-DE" altLang="de-DE" sz="2400" b="1" dirty="0" smtClean="0">
                <a:solidFill>
                  <a:schemeClr val="bg1">
                    <a:lumMod val="50000"/>
                  </a:schemeClr>
                </a:solidFill>
                <a:latin typeface="Arial" panose="020B0604020202020204" pitchFamily="34" charset="0"/>
                <a:cs typeface="Arial" panose="020B0604020202020204" pitchFamily="34" charset="0"/>
              </a:rPr>
              <a:t>Teilnehmende der Befragung </a:t>
            </a:r>
            <a:r>
              <a:rPr lang="de-DE" altLang="de-DE" sz="1400" b="1" dirty="0" smtClean="0">
                <a:solidFill>
                  <a:schemeClr val="bg1">
                    <a:lumMod val="50000"/>
                  </a:schemeClr>
                </a:solidFill>
                <a:latin typeface="Arial" panose="020B0604020202020204" pitchFamily="34" charset="0"/>
                <a:cs typeface="Arial" panose="020B0604020202020204" pitchFamily="34" charset="0"/>
              </a:rPr>
              <a:t>(N = 1.799)</a:t>
            </a:r>
          </a:p>
        </p:txBody>
      </p:sp>
      <p:pic>
        <p:nvPicPr>
          <p:cNvPr id="4"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79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395536" y="1268760"/>
            <a:ext cx="8748464" cy="3777283"/>
          </a:xfrm>
        </p:spPr>
        <p:txBody>
          <a:bodyPr/>
          <a:lstStyle/>
          <a:p>
            <a:pPr algn="l">
              <a:spcAft>
                <a:spcPts val="1800"/>
              </a:spcAft>
            </a:pPr>
            <a:r>
              <a:rPr lang="de-DE" sz="2000" dirty="0" smtClean="0">
                <a:cs typeface="Arial" panose="020B0604020202020204" pitchFamily="34" charset="0"/>
              </a:rPr>
              <a:t>Oberbegriff für verschiedene Formen der Machtausübung </a:t>
            </a:r>
            <a:br>
              <a:rPr lang="de-DE" sz="2000" dirty="0" smtClean="0">
                <a:cs typeface="Arial" panose="020B0604020202020204" pitchFamily="34" charset="0"/>
              </a:rPr>
            </a:br>
            <a:r>
              <a:rPr lang="de-DE" sz="2000" dirty="0" smtClean="0">
                <a:cs typeface="Arial" panose="020B0604020202020204" pitchFamily="34" charset="0"/>
              </a:rPr>
              <a:t>mit dem Mittel der Sexualität </a:t>
            </a:r>
          </a:p>
          <a:p>
            <a:pPr lvl="1">
              <a:spcAft>
                <a:spcPts val="1800"/>
              </a:spcAft>
              <a:buFont typeface="Arial" panose="020B0604020202020204" pitchFamily="34" charset="0"/>
              <a:buChar char="•"/>
            </a:pPr>
            <a:r>
              <a:rPr lang="de-DE" sz="2000" b="1" dirty="0" smtClean="0">
                <a:cs typeface="Arial" panose="020B0604020202020204" pitchFamily="34" charset="0"/>
              </a:rPr>
              <a:t>Sexualisierte Gewalt ohne Körperkontakt</a:t>
            </a:r>
            <a:br>
              <a:rPr lang="de-DE" sz="2000" b="1" dirty="0" smtClean="0">
                <a:cs typeface="Arial" panose="020B0604020202020204" pitchFamily="34" charset="0"/>
              </a:rPr>
            </a:br>
            <a:r>
              <a:rPr lang="de-DE" sz="2000" i="1" dirty="0" smtClean="0">
                <a:cs typeface="Arial" panose="020B0604020202020204" pitchFamily="34" charset="0"/>
              </a:rPr>
              <a:t>z.B. sexistische Witze, sexuell anzügliche Bemerkungen, Mitteilungen/ Bildnachrichten mit sexuellem Inhalt …</a:t>
            </a:r>
            <a:endParaRPr lang="de-DE" sz="2000" i="1" dirty="0">
              <a:cs typeface="Arial" panose="020B0604020202020204" pitchFamily="34" charset="0"/>
            </a:endParaRPr>
          </a:p>
          <a:p>
            <a:pPr lvl="1">
              <a:spcAft>
                <a:spcPts val="1800"/>
              </a:spcAft>
              <a:buFont typeface="Arial" panose="020B0604020202020204" pitchFamily="34" charset="0"/>
              <a:buChar char="•"/>
            </a:pPr>
            <a:r>
              <a:rPr lang="de-DE" sz="2000" b="1" dirty="0" smtClean="0">
                <a:cs typeface="Arial" panose="020B0604020202020204" pitchFamily="34" charset="0"/>
              </a:rPr>
              <a:t>Sexuelle Grenzverletzungen</a:t>
            </a:r>
            <a:br>
              <a:rPr lang="de-DE" sz="2000" b="1" dirty="0" smtClean="0">
                <a:cs typeface="Arial" panose="020B0604020202020204" pitchFamily="34" charset="0"/>
              </a:rPr>
            </a:br>
            <a:r>
              <a:rPr lang="de-DE" sz="2000" i="1" dirty="0">
                <a:cs typeface="Arial" panose="020B0604020202020204" pitchFamily="34" charset="0"/>
              </a:rPr>
              <a:t>z.B. </a:t>
            </a:r>
            <a:r>
              <a:rPr lang="de-DE" sz="2000" i="1" dirty="0" smtClean="0">
                <a:cs typeface="Arial" panose="020B0604020202020204" pitchFamily="34" charset="0"/>
              </a:rPr>
              <a:t>unangemessene Berührungen/ Massagen, sich vor anderen ausziehen oder exhibitionieren, betroffene Person auffordern, mit ihr alleine zu sein …</a:t>
            </a:r>
            <a:endParaRPr lang="de-DE" sz="2000" b="1" dirty="0" smtClean="0">
              <a:cs typeface="Arial" panose="020B0604020202020204" pitchFamily="34" charset="0"/>
            </a:endParaRPr>
          </a:p>
          <a:p>
            <a:pPr lvl="1">
              <a:spcAft>
                <a:spcPts val="1800"/>
              </a:spcAft>
              <a:buFont typeface="Arial" panose="020B0604020202020204" pitchFamily="34" charset="0"/>
              <a:buChar char="•"/>
            </a:pPr>
            <a:r>
              <a:rPr lang="de-DE" sz="2000" b="1" dirty="0" smtClean="0">
                <a:cs typeface="Arial" panose="020B0604020202020204" pitchFamily="34" charset="0"/>
              </a:rPr>
              <a:t>Sexualisierte Gewalt mit Körperkontakt</a:t>
            </a:r>
            <a:r>
              <a:rPr lang="de-DE" sz="2000" b="1" dirty="0">
                <a:cs typeface="Arial" panose="020B0604020202020204" pitchFamily="34" charset="0"/>
              </a:rPr>
              <a:t/>
            </a:r>
            <a:br>
              <a:rPr lang="de-DE" sz="2000" b="1" dirty="0">
                <a:cs typeface="Arial" panose="020B0604020202020204" pitchFamily="34" charset="0"/>
              </a:rPr>
            </a:br>
            <a:r>
              <a:rPr lang="de-DE" sz="2000" i="1" dirty="0">
                <a:cs typeface="Arial" panose="020B0604020202020204" pitchFamily="34" charset="0"/>
              </a:rPr>
              <a:t>z.B. </a:t>
            </a:r>
            <a:r>
              <a:rPr lang="de-DE" sz="2000" i="1" dirty="0" smtClean="0">
                <a:cs typeface="Arial" panose="020B0604020202020204" pitchFamily="34" charset="0"/>
              </a:rPr>
              <a:t>Küsse, sexuelle Berührungen, versuchter Sex sowie Sex mit Penetration (gegen den Willen der Betroffenen) …	                    </a:t>
            </a:r>
            <a:r>
              <a:rPr lang="de-DE" sz="1200" dirty="0" smtClean="0">
                <a:cs typeface="Arial" panose="020B0604020202020204" pitchFamily="34" charset="0"/>
              </a:rPr>
              <a:t>Quelle</a:t>
            </a:r>
            <a:r>
              <a:rPr lang="de-DE" sz="1200" b="1" i="1" dirty="0" smtClean="0">
                <a:cs typeface="Arial" panose="020B0604020202020204" pitchFamily="34" charset="0"/>
              </a:rPr>
              <a:t>: </a:t>
            </a:r>
            <a:r>
              <a:rPr lang="de-DE" sz="1200" dirty="0" err="1"/>
              <a:t>Jud</a:t>
            </a:r>
            <a:r>
              <a:rPr lang="de-DE" sz="1200" dirty="0"/>
              <a:t>, 2015</a:t>
            </a:r>
            <a:endParaRPr lang="de-DE" sz="1200" b="1" dirty="0" smtClean="0">
              <a:cs typeface="Arial" panose="020B0604020202020204" pitchFamily="34" charset="0"/>
            </a:endParaRPr>
          </a:p>
        </p:txBody>
      </p:sp>
      <p:sp>
        <p:nvSpPr>
          <p:cNvPr id="4" name="Titel 3"/>
          <p:cNvSpPr>
            <a:spLocks noGrp="1"/>
          </p:cNvSpPr>
          <p:nvPr>
            <p:ph type="title"/>
          </p:nvPr>
        </p:nvSpPr>
        <p:spPr>
          <a:xfrm>
            <a:off x="323528" y="620688"/>
            <a:ext cx="8229600" cy="504056"/>
          </a:xfrm>
        </p:spPr>
        <p:txBody>
          <a:bodyPr/>
          <a:lstStyle/>
          <a:p>
            <a:pPr algn="l"/>
            <a:r>
              <a:rPr lang="de-DE" sz="2400" dirty="0" smtClean="0">
                <a:solidFill>
                  <a:schemeClr val="accent4"/>
                </a:solidFill>
                <a:latin typeface="Arial" panose="020B0604020202020204" pitchFamily="34" charset="0"/>
                <a:cs typeface="Arial" panose="020B0604020202020204" pitchFamily="34" charset="0"/>
              </a:rPr>
              <a:t>Sexualisierte</a:t>
            </a:r>
            <a:r>
              <a:rPr lang="de-DE" sz="2400" dirty="0" smtClean="0">
                <a:solidFill>
                  <a:schemeClr val="accent4"/>
                </a:solidFill>
              </a:rPr>
              <a:t> Gewalt - Begriffsdefinition</a:t>
            </a:r>
            <a:r>
              <a:rPr lang="de-DE" sz="2400" dirty="0">
                <a:solidFill>
                  <a:schemeClr val="accent4"/>
                </a:solidFill>
              </a:rPr>
              <a:t/>
            </a:r>
            <a:br>
              <a:rPr lang="de-DE" sz="2400" dirty="0">
                <a:solidFill>
                  <a:schemeClr val="accent4"/>
                </a:solidFill>
              </a:rPr>
            </a:br>
            <a:endParaRPr lang="de-DE" sz="2400" dirty="0">
              <a:solidFill>
                <a:schemeClr val="accent4"/>
              </a:solidFill>
            </a:endParaRPr>
          </a:p>
        </p:txBody>
      </p:sp>
      <p:sp>
        <p:nvSpPr>
          <p:cNvPr id="5" name="Foliennummernplatzhalter 4"/>
          <p:cNvSpPr>
            <a:spLocks noGrp="1"/>
          </p:cNvSpPr>
          <p:nvPr>
            <p:ph type="sldNum" sz="quarter" idx="10"/>
          </p:nvPr>
        </p:nvSpPr>
        <p:spPr>
          <a:xfrm>
            <a:off x="8521700" y="6554788"/>
            <a:ext cx="622300" cy="303212"/>
          </a:xfrm>
        </p:spPr>
        <p:txBody>
          <a:bodyPr/>
          <a:lstStyle/>
          <a:p>
            <a:pPr algn="r">
              <a:defRPr/>
            </a:pPr>
            <a:fld id="{289D5F27-E290-4C8B-B208-4DE27F1FD337}" type="slidenum">
              <a:rPr lang="de-DE" sz="1200" smtClean="0">
                <a:solidFill>
                  <a:schemeClr val="bg1"/>
                </a:solidFill>
              </a:rPr>
              <a:pPr algn="r">
                <a:defRPr/>
              </a:pPr>
              <a:t>8</a:t>
            </a:fld>
            <a:endParaRPr lang="de-DE" sz="1200" dirty="0">
              <a:solidFill>
                <a:schemeClr val="bg1"/>
              </a:solidFill>
            </a:endParaRPr>
          </a:p>
        </p:txBody>
      </p:sp>
      <p:pic>
        <p:nvPicPr>
          <p:cNvPr id="6" name="Picture 16" descr="bmbf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14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620688"/>
            <a:ext cx="6697662" cy="431800"/>
          </a:xfrm>
        </p:spPr>
        <p:txBody>
          <a:bodyPr/>
          <a:lstStyle/>
          <a:p>
            <a:pPr algn="l"/>
            <a:r>
              <a:rPr lang="de-DE" sz="2400" b="1" i="1" dirty="0" smtClean="0">
                <a:solidFill>
                  <a:schemeClr val="bg1">
                    <a:lumMod val="50000"/>
                  </a:schemeClr>
                </a:solidFill>
                <a:latin typeface="Arial" panose="020B0604020202020204" pitchFamily="34" charset="0"/>
                <a:cs typeface="Arial" panose="020B0604020202020204" pitchFamily="34" charset="0"/>
              </a:rPr>
              <a:t>Erfahrungen sexualisierter Gewalt im Sport</a:t>
            </a:r>
            <a:endParaRPr lang="de-DE" sz="2400" b="1" i="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5" name="Objekt 1"/>
          <p:cNvGraphicFramePr>
            <a:graphicFrameLocks/>
          </p:cNvGraphicFramePr>
          <p:nvPr>
            <p:extLst>
              <p:ext uri="{D42A27DB-BD31-4B8C-83A1-F6EECF244321}">
                <p14:modId xmlns:p14="http://schemas.microsoft.com/office/powerpoint/2010/main" val="531695474"/>
              </p:ext>
            </p:extLst>
          </p:nvPr>
        </p:nvGraphicFramePr>
        <p:xfrm>
          <a:off x="683568" y="1196752"/>
          <a:ext cx="7920880"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p:cNvSpPr txBox="1"/>
          <p:nvPr/>
        </p:nvSpPr>
        <p:spPr>
          <a:xfrm>
            <a:off x="5004049" y="1844824"/>
            <a:ext cx="2952502" cy="923330"/>
          </a:xfrm>
          <a:prstGeom prst="rect">
            <a:avLst/>
          </a:prstGeom>
          <a:noFill/>
        </p:spPr>
        <p:txBody>
          <a:bodyPr wrap="square" rtlCol="0">
            <a:spAutoFit/>
          </a:bodyPr>
          <a:lstStyle/>
          <a:p>
            <a:pPr eaLnBrk="0" fontAlgn="base" hangingPunct="0">
              <a:spcBef>
                <a:spcPct val="0"/>
              </a:spcBef>
              <a:spcAft>
                <a:spcPct val="0"/>
              </a:spcAft>
            </a:pPr>
            <a:r>
              <a:rPr lang="de-DE" b="1" dirty="0" smtClean="0">
                <a:solidFill>
                  <a:schemeClr val="bg1">
                    <a:lumMod val="50000"/>
                  </a:schemeClr>
                </a:solidFill>
              </a:rPr>
              <a:t>37% mit mindestens einem Ereignis sexualisierter Gewalt</a:t>
            </a:r>
          </a:p>
        </p:txBody>
      </p:sp>
      <p:pic>
        <p:nvPicPr>
          <p:cNvPr id="7" name="Picture 16" descr="bmbf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0"/>
            <a:ext cx="118745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839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feSport_neutral">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ijuVorlage_Ambulanz_02">
  <a:themeElements>
    <a:clrScheme name="Benutzerdefiniert 1">
      <a:dk1>
        <a:srgbClr val="000000"/>
      </a:dk1>
      <a:lt1>
        <a:srgbClr val="FFFFFF"/>
      </a:lt1>
      <a:dk2>
        <a:srgbClr val="000000"/>
      </a:dk2>
      <a:lt2>
        <a:srgbClr val="777777"/>
      </a:lt2>
      <a:accent1>
        <a:srgbClr val="FFCC00"/>
      </a:accent1>
      <a:accent2>
        <a:srgbClr val="FFE682"/>
      </a:accent2>
      <a:accent3>
        <a:srgbClr val="113B69"/>
      </a:accent3>
      <a:accent4>
        <a:srgbClr val="000000"/>
      </a:accent4>
      <a:accent5>
        <a:srgbClr val="FFE2AA"/>
      </a:accent5>
      <a:accent6>
        <a:srgbClr val="E7D075"/>
      </a:accent6>
      <a:hlink>
        <a:srgbClr val="D26E00"/>
      </a:hlink>
      <a:folHlink>
        <a:srgbClr val="FF9933"/>
      </a:folHlink>
    </a:clrScheme>
    <a:fontScheme name="KijuVorlage_Ambulanz_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ijuVorlage_Ambulanz_02 1">
        <a:dk1>
          <a:srgbClr val="000000"/>
        </a:dk1>
        <a:lt1>
          <a:srgbClr val="FFFFFF"/>
        </a:lt1>
        <a:dk2>
          <a:srgbClr val="000000"/>
        </a:dk2>
        <a:lt2>
          <a:srgbClr val="777777"/>
        </a:lt2>
        <a:accent1>
          <a:srgbClr val="FFCC00"/>
        </a:accent1>
        <a:accent2>
          <a:srgbClr val="FFE682"/>
        </a:accent2>
        <a:accent3>
          <a:srgbClr val="FFFFFF"/>
        </a:accent3>
        <a:accent4>
          <a:srgbClr val="000000"/>
        </a:accent4>
        <a:accent5>
          <a:srgbClr val="FFE2AA"/>
        </a:accent5>
        <a:accent6>
          <a:srgbClr val="E7D075"/>
        </a:accent6>
        <a:hlink>
          <a:srgbClr val="D26E00"/>
        </a:hlink>
        <a:folHlink>
          <a:srgbClr val="FF99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ijuVorlage_Ambulanz_02">
  <a:themeElements>
    <a:clrScheme name="Benutzerdefiniert 1">
      <a:dk1>
        <a:srgbClr val="000000"/>
      </a:dk1>
      <a:lt1>
        <a:srgbClr val="FFFFFF"/>
      </a:lt1>
      <a:dk2>
        <a:srgbClr val="000000"/>
      </a:dk2>
      <a:lt2>
        <a:srgbClr val="777777"/>
      </a:lt2>
      <a:accent1>
        <a:srgbClr val="FFCC00"/>
      </a:accent1>
      <a:accent2>
        <a:srgbClr val="FFE682"/>
      </a:accent2>
      <a:accent3>
        <a:srgbClr val="113B69"/>
      </a:accent3>
      <a:accent4>
        <a:srgbClr val="000000"/>
      </a:accent4>
      <a:accent5>
        <a:srgbClr val="FFE2AA"/>
      </a:accent5>
      <a:accent6>
        <a:srgbClr val="E7D075"/>
      </a:accent6>
      <a:hlink>
        <a:srgbClr val="D26E00"/>
      </a:hlink>
      <a:folHlink>
        <a:srgbClr val="FF9933"/>
      </a:folHlink>
    </a:clrScheme>
    <a:fontScheme name="KijuVorlage_Ambulanz_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ijuVorlage_Ambulanz_02 1">
        <a:dk1>
          <a:srgbClr val="000000"/>
        </a:dk1>
        <a:lt1>
          <a:srgbClr val="FFFFFF"/>
        </a:lt1>
        <a:dk2>
          <a:srgbClr val="000000"/>
        </a:dk2>
        <a:lt2>
          <a:srgbClr val="777777"/>
        </a:lt2>
        <a:accent1>
          <a:srgbClr val="FFCC00"/>
        </a:accent1>
        <a:accent2>
          <a:srgbClr val="FFE682"/>
        </a:accent2>
        <a:accent3>
          <a:srgbClr val="FFFFFF"/>
        </a:accent3>
        <a:accent4>
          <a:srgbClr val="000000"/>
        </a:accent4>
        <a:accent5>
          <a:srgbClr val="FFE2AA"/>
        </a:accent5>
        <a:accent6>
          <a:srgbClr val="E7D075"/>
        </a:accent6>
        <a:hlink>
          <a:srgbClr val="D26E00"/>
        </a:hlink>
        <a:folHlink>
          <a:srgbClr val="FF99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KijuVorlage_Ambulanz_02">
  <a:themeElements>
    <a:clrScheme name="Benutzerdefiniert 1">
      <a:dk1>
        <a:srgbClr val="000000"/>
      </a:dk1>
      <a:lt1>
        <a:srgbClr val="FFFFFF"/>
      </a:lt1>
      <a:dk2>
        <a:srgbClr val="000000"/>
      </a:dk2>
      <a:lt2>
        <a:srgbClr val="777777"/>
      </a:lt2>
      <a:accent1>
        <a:srgbClr val="FFCC00"/>
      </a:accent1>
      <a:accent2>
        <a:srgbClr val="FFE682"/>
      </a:accent2>
      <a:accent3>
        <a:srgbClr val="113B69"/>
      </a:accent3>
      <a:accent4>
        <a:srgbClr val="000000"/>
      </a:accent4>
      <a:accent5>
        <a:srgbClr val="FFE2AA"/>
      </a:accent5>
      <a:accent6>
        <a:srgbClr val="E7D075"/>
      </a:accent6>
      <a:hlink>
        <a:srgbClr val="D26E00"/>
      </a:hlink>
      <a:folHlink>
        <a:srgbClr val="FF9933"/>
      </a:folHlink>
    </a:clrScheme>
    <a:fontScheme name="KijuVorlage_Ambulanz_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ijuVorlage_Ambulanz_02 1">
        <a:dk1>
          <a:srgbClr val="000000"/>
        </a:dk1>
        <a:lt1>
          <a:srgbClr val="FFFFFF"/>
        </a:lt1>
        <a:dk2>
          <a:srgbClr val="000000"/>
        </a:dk2>
        <a:lt2>
          <a:srgbClr val="777777"/>
        </a:lt2>
        <a:accent1>
          <a:srgbClr val="FFCC00"/>
        </a:accent1>
        <a:accent2>
          <a:srgbClr val="FFE682"/>
        </a:accent2>
        <a:accent3>
          <a:srgbClr val="FFFFFF"/>
        </a:accent3>
        <a:accent4>
          <a:srgbClr val="000000"/>
        </a:accent4>
        <a:accent5>
          <a:srgbClr val="FFE2AA"/>
        </a:accent5>
        <a:accent6>
          <a:srgbClr val="E7D075"/>
        </a:accent6>
        <a:hlink>
          <a:srgbClr val="D26E00"/>
        </a:hlink>
        <a:folHlink>
          <a:srgbClr val="FF99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KijuVorlage_Ambulanz_02">
  <a:themeElements>
    <a:clrScheme name="Benutzerdefiniert 1">
      <a:dk1>
        <a:srgbClr val="000000"/>
      </a:dk1>
      <a:lt1>
        <a:srgbClr val="FFFFFF"/>
      </a:lt1>
      <a:dk2>
        <a:srgbClr val="000000"/>
      </a:dk2>
      <a:lt2>
        <a:srgbClr val="777777"/>
      </a:lt2>
      <a:accent1>
        <a:srgbClr val="FFCC00"/>
      </a:accent1>
      <a:accent2>
        <a:srgbClr val="FFE682"/>
      </a:accent2>
      <a:accent3>
        <a:srgbClr val="113B69"/>
      </a:accent3>
      <a:accent4>
        <a:srgbClr val="000000"/>
      </a:accent4>
      <a:accent5>
        <a:srgbClr val="FFE2AA"/>
      </a:accent5>
      <a:accent6>
        <a:srgbClr val="E7D075"/>
      </a:accent6>
      <a:hlink>
        <a:srgbClr val="D26E00"/>
      </a:hlink>
      <a:folHlink>
        <a:srgbClr val="FF9933"/>
      </a:folHlink>
    </a:clrScheme>
    <a:fontScheme name="KijuVorlage_Ambulanz_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KijuVorlage_Ambulanz_02 1">
        <a:dk1>
          <a:srgbClr val="000000"/>
        </a:dk1>
        <a:lt1>
          <a:srgbClr val="FFFFFF"/>
        </a:lt1>
        <a:dk2>
          <a:srgbClr val="000000"/>
        </a:dk2>
        <a:lt2>
          <a:srgbClr val="777777"/>
        </a:lt2>
        <a:accent1>
          <a:srgbClr val="FFCC00"/>
        </a:accent1>
        <a:accent2>
          <a:srgbClr val="FFE682"/>
        </a:accent2>
        <a:accent3>
          <a:srgbClr val="FFFFFF"/>
        </a:accent3>
        <a:accent4>
          <a:srgbClr val="000000"/>
        </a:accent4>
        <a:accent5>
          <a:srgbClr val="FFE2AA"/>
        </a:accent5>
        <a:accent6>
          <a:srgbClr val="E7D075"/>
        </a:accent6>
        <a:hlink>
          <a:srgbClr val="D26E00"/>
        </a:hlink>
        <a:folHlink>
          <a:srgbClr val="FF99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SHS_weiß">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ITC Officina Sans Book"/>
        <a:ea typeface="ＭＳ Ｐゴシック"/>
        <a:cs typeface=""/>
      </a:majorFont>
      <a:minorFont>
        <a:latin typeface="ITC Officina Sans Book"/>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ITC Officina Sans Book" pitchFamily="110"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ITC Officina Sans Book" pitchFamily="110" charset="0"/>
            <a:ea typeface="ＭＳ Ｐゴシック" pitchFamily="110"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SHS_weiß">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ITC Officina Sans Book"/>
        <a:ea typeface="ＭＳ Ｐゴシック"/>
        <a:cs typeface=""/>
      </a:majorFont>
      <a:minorFont>
        <a:latin typeface="ITC Officina Sans Book"/>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ITC Officina Sans Book" pitchFamily="110"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ITC Officina Sans Book" pitchFamily="110" charset="0"/>
            <a:ea typeface="ＭＳ Ｐゴシック" pitchFamily="110"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KijuVorlage_Ambulanz_02 1">
    <a:dk1>
      <a:srgbClr val="000000"/>
    </a:dk1>
    <a:lt1>
      <a:srgbClr val="FFFFFF"/>
    </a:lt1>
    <a:dk2>
      <a:srgbClr val="000000"/>
    </a:dk2>
    <a:lt2>
      <a:srgbClr val="777777"/>
    </a:lt2>
    <a:accent1>
      <a:srgbClr val="FFCC00"/>
    </a:accent1>
    <a:accent2>
      <a:srgbClr val="FFE682"/>
    </a:accent2>
    <a:accent3>
      <a:srgbClr val="FFFFFF"/>
    </a:accent3>
    <a:accent4>
      <a:srgbClr val="000000"/>
    </a:accent4>
    <a:accent5>
      <a:srgbClr val="FFE2AA"/>
    </a:accent5>
    <a:accent6>
      <a:srgbClr val="E7D075"/>
    </a:accent6>
    <a:hlink>
      <a:srgbClr val="D26E00"/>
    </a:hlink>
    <a:folHlink>
      <a:srgbClr val="FF9933"/>
    </a:folHlink>
  </a:clrScheme>
  <a:fontScheme name="1_KijuVorlage_Ambulanz_0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KijuVorlage_Ambulanz_02 1">
    <a:dk1>
      <a:srgbClr val="000000"/>
    </a:dk1>
    <a:lt1>
      <a:srgbClr val="FFFFFF"/>
    </a:lt1>
    <a:dk2>
      <a:srgbClr val="000000"/>
    </a:dk2>
    <a:lt2>
      <a:srgbClr val="777777"/>
    </a:lt2>
    <a:accent1>
      <a:srgbClr val="FFCC00"/>
    </a:accent1>
    <a:accent2>
      <a:srgbClr val="FFE682"/>
    </a:accent2>
    <a:accent3>
      <a:srgbClr val="FFFFFF"/>
    </a:accent3>
    <a:accent4>
      <a:srgbClr val="000000"/>
    </a:accent4>
    <a:accent5>
      <a:srgbClr val="FFE2AA"/>
    </a:accent5>
    <a:accent6>
      <a:srgbClr val="E7D075"/>
    </a:accent6>
    <a:hlink>
      <a:srgbClr val="D26E00"/>
    </a:hlink>
    <a:folHlink>
      <a:srgbClr val="FF9933"/>
    </a:folHlink>
  </a:clrScheme>
  <a:fontScheme name="1_KijuVorlage_Ambulanz_0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KijuVorlage_Ambulanz_02 1">
    <a:dk1>
      <a:srgbClr val="000000"/>
    </a:dk1>
    <a:lt1>
      <a:srgbClr val="FFFFFF"/>
    </a:lt1>
    <a:dk2>
      <a:srgbClr val="000000"/>
    </a:dk2>
    <a:lt2>
      <a:srgbClr val="777777"/>
    </a:lt2>
    <a:accent1>
      <a:srgbClr val="FFCC00"/>
    </a:accent1>
    <a:accent2>
      <a:srgbClr val="FFE682"/>
    </a:accent2>
    <a:accent3>
      <a:srgbClr val="FFFFFF"/>
    </a:accent3>
    <a:accent4>
      <a:srgbClr val="000000"/>
    </a:accent4>
    <a:accent5>
      <a:srgbClr val="FFE2AA"/>
    </a:accent5>
    <a:accent6>
      <a:srgbClr val="E7D075"/>
    </a:accent6>
    <a:hlink>
      <a:srgbClr val="D26E00"/>
    </a:hlink>
    <a:folHlink>
      <a:srgbClr val="FF9933"/>
    </a:folHlink>
  </a:clrScheme>
  <a:fontScheme name="1_KijuVorlage_Ambulanz_0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KijuVorlage_Ambulanz_02 1">
    <a:dk1>
      <a:srgbClr val="000000"/>
    </a:dk1>
    <a:lt1>
      <a:srgbClr val="FFFFFF"/>
    </a:lt1>
    <a:dk2>
      <a:srgbClr val="000000"/>
    </a:dk2>
    <a:lt2>
      <a:srgbClr val="777777"/>
    </a:lt2>
    <a:accent1>
      <a:srgbClr val="FFCC00"/>
    </a:accent1>
    <a:accent2>
      <a:srgbClr val="FFE682"/>
    </a:accent2>
    <a:accent3>
      <a:srgbClr val="FFFFFF"/>
    </a:accent3>
    <a:accent4>
      <a:srgbClr val="000000"/>
    </a:accent4>
    <a:accent5>
      <a:srgbClr val="FFE2AA"/>
    </a:accent5>
    <a:accent6>
      <a:srgbClr val="E7D075"/>
    </a:accent6>
    <a:hlink>
      <a:srgbClr val="D26E00"/>
    </a:hlink>
    <a:folHlink>
      <a:srgbClr val="FF9933"/>
    </a:folHlink>
  </a:clrScheme>
  <a:fontScheme name="1_KijuVorlage_Ambulanz_0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KijuVorlage_Ambulanz_02 1">
    <a:dk1>
      <a:srgbClr val="000000"/>
    </a:dk1>
    <a:lt1>
      <a:srgbClr val="FFFFFF"/>
    </a:lt1>
    <a:dk2>
      <a:srgbClr val="000000"/>
    </a:dk2>
    <a:lt2>
      <a:srgbClr val="777777"/>
    </a:lt2>
    <a:accent1>
      <a:srgbClr val="FFCC00"/>
    </a:accent1>
    <a:accent2>
      <a:srgbClr val="FFE682"/>
    </a:accent2>
    <a:accent3>
      <a:srgbClr val="FFFFFF"/>
    </a:accent3>
    <a:accent4>
      <a:srgbClr val="000000"/>
    </a:accent4>
    <a:accent5>
      <a:srgbClr val="FFE2AA"/>
    </a:accent5>
    <a:accent6>
      <a:srgbClr val="E7D075"/>
    </a:accent6>
    <a:hlink>
      <a:srgbClr val="D26E00"/>
    </a:hlink>
    <a:folHlink>
      <a:srgbClr val="FF9933"/>
    </a:folHlink>
  </a:clrScheme>
  <a:fontScheme name="1_KijuVorlage_Ambulanz_02">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8225</Words>
  <Application>Microsoft Office PowerPoint</Application>
  <PresentationFormat>Bildschirmpräsentation (4:3)</PresentationFormat>
  <Paragraphs>1000</Paragraphs>
  <Slides>57</Slides>
  <Notes>54</Notes>
  <HiddenSlides>0</HiddenSlides>
  <MMClips>0</MMClips>
  <ScaleCrop>false</ScaleCrop>
  <HeadingPairs>
    <vt:vector size="8" baseType="variant">
      <vt:variant>
        <vt:lpstr>Verwendete Schriftarten</vt:lpstr>
      </vt:variant>
      <vt:variant>
        <vt:i4>7</vt:i4>
      </vt:variant>
      <vt:variant>
        <vt:lpstr>Design</vt:lpstr>
      </vt:variant>
      <vt:variant>
        <vt:i4>7</vt:i4>
      </vt:variant>
      <vt:variant>
        <vt:lpstr>Eingebettete OLE-Server</vt:lpstr>
      </vt:variant>
      <vt:variant>
        <vt:i4>1</vt:i4>
      </vt:variant>
      <vt:variant>
        <vt:lpstr>Folientitel</vt:lpstr>
      </vt:variant>
      <vt:variant>
        <vt:i4>57</vt:i4>
      </vt:variant>
    </vt:vector>
  </HeadingPairs>
  <TitlesOfParts>
    <vt:vector size="72" baseType="lpstr">
      <vt:lpstr>ＭＳ Ｐゴシック</vt:lpstr>
      <vt:lpstr>Arial</vt:lpstr>
      <vt:lpstr>Calibri</vt:lpstr>
      <vt:lpstr>Cambria Math</vt:lpstr>
      <vt:lpstr>ITC Officina Sans Book</vt:lpstr>
      <vt:lpstr>ITCOfficinaSans LT Book</vt:lpstr>
      <vt:lpstr>Wingdings</vt:lpstr>
      <vt:lpstr>SafeSport_neutral</vt:lpstr>
      <vt:lpstr>KijuVorlage_Ambulanz_02</vt:lpstr>
      <vt:lpstr>1_KijuVorlage_Ambulanz_02</vt:lpstr>
      <vt:lpstr>2_KijuVorlage_Ambulanz_02</vt:lpstr>
      <vt:lpstr>3_KijuVorlage_Ambulanz_02</vt:lpstr>
      <vt:lpstr>DSHS_weiß</vt:lpstr>
      <vt:lpstr>1_DSHS_weiß</vt:lpstr>
      <vt:lpstr>Acrobat Document</vt:lpstr>
      <vt:lpstr>PowerPoint-Präsentation</vt:lpstr>
      <vt:lpstr>PowerPoint-Präsentation</vt:lpstr>
      <vt:lpstr>Impressum</vt:lpstr>
      <vt:lpstr>Impressum</vt:lpstr>
      <vt:lpstr>Forschungsziele von »Safe Sport« </vt:lpstr>
      <vt:lpstr>Erfahrungen sexualisierter Gewalt  von Kaderathlet/-innen (Universitätsklinikum Ulm) </vt:lpstr>
      <vt:lpstr>Teilnehmende der Befragung (N = 1.799)</vt:lpstr>
      <vt:lpstr>Sexualisierte Gewalt - Begriffsdefinition </vt:lpstr>
      <vt:lpstr>Erfahrungen sexualisierter Gewalt im Sport</vt:lpstr>
      <vt:lpstr>Sexualisierte Gewalt tritt nicht isoliert auf</vt:lpstr>
      <vt:lpstr>Erfahrungen sexualisierter  Gewalt im Sport nach Subgruppen</vt:lpstr>
      <vt:lpstr>Erfahrungen sexualisierter  Gewalt im Sport nach Subgruppen</vt:lpstr>
      <vt:lpstr>PowerPoint-Präsentation</vt:lpstr>
      <vt:lpstr>Erfahrungen sexualisierter  Gewalt im Sport nach Subgruppen</vt:lpstr>
      <vt:lpstr>Alter und Geschlecht des Täters / der Täterin </vt:lpstr>
      <vt:lpstr>Geschlecht des Täters / der Täterin </vt:lpstr>
      <vt:lpstr>Alter des Täters / der Täterin </vt:lpstr>
      <vt:lpstr>Kontext der Ereignisse (Mehrfachnennungen möglich) </vt:lpstr>
      <vt:lpstr>Dauer der Ereignisse</vt:lpstr>
      <vt:lpstr>Anzahl der Täter/-innen</vt:lpstr>
      <vt:lpstr>Alter der Betroffenen beim ersten Ereignis </vt:lpstr>
      <vt:lpstr>Mit wem wird nach einer Erfahrung sexualisierter Gewalt gesprochen*?</vt:lpstr>
      <vt:lpstr>Einfluss von Vereinsaspekten auf die Häufigkeit sexualisierter Gewalt</vt:lpstr>
      <vt:lpstr>Einfluss der Trainingsgruppe auf die Häufigkeit sexualisierter Gewalt</vt:lpstr>
      <vt:lpstr>Zur Rolle von Gruppen und  gleichaltrigen Sportler/-innen</vt:lpstr>
      <vt:lpstr>PowerPoint-Präsentation</vt:lpstr>
      <vt:lpstr>Zur Situation der Prävention  und Intervention in den Mitglieds-organisationen des DOSB/ der dsj  (DSHS Köln) </vt:lpstr>
      <vt:lpstr>Ausgangspunkt</vt:lpstr>
      <vt:lpstr>Ressourceneinsatz und Verankerung  in den Mitgliedsorganisationen</vt:lpstr>
      <vt:lpstr>Einschätzungen zur Prävention sexualisierter Gewalt  in den Mitgliedsorganisationen des DOSB/der dsj [Skala von „trifft voll zu“ (1) bis „trifft gar nicht zu“ (5),Prozentangaben: Zustimmung 1 (trifft voll zu) plus 2 (trifft zu)]</vt:lpstr>
      <vt:lpstr>Umsetzung von Präventionsmaßnahmen auf Basis der Münchener Erklärung </vt:lpstr>
      <vt:lpstr>Umsetzungsstand Münchener Erklärung  (LSB)</vt:lpstr>
      <vt:lpstr>Umsetzungsstand Münchener Erklärung  (SV)</vt:lpstr>
      <vt:lpstr>Umsetzungsstand Münchener Erklärung (VmbA)</vt:lpstr>
      <vt:lpstr>PowerPoint-Präsentation</vt:lpstr>
      <vt:lpstr>Zusammenfassung (1)</vt:lpstr>
      <vt:lpstr>Zusammenfassung (2)</vt:lpstr>
      <vt:lpstr>Zur Situation der Prävention  und Intervention in den Sportvereinen (DSHS Köln) </vt:lpstr>
      <vt:lpstr>Einschätzungen zur Prävention sexualisierter  Gewalt in Vereinen  [Skala von „trifft voll zu“ (1) bis „trifft gar nicht zu“ (5), Prozentangaben: Zustimmung 1 (trifft voll zu) plus 2 (trifft zu)]</vt:lpstr>
      <vt:lpstr>Präventionsmaßnahmen zum Schutz vor sexualisierter Gewalt in den Sportvereinen  (Anteil an Vereinen in %)</vt:lpstr>
      <vt:lpstr>PowerPoint-Präsentation</vt:lpstr>
      <vt:lpstr>Unterstützungsbedarfe bei der Umsetzung der Prävention sexualisierter Gewalt (Mehrfachnennungen möglich) </vt:lpstr>
      <vt:lpstr>Erhaltene Unterstützung durch verschiedene Organisationen (Anteil an Vereinen in %) (N = 13.058)</vt:lpstr>
      <vt:lpstr>Zusammenfassung (1)</vt:lpstr>
      <vt:lpstr>Zusammenfassung (2)</vt:lpstr>
      <vt:lpstr>PowerPoint-Präsentation</vt:lpstr>
      <vt:lpstr>Fazit und Ausblick (1)</vt:lpstr>
      <vt:lpstr>Fazit und Ausblick (2)</vt:lpstr>
      <vt:lpstr>Fazit und Ausblick (3)</vt:lpstr>
      <vt:lpstr>Fazit und Ausblick (4)</vt:lpstr>
      <vt:lpstr>Klicken Sie auf die Broschüre, um zu dem Bericht mit ersten Ergebnissen des Projektes »Safe Sport« zu gelangen.</vt:lpstr>
      <vt:lpstr>Vielen Dank für Ihre Aufmerksamkeit</vt:lpstr>
      <vt:lpstr>PowerPoint-Präsentation</vt:lpstr>
      <vt:lpstr>PowerPoint-Präsentation</vt:lpstr>
      <vt:lpstr>PowerPoint-Präsentation</vt:lpstr>
      <vt:lpstr>PowerPoint-Präsentation</vt:lpstr>
      <vt:lpstr>PowerPoint-Präsentation</vt:lpstr>
    </vt:vector>
  </TitlesOfParts>
  <Company>DSHS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Tulke, Maja</dc:creator>
  <cp:lastModifiedBy>Praktikant</cp:lastModifiedBy>
  <cp:revision>177</cp:revision>
  <dcterms:created xsi:type="dcterms:W3CDTF">2016-12-14T09:53:43Z</dcterms:created>
  <dcterms:modified xsi:type="dcterms:W3CDTF">2020-11-09T08:43:49Z</dcterms:modified>
</cp:coreProperties>
</file>